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Ligh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RobotoLigh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RobotoLight-bold.fntdata"/><Relationship Id="rId6" Type="http://schemas.openxmlformats.org/officeDocument/2006/relationships/slide" Target="slides/slide1.xml"/><Relationship Id="rId18" Type="http://schemas.openxmlformats.org/officeDocument/2006/relationships/font" Target="fonts/Roboto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518311d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518311d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518311d5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518311d5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518311d5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518311d5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cf3530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acf3530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4a3034f9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4a3034f9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518311d5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518311d5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518311d5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518311d5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100" y="0"/>
            <a:ext cx="4572000" cy="2210400"/>
          </a:xfrm>
          <a:prstGeom prst="rect">
            <a:avLst/>
          </a:prstGeom>
          <a:effectLst>
            <a:outerShdw blurRad="14288" rotWithShape="0" algn="bl" dir="5400000" dist="952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00">
                <a:solidFill>
                  <a:srgbClr val="073763"/>
                </a:solidFill>
                <a:latin typeface="Oswald"/>
                <a:ea typeface="Oswald"/>
                <a:cs typeface="Oswald"/>
                <a:sym typeface="Oswald"/>
              </a:rPr>
              <a:t>Gender-Based Hate Comment</a:t>
            </a:r>
            <a:r>
              <a:rPr lang="en" sz="2800">
                <a:solidFill>
                  <a:srgbClr val="073763"/>
                </a:solidFill>
                <a:latin typeface="Oswald"/>
                <a:ea typeface="Oswald"/>
                <a:cs typeface="Oswald"/>
                <a:sym typeface="Oswald"/>
              </a:rPr>
              <a:t> </a:t>
            </a:r>
            <a:r>
              <a:rPr lang="en" sz="2800">
                <a:solidFill>
                  <a:srgbClr val="073763"/>
                </a:solidFill>
                <a:latin typeface="Oswald"/>
                <a:ea typeface="Oswald"/>
                <a:cs typeface="Oswald"/>
                <a:sym typeface="Oswald"/>
              </a:rPr>
              <a:t>Detection with NLP</a:t>
            </a:r>
            <a:endParaRPr sz="2800">
              <a:solidFill>
                <a:srgbClr val="073763"/>
              </a:solidFill>
              <a:latin typeface="Oswald"/>
              <a:ea typeface="Oswald"/>
              <a:cs typeface="Oswald"/>
              <a:sym typeface="Oswald"/>
            </a:endParaRPr>
          </a:p>
        </p:txBody>
      </p:sp>
      <p:sp>
        <p:nvSpPr>
          <p:cNvPr id="55" name="Google Shape;55;p13"/>
          <p:cNvSpPr txBox="1"/>
          <p:nvPr>
            <p:ph idx="1" type="subTitle"/>
          </p:nvPr>
        </p:nvSpPr>
        <p:spPr>
          <a:xfrm>
            <a:off x="3150" y="1845650"/>
            <a:ext cx="4569900" cy="26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rgbClr val="666666"/>
              </a:solidFill>
              <a:latin typeface="Roboto"/>
              <a:ea typeface="Roboto"/>
              <a:cs typeface="Roboto"/>
              <a:sym typeface="Roboto"/>
            </a:endParaRPr>
          </a:p>
          <a:p>
            <a:pPr indent="0" lvl="0" marL="0" rtl="0" algn="ctr">
              <a:spcBef>
                <a:spcPts val="0"/>
              </a:spcBef>
              <a:spcAft>
                <a:spcPts val="0"/>
              </a:spcAft>
              <a:buNone/>
            </a:pPr>
            <a:r>
              <a:t/>
            </a:r>
            <a:endParaRPr sz="1500">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t/>
            </a:r>
            <a:endParaRPr sz="1400">
              <a:solidFill>
                <a:schemeClr val="dk1"/>
              </a:solidFill>
              <a:latin typeface="Roboto Light"/>
              <a:ea typeface="Roboto Light"/>
              <a:cs typeface="Roboto Light"/>
              <a:sym typeface="Roboto Light"/>
            </a:endParaRPr>
          </a:p>
          <a:p>
            <a:pPr indent="0" lvl="0" marL="0" rtl="0" algn="ctr">
              <a:lnSpc>
                <a:spcPct val="150000"/>
              </a:lnSpc>
              <a:spcBef>
                <a:spcPts val="0"/>
              </a:spcBef>
              <a:spcAft>
                <a:spcPts val="0"/>
              </a:spcAft>
              <a:buClr>
                <a:schemeClr val="dk1"/>
              </a:buClr>
              <a:buSzPts val="1100"/>
              <a:buFont typeface="Arial"/>
              <a:buNone/>
            </a:pPr>
            <a:r>
              <a:rPr lang="en" sz="2200">
                <a:solidFill>
                  <a:schemeClr val="dk1"/>
                </a:solidFill>
                <a:latin typeface="Roboto Light"/>
                <a:ea typeface="Roboto Light"/>
                <a:cs typeface="Roboto Light"/>
                <a:sym typeface="Roboto Light"/>
              </a:rPr>
              <a:t>Aaraf Bin Rashid</a:t>
            </a:r>
            <a:endParaRPr sz="2200">
              <a:solidFill>
                <a:schemeClr val="dk1"/>
              </a:solidFill>
              <a:latin typeface="Roboto Light"/>
              <a:ea typeface="Roboto Light"/>
              <a:cs typeface="Roboto Light"/>
              <a:sym typeface="Roboto Light"/>
            </a:endParaRPr>
          </a:p>
          <a:p>
            <a:pPr indent="0" lvl="0" marL="0" rtl="0" algn="ctr">
              <a:lnSpc>
                <a:spcPct val="150000"/>
              </a:lnSpc>
              <a:spcBef>
                <a:spcPts val="0"/>
              </a:spcBef>
              <a:spcAft>
                <a:spcPts val="0"/>
              </a:spcAft>
              <a:buClr>
                <a:schemeClr val="dk1"/>
              </a:buClr>
              <a:buSzPts val="1100"/>
              <a:buFont typeface="Arial"/>
              <a:buNone/>
            </a:pPr>
            <a:r>
              <a:rPr lang="en" sz="2200">
                <a:solidFill>
                  <a:schemeClr val="dk1"/>
                </a:solidFill>
                <a:latin typeface="Roboto Light"/>
                <a:ea typeface="Roboto Light"/>
                <a:cs typeface="Roboto Light"/>
                <a:sym typeface="Roboto Light"/>
              </a:rPr>
              <a:t>18101010</a:t>
            </a:r>
            <a:endParaRPr sz="22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400">
              <a:solidFill>
                <a:schemeClr val="dk1"/>
              </a:solidFill>
              <a:latin typeface="Roboto Light"/>
              <a:ea typeface="Roboto Light"/>
              <a:cs typeface="Roboto Light"/>
              <a:sym typeface="Roboto Light"/>
            </a:endParaRPr>
          </a:p>
        </p:txBody>
      </p:sp>
      <p:pic>
        <p:nvPicPr>
          <p:cNvPr id="56" name="Google Shape;56;p13"/>
          <p:cNvPicPr preferRelativeResize="0"/>
          <p:nvPr/>
        </p:nvPicPr>
        <p:blipFill rotWithShape="1">
          <a:blip r:embed="rId3">
            <a:alphaModFix/>
          </a:blip>
          <a:srcRect b="0" l="51193" r="0" t="0"/>
          <a:stretch/>
        </p:blipFill>
        <p:spPr>
          <a:xfrm>
            <a:off x="4757200" y="901375"/>
            <a:ext cx="4274774" cy="34632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257550"/>
            <a:ext cx="9144000" cy="652800"/>
          </a:xfrm>
          <a:prstGeom prst="rect">
            <a:avLst/>
          </a:prstGeom>
          <a:solidFill>
            <a:srgbClr val="CFE2F3"/>
          </a:solidFill>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1800">
                <a:solidFill>
                  <a:srgbClr val="073763"/>
                </a:solidFill>
                <a:latin typeface="Oswald"/>
                <a:ea typeface="Oswald"/>
                <a:cs typeface="Oswald"/>
                <a:sym typeface="Oswald"/>
              </a:rPr>
              <a:t>Introduction</a:t>
            </a:r>
            <a:endParaRPr sz="1800">
              <a:solidFill>
                <a:srgbClr val="073763"/>
              </a:solidFill>
              <a:latin typeface="Oswald"/>
              <a:ea typeface="Oswald"/>
              <a:cs typeface="Oswald"/>
              <a:sym typeface="Oswald"/>
            </a:endParaRPr>
          </a:p>
        </p:txBody>
      </p:sp>
      <p:sp>
        <p:nvSpPr>
          <p:cNvPr id="62" name="Google Shape;62;p14"/>
          <p:cNvSpPr txBox="1"/>
          <p:nvPr>
            <p:ph idx="1" type="body"/>
          </p:nvPr>
        </p:nvSpPr>
        <p:spPr>
          <a:xfrm>
            <a:off x="521175" y="1777100"/>
            <a:ext cx="8520600" cy="25863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1200"/>
              </a:spcBef>
              <a:spcAft>
                <a:spcPts val="0"/>
              </a:spcAft>
              <a:buClr>
                <a:srgbClr val="434343"/>
              </a:buClr>
              <a:buSzPts val="1900"/>
              <a:buChar char="●"/>
            </a:pPr>
            <a:r>
              <a:rPr lang="en" sz="1900">
                <a:solidFill>
                  <a:srgbClr val="434343"/>
                </a:solidFill>
              </a:rPr>
              <a:t>Gender-based hate comments </a:t>
            </a:r>
            <a:endParaRPr sz="1900">
              <a:solidFill>
                <a:srgbClr val="434343"/>
              </a:solidFill>
            </a:endParaRPr>
          </a:p>
          <a:p>
            <a:pPr indent="-349250" lvl="0" marL="457200" rtl="0" algn="l">
              <a:lnSpc>
                <a:spcPct val="200000"/>
              </a:lnSpc>
              <a:spcBef>
                <a:spcPts val="0"/>
              </a:spcBef>
              <a:spcAft>
                <a:spcPts val="0"/>
              </a:spcAft>
              <a:buClr>
                <a:srgbClr val="434343"/>
              </a:buClr>
              <a:buSzPts val="1900"/>
              <a:buChar char="●"/>
            </a:pPr>
            <a:r>
              <a:rPr lang="en" sz="1900">
                <a:solidFill>
                  <a:srgbClr val="434343"/>
                </a:solidFill>
              </a:rPr>
              <a:t>Targeted individuals</a:t>
            </a:r>
            <a:endParaRPr sz="1900">
              <a:solidFill>
                <a:srgbClr val="434343"/>
              </a:solidFill>
            </a:endParaRPr>
          </a:p>
          <a:p>
            <a:pPr indent="-349250" lvl="0" marL="457200" rtl="0" algn="l">
              <a:lnSpc>
                <a:spcPct val="200000"/>
              </a:lnSpc>
              <a:spcBef>
                <a:spcPts val="0"/>
              </a:spcBef>
              <a:spcAft>
                <a:spcPts val="0"/>
              </a:spcAft>
              <a:buClr>
                <a:srgbClr val="434343"/>
              </a:buClr>
              <a:buSzPts val="1900"/>
              <a:buChar char="●"/>
            </a:pPr>
            <a:r>
              <a:rPr lang="en" sz="1900">
                <a:solidFill>
                  <a:srgbClr val="434343"/>
                </a:solidFill>
              </a:rPr>
              <a:t>Methods to detect hate comments using NLP</a:t>
            </a:r>
            <a:endParaRPr sz="19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0" y="257550"/>
            <a:ext cx="9144000" cy="652800"/>
          </a:xfrm>
          <a:prstGeom prst="rect">
            <a:avLst/>
          </a:prstGeom>
          <a:solidFill>
            <a:srgbClr val="CFE2F3"/>
          </a:solidFill>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1800">
                <a:solidFill>
                  <a:srgbClr val="073763"/>
                </a:solidFill>
                <a:latin typeface="Oswald"/>
                <a:ea typeface="Oswald"/>
                <a:cs typeface="Oswald"/>
                <a:sym typeface="Oswald"/>
              </a:rPr>
              <a:t>What is Gender-Based Hate Comment Detection?</a:t>
            </a:r>
            <a:endParaRPr sz="1800">
              <a:solidFill>
                <a:srgbClr val="073763"/>
              </a:solidFill>
              <a:latin typeface="Oswald"/>
              <a:ea typeface="Oswald"/>
              <a:cs typeface="Oswald"/>
              <a:sym typeface="Oswa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Clr>
                <a:schemeClr val="dk1"/>
              </a:buClr>
              <a:buSzPts val="1100"/>
              <a:buFont typeface="Arial"/>
              <a:buNone/>
            </a:pPr>
            <a:r>
              <a:t/>
            </a:r>
            <a:endParaRPr b="1">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a:solidFill>
                  <a:schemeClr val="dk1"/>
                </a:solidFill>
              </a:rPr>
              <a:t>Gender-based hate comment detection refers to the process of identifying and flagging comments that express hatred or discrimination towards individuals based on their gender. These comments can range from subtle micro-aggressions to explicit threats of violence.</a:t>
            </a:r>
            <a:endParaRPr>
              <a:solidFill>
                <a:schemeClr val="dk1"/>
              </a:solidFill>
            </a:endParaRPr>
          </a:p>
          <a:p>
            <a:pPr indent="0" lvl="0" marL="0" rtl="0" algn="just">
              <a:lnSpc>
                <a:spcPct val="150000"/>
              </a:lnSpc>
              <a:spcBef>
                <a:spcPts val="1200"/>
              </a:spcBef>
              <a:spcAft>
                <a:spcPts val="1200"/>
              </a:spcAft>
              <a:buNone/>
            </a:pPr>
            <a:r>
              <a:t/>
            </a:r>
            <a:endParaRPr b="1">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257525"/>
            <a:ext cx="9144000" cy="686700"/>
          </a:xfrm>
          <a:prstGeom prst="rect">
            <a:avLst/>
          </a:prstGeom>
          <a:solidFill>
            <a:srgbClr val="CFE2F3"/>
          </a:solidFill>
          <a:effectLst>
            <a:outerShdw blurRad="57150" rotWithShape="0" algn="bl" dir="5400000" dist="19050">
              <a:srgbClr val="000000">
                <a:alpha val="28000"/>
              </a:srgbClr>
            </a:outerShdw>
          </a:effectLst>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Clr>
                <a:schemeClr val="dk1"/>
              </a:buClr>
              <a:buSzPts val="1100"/>
              <a:buFont typeface="Arial"/>
              <a:buNone/>
            </a:pPr>
            <a:r>
              <a:rPr lang="en" sz="1800">
                <a:solidFill>
                  <a:srgbClr val="073763"/>
                </a:solidFill>
                <a:latin typeface="Oswald"/>
                <a:ea typeface="Oswald"/>
                <a:cs typeface="Oswald"/>
                <a:sym typeface="Oswald"/>
              </a:rPr>
              <a:t>Why is Gender-Based Hate Comment Detection Important?</a:t>
            </a:r>
            <a:endParaRPr sz="1800">
              <a:solidFill>
                <a:srgbClr val="073763"/>
              </a:solidFill>
              <a:latin typeface="Oswald"/>
              <a:ea typeface="Oswald"/>
              <a:cs typeface="Oswald"/>
              <a:sym typeface="Oswald"/>
            </a:endParaRPr>
          </a:p>
        </p:txBody>
      </p:sp>
      <p:sp>
        <p:nvSpPr>
          <p:cNvPr id="74" name="Google Shape;74;p16"/>
          <p:cNvSpPr txBox="1"/>
          <p:nvPr>
            <p:ph idx="1" type="body"/>
          </p:nvPr>
        </p:nvSpPr>
        <p:spPr>
          <a:xfrm>
            <a:off x="805425" y="1630450"/>
            <a:ext cx="7044000" cy="2365500"/>
          </a:xfrm>
          <a:prstGeom prst="rect">
            <a:avLst/>
          </a:prstGeom>
        </p:spPr>
        <p:txBody>
          <a:bodyPr anchorCtr="0" anchor="ctr"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Combating online harassment</a:t>
            </a:r>
            <a:endParaRPr sz="1700"/>
          </a:p>
          <a:p>
            <a:pPr indent="-336550" lvl="0" marL="457200" rtl="0" algn="l">
              <a:lnSpc>
                <a:spcPct val="200000"/>
              </a:lnSpc>
              <a:spcBef>
                <a:spcPts val="0"/>
              </a:spcBef>
              <a:spcAft>
                <a:spcPts val="0"/>
              </a:spcAft>
              <a:buSzPts val="1700"/>
              <a:buChar char="●"/>
            </a:pPr>
            <a:r>
              <a:rPr lang="en" sz="1700"/>
              <a:t>Promoting gender equality</a:t>
            </a:r>
            <a:endParaRPr sz="1700"/>
          </a:p>
          <a:p>
            <a:pPr indent="-336550" lvl="0" marL="457200" rtl="0" algn="l">
              <a:lnSpc>
                <a:spcPct val="200000"/>
              </a:lnSpc>
              <a:spcBef>
                <a:spcPts val="0"/>
              </a:spcBef>
              <a:spcAft>
                <a:spcPts val="0"/>
              </a:spcAft>
              <a:buSzPts val="1700"/>
              <a:buChar char="●"/>
            </a:pPr>
            <a:r>
              <a:rPr lang="en" sz="1700"/>
              <a:t>Enhancing content moderation</a:t>
            </a:r>
            <a:endParaRPr sz="1700"/>
          </a:p>
          <a:p>
            <a:pPr indent="0" lvl="0" marL="0" rtl="0" algn="l">
              <a:lnSpc>
                <a:spcPct val="200000"/>
              </a:lnSpc>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9144000" cy="7797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None/>
            </a:pPr>
            <a:r>
              <a:rPr lang="en" sz="1800">
                <a:solidFill>
                  <a:srgbClr val="073763"/>
                </a:solidFill>
                <a:latin typeface="Oswald"/>
                <a:ea typeface="Oswald"/>
                <a:cs typeface="Oswald"/>
                <a:sym typeface="Oswald"/>
              </a:rPr>
              <a:t>How Does NLP Help Detect Gender-Based Hate Comments?</a:t>
            </a:r>
            <a:endParaRPr sz="1800">
              <a:solidFill>
                <a:srgbClr val="073763"/>
              </a:solidFill>
              <a:latin typeface="Oswald"/>
              <a:ea typeface="Oswald"/>
              <a:cs typeface="Oswald"/>
              <a:sym typeface="Oswald"/>
            </a:endParaRPr>
          </a:p>
        </p:txBody>
      </p:sp>
      <p:sp>
        <p:nvSpPr>
          <p:cNvPr id="80" name="Google Shape;80;p17"/>
          <p:cNvSpPr txBox="1"/>
          <p:nvPr>
            <p:ph idx="1" type="body"/>
          </p:nvPr>
        </p:nvSpPr>
        <p:spPr>
          <a:xfrm>
            <a:off x="260250" y="1017725"/>
            <a:ext cx="4690200" cy="361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Natural language processing (NLP) is a subfield of AI that focuses on the interaction between computers and human languages.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NLP has diverse applications, including sentiment analysis, speech recognition, and machine translation.</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In gender-based hate comment detection, NLP algorithms can identify patterns and features in the language used by perpetrators.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NLP techniques can analyze word frequency, detect derogatory terms or slurs, identify sarcasm or irony, and determine the gender of the victim and perpetrator.</a:t>
            </a:r>
            <a:endParaRPr sz="1400">
              <a:solidFill>
                <a:srgbClr val="434343"/>
              </a:solidFill>
            </a:endParaRPr>
          </a:p>
          <a:p>
            <a:pPr indent="0" lvl="0" marL="0" rtl="0" algn="l">
              <a:spcBef>
                <a:spcPts val="1200"/>
              </a:spcBef>
              <a:spcAft>
                <a:spcPts val="1200"/>
              </a:spcAft>
              <a:buClr>
                <a:schemeClr val="dk1"/>
              </a:buClr>
              <a:buSzPts val="1100"/>
              <a:buFont typeface="Arial"/>
              <a:buNone/>
            </a:pPr>
            <a:r>
              <a:t/>
            </a:r>
            <a:endParaRPr sz="1400">
              <a:solidFill>
                <a:srgbClr val="434343"/>
              </a:solidFill>
            </a:endParaRPr>
          </a:p>
        </p:txBody>
      </p:sp>
      <p:pic>
        <p:nvPicPr>
          <p:cNvPr id="81" name="Google Shape;81;p17"/>
          <p:cNvPicPr preferRelativeResize="0"/>
          <p:nvPr/>
        </p:nvPicPr>
        <p:blipFill>
          <a:blip r:embed="rId3">
            <a:alphaModFix/>
          </a:blip>
          <a:stretch>
            <a:fillRect/>
          </a:stretch>
        </p:blipFill>
        <p:spPr>
          <a:xfrm>
            <a:off x="5030400" y="1109400"/>
            <a:ext cx="3879075" cy="3351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0" y="0"/>
            <a:ext cx="9144000" cy="7296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None/>
            </a:pPr>
            <a:r>
              <a:rPr lang="en" sz="1800">
                <a:solidFill>
                  <a:srgbClr val="073763"/>
                </a:solidFill>
                <a:latin typeface="Oswald"/>
                <a:ea typeface="Oswald"/>
                <a:cs typeface="Oswald"/>
                <a:sym typeface="Oswald"/>
              </a:rPr>
              <a:t>Gender-Based Hate Comment Detection Using Neural Network in NLP</a:t>
            </a:r>
            <a:endParaRPr sz="1800">
              <a:solidFill>
                <a:srgbClr val="073763"/>
              </a:solidFill>
              <a:latin typeface="Oswald"/>
              <a:ea typeface="Oswald"/>
              <a:cs typeface="Oswald"/>
              <a:sym typeface="Oswald"/>
            </a:endParaRPr>
          </a:p>
        </p:txBody>
      </p:sp>
      <p:sp>
        <p:nvSpPr>
          <p:cNvPr id="87" name="Google Shape;87;p18"/>
          <p:cNvSpPr txBox="1"/>
          <p:nvPr>
            <p:ph idx="1" type="body"/>
          </p:nvPr>
        </p:nvSpPr>
        <p:spPr>
          <a:xfrm>
            <a:off x="188900" y="1018600"/>
            <a:ext cx="8520600" cy="34893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neural network is trained on a large dataset of gender-based hate comments and non-hate comments.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model learns patterns and features that distinguish between hate and non-hate comments.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NLP techniques such as tokenization, word embeddings, and sequence modeling are employed to process and understand the textual content and context.</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neural network adjusts its internal parameters through iterative learning (backpropagation) to improve its accuracy in detecting gender-based hate comments.</a:t>
            </a:r>
            <a:endParaRPr sz="1500">
              <a:solidFill>
                <a:schemeClr val="dk1"/>
              </a:solidFill>
              <a:latin typeface="Roboto"/>
              <a:ea typeface="Roboto"/>
              <a:cs typeface="Roboto"/>
              <a:sym typeface="Roboto"/>
            </a:endParaRPr>
          </a:p>
          <a:p>
            <a:pPr indent="-323850" lvl="0" marL="457200" rtl="0" algn="just">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Once trained, the model can classify new comments as hate or non-hate speech based on learned patterns and features.</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0" y="0"/>
            <a:ext cx="9144000" cy="7296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None/>
            </a:pPr>
            <a:r>
              <a:rPr lang="en" sz="1800">
                <a:solidFill>
                  <a:srgbClr val="073763"/>
                </a:solidFill>
                <a:latin typeface="Oswald"/>
                <a:ea typeface="Oswald"/>
                <a:cs typeface="Oswald"/>
                <a:sym typeface="Oswald"/>
              </a:rPr>
              <a:t>Ideas for Future Work</a:t>
            </a:r>
            <a:endParaRPr sz="1800">
              <a:solidFill>
                <a:srgbClr val="073763"/>
              </a:solidFill>
              <a:latin typeface="Oswald"/>
              <a:ea typeface="Oswald"/>
              <a:cs typeface="Oswald"/>
              <a:sym typeface="Oswald"/>
            </a:endParaRPr>
          </a:p>
        </p:txBody>
      </p:sp>
      <p:sp>
        <p:nvSpPr>
          <p:cNvPr id="93" name="Google Shape;93;p19"/>
          <p:cNvSpPr txBox="1"/>
          <p:nvPr>
            <p:ph idx="1" type="body"/>
          </p:nvPr>
        </p:nvSpPr>
        <p:spPr>
          <a:xfrm>
            <a:off x="311700" y="1287475"/>
            <a:ext cx="8520600" cy="32925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Improve accuracy of gender identification in comments</a:t>
            </a:r>
            <a:endParaRPr sz="1500"/>
          </a:p>
          <a:p>
            <a:pPr indent="-323850" lvl="0" marL="457200" rtl="0" algn="l">
              <a:lnSpc>
                <a:spcPct val="200000"/>
              </a:lnSpc>
              <a:spcBef>
                <a:spcPts val="0"/>
              </a:spcBef>
              <a:spcAft>
                <a:spcPts val="0"/>
              </a:spcAft>
              <a:buSzPts val="1500"/>
              <a:buChar char="●"/>
            </a:pPr>
            <a:r>
              <a:rPr lang="en" sz="1500"/>
              <a:t>Incorporate additional linguistic features.</a:t>
            </a:r>
            <a:endParaRPr sz="1500"/>
          </a:p>
          <a:p>
            <a:pPr indent="-323850" lvl="0" marL="457200" rtl="0" algn="l">
              <a:lnSpc>
                <a:spcPct val="200000"/>
              </a:lnSpc>
              <a:spcBef>
                <a:spcPts val="0"/>
              </a:spcBef>
              <a:spcAft>
                <a:spcPts val="0"/>
              </a:spcAft>
              <a:buSzPts val="1500"/>
              <a:buChar char="●"/>
            </a:pPr>
            <a:r>
              <a:rPr lang="en" sz="1500"/>
              <a:t>Train the model on more diverse datasets.</a:t>
            </a:r>
            <a:endParaRPr sz="1500"/>
          </a:p>
          <a:p>
            <a:pPr indent="-323850" lvl="0" marL="457200" rtl="0" algn="l">
              <a:lnSpc>
                <a:spcPct val="200000"/>
              </a:lnSpc>
              <a:spcBef>
                <a:spcPts val="0"/>
              </a:spcBef>
              <a:spcAft>
                <a:spcPts val="0"/>
              </a:spcAft>
              <a:buSzPts val="1500"/>
              <a:buChar char="●"/>
            </a:pPr>
            <a:r>
              <a:rPr lang="en" sz="1500"/>
              <a:t>Develop methods to detect intersectional hate comments</a:t>
            </a:r>
            <a:endParaRPr sz="1500"/>
          </a:p>
          <a:p>
            <a:pPr indent="-323850" lvl="0" marL="457200" rtl="0" algn="l">
              <a:lnSpc>
                <a:spcPct val="200000"/>
              </a:lnSpc>
              <a:spcBef>
                <a:spcPts val="0"/>
              </a:spcBef>
              <a:spcAft>
                <a:spcPts val="0"/>
              </a:spcAft>
              <a:buSzPts val="1500"/>
              <a:buChar char="●"/>
            </a:pPr>
            <a:r>
              <a:rPr lang="en" sz="1500"/>
              <a:t>Expand the scope of models to analyze multiple identity markers (race, gender, etc.)</a:t>
            </a:r>
            <a:endParaRPr sz="1500"/>
          </a:p>
          <a:p>
            <a:pPr indent="-323850" lvl="0" marL="457200" rtl="0" algn="l">
              <a:lnSpc>
                <a:spcPct val="200000"/>
              </a:lnSpc>
              <a:spcBef>
                <a:spcPts val="0"/>
              </a:spcBef>
              <a:spcAft>
                <a:spcPts val="0"/>
              </a:spcAft>
              <a:buSzPts val="1500"/>
              <a:buChar char="●"/>
            </a:pPr>
            <a:r>
              <a:rPr lang="en" sz="1500"/>
              <a:t>Consider intersectionality to address multiple marginalized identities.</a:t>
            </a:r>
            <a:endParaRPr sz="1500"/>
          </a:p>
          <a:p>
            <a:pPr indent="0" lvl="0" marL="0" rtl="0" algn="l">
              <a:lnSpc>
                <a:spcPct val="200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200000"/>
              </a:lnSpc>
              <a:spcBef>
                <a:spcPts val="1200"/>
              </a:spcBef>
              <a:spcAft>
                <a:spcPts val="0"/>
              </a:spcAft>
              <a:buClr>
                <a:schemeClr val="dk1"/>
              </a:buClr>
              <a:buSzPts val="1100"/>
              <a:buFont typeface="Arial"/>
              <a:buNone/>
            </a:pPr>
            <a:r>
              <a:t/>
            </a:r>
            <a:endParaRPr sz="1500"/>
          </a:p>
          <a:p>
            <a:pPr indent="0" lvl="0" marL="0" rtl="0" algn="l">
              <a:lnSpc>
                <a:spcPct val="200000"/>
              </a:lnSpc>
              <a:spcBef>
                <a:spcPts val="1200"/>
              </a:spcBef>
              <a:spcAft>
                <a:spcPts val="1200"/>
              </a:spcAft>
              <a:buNone/>
            </a:pPr>
            <a:r>
              <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0" y="0"/>
            <a:ext cx="9144000" cy="693900"/>
          </a:xfrm>
          <a:prstGeom prst="rect">
            <a:avLst/>
          </a:prstGeom>
          <a:solidFill>
            <a:srgbClr val="E6EDF3"/>
          </a:solidFill>
        </p:spPr>
        <p:txBody>
          <a:bodyPr anchorCtr="0" anchor="ctr" bIns="91425" lIns="91425" spcFirstLastPara="1" rIns="91425" wrap="square" tIns="91425">
            <a:normAutofit/>
          </a:bodyPr>
          <a:lstStyle/>
          <a:p>
            <a:pPr indent="0" lvl="0" marL="0" rtl="0" algn="ctr">
              <a:lnSpc>
                <a:spcPct val="115000"/>
              </a:lnSpc>
              <a:spcBef>
                <a:spcPts val="1800"/>
              </a:spcBef>
              <a:spcAft>
                <a:spcPts val="400"/>
              </a:spcAft>
              <a:buClr>
                <a:schemeClr val="dk1"/>
              </a:buClr>
              <a:buSzPts val="1100"/>
              <a:buFont typeface="Arial"/>
              <a:buNone/>
            </a:pPr>
            <a:r>
              <a:rPr lang="en" sz="1700">
                <a:solidFill>
                  <a:srgbClr val="073763"/>
                </a:solidFill>
                <a:latin typeface="Oswald"/>
                <a:ea typeface="Oswald"/>
                <a:cs typeface="Oswald"/>
                <a:sym typeface="Oswald"/>
              </a:rPr>
              <a:t>Conclusion</a:t>
            </a:r>
            <a:endParaRPr>
              <a:solidFill>
                <a:srgbClr val="073763"/>
              </a:solidFill>
              <a:latin typeface="Oswald"/>
              <a:ea typeface="Oswald"/>
              <a:cs typeface="Oswald"/>
              <a:sym typeface="Oswald"/>
            </a:endParaRPr>
          </a:p>
        </p:txBody>
      </p:sp>
      <p:sp>
        <p:nvSpPr>
          <p:cNvPr id="99" name="Google Shape;99;p20"/>
          <p:cNvSpPr txBox="1"/>
          <p:nvPr>
            <p:ph idx="1" type="body"/>
          </p:nvPr>
        </p:nvSpPr>
        <p:spPr>
          <a:xfrm>
            <a:off x="364550" y="1504775"/>
            <a:ext cx="8520600" cy="2316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Importance of gender-based hate comment detection</a:t>
            </a:r>
            <a:endParaRPr/>
          </a:p>
          <a:p>
            <a:pPr indent="-342900" lvl="0" marL="457200" rtl="0" algn="l">
              <a:lnSpc>
                <a:spcPct val="200000"/>
              </a:lnSpc>
              <a:spcBef>
                <a:spcPts val="0"/>
              </a:spcBef>
              <a:spcAft>
                <a:spcPts val="0"/>
              </a:spcAft>
              <a:buSzPts val="1800"/>
              <a:buChar char="●"/>
            </a:pPr>
            <a:r>
              <a:rPr lang="en"/>
              <a:t>Goal of creating safe and respectful online spaces</a:t>
            </a:r>
            <a:endParaRPr/>
          </a:p>
          <a:p>
            <a:pPr indent="-342900" lvl="0" marL="457200" rtl="0" algn="l">
              <a:lnSpc>
                <a:spcPct val="200000"/>
              </a:lnSpc>
              <a:spcBef>
                <a:spcPts val="0"/>
              </a:spcBef>
              <a:spcAft>
                <a:spcPts val="0"/>
              </a:spcAft>
              <a:buSzPts val="1800"/>
              <a:buChar char="●"/>
            </a:pPr>
            <a:r>
              <a:rPr lang="en"/>
              <a:t>Focus on research and development </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