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 everyone, our team consisted of Hayden, Tiffany, Aarani and Amy.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explored sociodemographic indicators and their influences on vaccine </a:t>
            </a:r>
            <a:r>
              <a:rPr lang="en" sz="1200"/>
              <a:t>hesitancy</a:t>
            </a:r>
            <a:r>
              <a:rPr lang="en" sz="1200"/>
              <a:t> through machine learning.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We’ll walk you through our presentation now and we are happy to take questions at the end.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8216b60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8216b60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Mean Absolute Error (MAE) - the average measure of error between predicted and actual values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Mean Squared Error (MSE) - the average squared measure of error between predicted and actual values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R Squared Score - coefficient of determination; 'goodness of fit', measures how well the model can predict unseen values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Explained Variance Score - proportional dispersion of data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ed4d5de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ed4d5de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d4d5de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ed4d5de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ed4d5de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ed4d5de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a8216b60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a8216b60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8216b60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8216b60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an outline for our presentation, we plan to walk you through [read slide].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a8216b6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a8216b6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Our selected topic is </a:t>
            </a:r>
            <a:r>
              <a:rPr lang="en" sz="1200">
                <a:solidFill>
                  <a:schemeClr val="dk1"/>
                </a:solidFill>
              </a:rPr>
              <a:t>s</a:t>
            </a:r>
            <a:r>
              <a:rPr lang="en" sz="1200">
                <a:solidFill>
                  <a:schemeClr val="dk1"/>
                </a:solidFill>
              </a:rPr>
              <a:t>ociodemographic data and COVID-19 vaccine hesitancy in the United States.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Given the global presence of COVID-19 and the implementation of vaccines in recent months. Our team decided to look into vaccine hesitancy to understand this issue better.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Research suggests COVID-19 has </a:t>
            </a:r>
            <a:r>
              <a:rPr lang="en" sz="1200">
                <a:solidFill>
                  <a:schemeClr val="dk1"/>
                </a:solidFill>
              </a:rPr>
              <a:t>disproportionately</a:t>
            </a:r>
            <a:r>
              <a:rPr lang="en" sz="1200">
                <a:solidFill>
                  <a:schemeClr val="dk1"/>
                </a:solidFill>
              </a:rPr>
              <a:t> affected priority populations greater, and our team was interested in </a:t>
            </a:r>
            <a:r>
              <a:rPr lang="en" sz="1200">
                <a:solidFill>
                  <a:schemeClr val="dk1"/>
                </a:solidFill>
              </a:rPr>
              <a:t>determining</a:t>
            </a:r>
            <a:r>
              <a:rPr lang="en" sz="1200">
                <a:solidFill>
                  <a:schemeClr val="dk1"/>
                </a:solidFill>
              </a:rPr>
              <a:t> correlations between vaccine </a:t>
            </a:r>
            <a:r>
              <a:rPr lang="en" sz="1200">
                <a:solidFill>
                  <a:schemeClr val="dk1"/>
                </a:solidFill>
              </a:rPr>
              <a:t>hesitancy</a:t>
            </a:r>
            <a:r>
              <a:rPr lang="en" sz="1200">
                <a:solidFill>
                  <a:schemeClr val="dk1"/>
                </a:solidFill>
              </a:rPr>
              <a:t> and sociodemographic data.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Socio-demographic variables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include, for example: age, sex,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ethnicity,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education, employment and income.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8216b60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8216b60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</a:rPr>
              <a:t>Our team secured a dataset from Kaggle that captures US county-level data. 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</a:rPr>
              <a:t>This Kaggle data was sourced from data.gov an open-source US data platform. 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</a:rPr>
              <a:t>The dataset is broken down into sociodemographics of the counties - represented by % of population that are: Hispanic, Black, Asian, White, Indigenous Americans/Indigenous Alaskans, Hawaiian/Pacific Islander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The CDC's Social Vulnerability Index (SVI) summarizes the extent to which a community is socially vulnerable to disaster. SVI values range from 0 (least vulnerable) to 1 (most vulnerable). 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Vaccine implementation indicators include: CVAC level of concern - which measures the level of concern for a difficult rollout on a range from 0 (lowest concern) to 1 (highest concern).</a:t>
            </a:r>
            <a:endParaRPr sz="1200">
              <a:solidFill>
                <a:srgbClr val="252525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Our outcomes of interest was the % of population that was estimated to be vaccine hesitant and the % of population that was estimated to be strongly vaccine hesitant.</a:t>
            </a:r>
            <a:endParaRPr sz="1200">
              <a:solidFill>
                <a:srgbClr val="252525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Overall our dataset contained information from 3,142 counties in the US.</a:t>
            </a:r>
            <a:endParaRPr sz="1200">
              <a:solidFill>
                <a:srgbClr val="252525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d4d5debe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ed4d5debe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8216b60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8216b60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Our team filtered our dataset based on columns of interest, several columns with geographical information were dropped to isolate sociodemographic feature columns of interest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Remaining columns included = demographics, SVI and CVAC level of concern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Null values were identified and replaced with zeros (0)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We identified our target column of interest as the percentage of population vaccine hesitant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Our cleaned dataset had nine (9) columns and 3,142 rows and was uploaded into our SQL database</a:t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d6f716e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d6f716e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and walk-through Tableau images: 1) heatmap, 2) SVI vs estimated hesitant and 3) CVAC vs estimated hesitant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d4d5de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ed4d5de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</a:rPr>
              <a:t>We chose to use supervised machine learning as the target variable was available and identified in our dataset </a:t>
            </a:r>
            <a:endParaRPr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We chose regression models as the dataset has a continuous target outcome (% of population vaccine hesitant) that could be used for the model predictions within the numeric range of 0-1.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ed4d5debe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ed4d5debe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Sociodemographic Data and COVID-19 Vaccine Hesitancy in the US</a:t>
            </a:r>
            <a:endParaRPr sz="5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- Data Analytics &amp; Web Visualization - University of Toronto SCS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214950" y="3143250"/>
            <a:ext cx="290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Hayden Chen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Tiffany Lai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Aarani Sivasekaram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Amy Talbot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Due: June 9th 2021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75" y="2985125"/>
            <a:ext cx="1635626" cy="16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Results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353225"/>
            <a:ext cx="4280759" cy="371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2"/>
          <p:cNvSpPr txBox="1"/>
          <p:nvPr/>
        </p:nvSpPr>
        <p:spPr>
          <a:xfrm>
            <a:off x="4727875" y="1353225"/>
            <a:ext cx="39864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Overall, most successful model = </a:t>
            </a:r>
            <a:r>
              <a:rPr b="1" lang="en" sz="1800"/>
              <a:t>Random Forest Regression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produced the highest R Squared Score (0.437), indicating a higher ‘goodness of fit’ and can better predict unseen data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Preferred model of choice when predicting vaccine hesitancy in Ontario </a:t>
            </a:r>
            <a:endParaRPr sz="1800"/>
          </a:p>
        </p:txBody>
      </p:sp>
      <p:sp>
        <p:nvSpPr>
          <p:cNvPr id="151" name="Google Shape;151;p22"/>
          <p:cNvSpPr/>
          <p:nvPr/>
        </p:nvSpPr>
        <p:spPr>
          <a:xfrm>
            <a:off x="271050" y="3951475"/>
            <a:ext cx="4151100" cy="105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600" y="1342750"/>
            <a:ext cx="7242935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and Next Steps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206700" y="1356900"/>
            <a:ext cx="8727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  <a:highlight>
                  <a:srgbClr val="FFFFFF"/>
                </a:highlight>
              </a:rPr>
              <a:t>Ontario Context</a:t>
            </a:r>
            <a:endParaRPr b="1"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With an emphasis on collecting sociodemographic data in public health, future exploration of vaccine hesitancy with a more robust dataset would be beneficial.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 Used in this Project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500" y="138975"/>
            <a:ext cx="1057301" cy="10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97825" y="1384800"/>
            <a:ext cx="7291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Data Cleaning and Analysis: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Python version 3.7.6 (Visual Studio Code and Jupyter Notebook) with Python Libraries used to clean data and perform exploratory analysis (Pandas, Numpy)</a:t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Database Storage: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SQL (Postgres, pgAdmin, SQLAlchemy)</a:t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Machine Learning: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SciKitLearn used to create: Linear regression, Multiple linear regression and Random Forest regression models and results metrics</a:t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Dashboard: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Tableau Public was used to create and display data visualizations in an interactive dashboard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9027" y="4191300"/>
            <a:ext cx="1597273" cy="8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5">
            <a:alphaModFix/>
          </a:blip>
          <a:srcRect b="36080" l="0" r="0" t="-4870"/>
          <a:stretch/>
        </p:blipFill>
        <p:spPr>
          <a:xfrm>
            <a:off x="7118151" y="1379376"/>
            <a:ext cx="1325345" cy="9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6">
            <a:alphaModFix/>
          </a:blip>
          <a:srcRect b="33797" l="21052" r="20936" t="10668"/>
          <a:stretch/>
        </p:blipFill>
        <p:spPr>
          <a:xfrm>
            <a:off x="7172225" y="2991587"/>
            <a:ext cx="1560090" cy="9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6699" y="2096688"/>
            <a:ext cx="936602" cy="9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75" y="2985125"/>
            <a:ext cx="1635626" cy="16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37450" y="183375"/>
            <a:ext cx="4166400" cy="48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Topic selection and rationale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Description of data source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Proposed questions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Data exploration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Visualizations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Analysis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Technologies and tools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Conclusion, lessons learned and next steps</a:t>
            </a:r>
            <a:endParaRPr sz="22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525" y="1781300"/>
            <a:ext cx="1635626" cy="16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Selection and Rationale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65600" y="1659925"/>
            <a:ext cx="4558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Topic:</a:t>
            </a:r>
            <a:r>
              <a:rPr lang="en" sz="1800"/>
              <a:t> Sociodemographic data and COVID-19 vaccine hesitancy in the United States (US).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/>
              <a:t>Rationale:</a:t>
            </a:r>
            <a:r>
              <a:rPr lang="en" sz="1800"/>
              <a:t>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Given the global presence of COVID-19 and the implementation of vaccines in recent months. Our team decided to look into vaccine hesitancy to understand this issue better.</a:t>
            </a:r>
            <a:endParaRPr sz="18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745938"/>
            <a:ext cx="4141674" cy="27575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r>
              <a:rPr lang="en"/>
              <a:t> of Data Source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13775" y="1509050"/>
            <a:ext cx="820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03525" y="1615713"/>
            <a:ext cx="4827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Our team secured a dataset from Kaggle that captures US county-level data that includes: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Sociodemographic data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Vaccine implementation indicators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Geographic data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Percentage of each county populations that is estimated to be vaccine hesitant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The dataset contained information from 3,142 counties in the US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488" y="1763350"/>
            <a:ext cx="3949225" cy="25307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 flipH="1">
            <a:off x="5033788" y="4294125"/>
            <a:ext cx="388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Heat map of COVID-19 cases in the US - John Hopkins Coronavirus Resource Center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Data and Analysis Questions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25" y="1334350"/>
            <a:ext cx="7849401" cy="36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06700" y="1356900"/>
            <a:ext cx="45165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</a:rPr>
              <a:t>Data Preprocessing</a:t>
            </a:r>
            <a:endParaRPr b="1"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Filtered</a:t>
            </a:r>
            <a:r>
              <a:rPr lang="en" sz="1800">
                <a:solidFill>
                  <a:srgbClr val="24292E"/>
                </a:solidFill>
              </a:rPr>
              <a:t> dataset based on columns of interest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Nulls values filled with zeros (0)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</a:rPr>
              <a:t>Target/</a:t>
            </a:r>
            <a:r>
              <a:rPr b="1" lang="en" sz="1800">
                <a:solidFill>
                  <a:srgbClr val="24292E"/>
                </a:solidFill>
              </a:rPr>
              <a:t>Outcome Selection</a:t>
            </a:r>
            <a:endParaRPr b="1"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Target column = percentage of </a:t>
            </a: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population estimated to be vaccine hesitant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Connected clean dataset with SQL database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275" y="1483500"/>
            <a:ext cx="4267200" cy="18395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 in Tableau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25" y="2330025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https://public.tableau.com/views/Vaccine_Hesitancy_Project/Story1?:language=en-US&amp;:display_count=n&amp;:origin=viz_share_link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0" y="2861200"/>
            <a:ext cx="2857300" cy="2195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0" t="8600"/>
          <a:stretch/>
        </p:blipFill>
        <p:spPr>
          <a:xfrm>
            <a:off x="5166100" y="1212675"/>
            <a:ext cx="2519076" cy="21956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5275" y="76200"/>
            <a:ext cx="3127500" cy="19546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Model Choice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0"/>
          <p:cNvGrpSpPr/>
          <p:nvPr/>
        </p:nvGrpSpPr>
        <p:grpSpPr>
          <a:xfrm>
            <a:off x="1383982" y="2411613"/>
            <a:ext cx="1486543" cy="1140100"/>
            <a:chOff x="1351625" y="2256385"/>
            <a:chExt cx="1451702" cy="972367"/>
          </a:xfrm>
        </p:grpSpPr>
        <p:sp>
          <p:nvSpPr>
            <p:cNvPr id="131" name="Google Shape;131;p20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25" y="1434405"/>
            <a:ext cx="8269227" cy="3151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</a:t>
            </a:r>
            <a:r>
              <a:rPr lang="en"/>
              <a:t>Benefits and Limitations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150" y="1342750"/>
            <a:ext cx="707236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