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a8216b607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a8216b607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a8216b607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a8216b607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a8216b60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a8216b60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a8216b607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a8216b607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 dataset was sourced from data.gov an open-source US data platform.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a8216b607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a8216b607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a8216b607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a8216b607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a8216b607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a8216b607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ab4b50a2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ab4b50a2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a8216b607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a8216b607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Sociodemographic Data and COVID-19 Vaccine Hesitancy in the US</a:t>
            </a:r>
            <a:endParaRPr sz="51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 - Data Analytics &amp; Web Visualization - University of Toronto SCS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5214950" y="3143250"/>
            <a:ext cx="2905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Hayden Chen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Tiffany Lai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Aarani Sivasekaram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Amy Talbot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Due: June 6th 2021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6675" y="2985125"/>
            <a:ext cx="1635626" cy="163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Overview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637450" y="183375"/>
            <a:ext cx="4166400" cy="43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Topic selection and rationale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Description of data source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Proposed data and analysis questions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Data exploration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Analysis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Conclusion and next steps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Selection and Rationale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206650" y="1407775"/>
            <a:ext cx="45588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Topic:</a:t>
            </a:r>
            <a:r>
              <a:rPr lang="en" sz="1800"/>
              <a:t> Sociodemographic data and COVID-19 vaccine hesitancy in the United States (US).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 sz="1800"/>
              <a:t>Rationale:</a:t>
            </a:r>
            <a:r>
              <a:rPr lang="en" sz="1800"/>
              <a:t> 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Given the global presence of COVID-19 and the implementation of recent months of vaccine rollout have been a positive change in Ontario, our team decided to look into vaccine hesitancy to understand this issue better.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r>
              <a:rPr lang="en"/>
              <a:t> of Data Source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313775" y="1509050"/>
            <a:ext cx="8202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06700" y="1356900"/>
            <a:ext cx="54858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Secured a dataset from Kaggle that captures US county-level data that includes: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Sociodemographic data, 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Geographic data, and 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Percentage of populations that are vaccine hesitant. 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The raw dataset had 18 columns of sociodemographic and geographic indicators, and two columns for vaccine hesitancy outcomes. 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The dataset contained information from 3,142 counties in the US.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Data and Analysis Questions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206700" y="1356900"/>
            <a:ext cx="8727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AutoNum type="arabicPeriod"/>
            </a:pPr>
            <a:r>
              <a:rPr lang="en" sz="1800">
                <a:solidFill>
                  <a:srgbClr val="24292E"/>
                </a:solidFill>
              </a:rPr>
              <a:t>Based on the sociodemographic indicators available, are we able to predict vaccine hesitancy in US counties?</a:t>
            </a:r>
            <a:endParaRPr sz="18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800"/>
              <a:buAutoNum type="arabicPeriod"/>
            </a:pPr>
            <a:r>
              <a:rPr lang="en" sz="1800">
                <a:solidFill>
                  <a:srgbClr val="24292E"/>
                </a:solidFill>
              </a:rPr>
              <a:t>How do sociodemographic indicators affect vaccine hesitancy?</a:t>
            </a:r>
            <a:endParaRPr sz="18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800"/>
              <a:buAutoNum type="arabicPeriod"/>
            </a:pPr>
            <a:r>
              <a:rPr lang="en" sz="1800">
                <a:solidFill>
                  <a:srgbClr val="24292E"/>
                </a:solidFill>
              </a:rPr>
              <a:t>What barriers exist in vaccine implementation and how can these be mitigated?</a:t>
            </a:r>
            <a:endParaRPr sz="18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4292E"/>
              </a:buClr>
              <a:buSzPts val="1800"/>
              <a:buAutoNum type="arabicPeriod"/>
            </a:pPr>
            <a:r>
              <a:rPr lang="en" sz="1800">
                <a:solidFill>
                  <a:srgbClr val="24292E"/>
                </a:solidFill>
              </a:rPr>
              <a:t>How can this analysis inform vaccine implementation strategies within an Ontario context?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206700" y="1356900"/>
            <a:ext cx="8727900" cy="31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4292E"/>
                </a:solidFill>
              </a:rPr>
              <a:t>Data Preprocessing</a:t>
            </a:r>
            <a:endParaRPr b="1" sz="18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</a:rPr>
              <a:t>Our team filtered our dataset based on columns of interest, several columns with geographical information were dropped to isolate sociodemographic feature </a:t>
            </a:r>
            <a:r>
              <a:rPr lang="en" sz="1800">
                <a:solidFill>
                  <a:srgbClr val="24292E"/>
                </a:solidFill>
              </a:rPr>
              <a:t>columns</a:t>
            </a:r>
            <a:r>
              <a:rPr lang="en" sz="1800">
                <a:solidFill>
                  <a:srgbClr val="24292E"/>
                </a:solidFill>
              </a:rPr>
              <a:t> of interest,</a:t>
            </a:r>
            <a:endParaRPr sz="18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</a:rPr>
              <a:t>We </a:t>
            </a:r>
            <a:r>
              <a:rPr lang="en" sz="1800">
                <a:solidFill>
                  <a:srgbClr val="24292E"/>
                </a:solidFill>
              </a:rPr>
              <a:t>identified</a:t>
            </a:r>
            <a:r>
              <a:rPr lang="en" sz="1800">
                <a:solidFill>
                  <a:srgbClr val="24292E"/>
                </a:solidFill>
              </a:rPr>
              <a:t> % of population determined as vaccine hesitant as our target column of interest,</a:t>
            </a:r>
            <a:endParaRPr sz="18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</a:rPr>
              <a:t>Null values were identified and replaced with zeros (0),</a:t>
            </a:r>
            <a:endParaRPr sz="18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</a:rPr>
              <a:t>Our cleaned dataset had nine columns and 3142 rows and was uploaded into our SQL database. </a:t>
            </a:r>
            <a:endParaRPr sz="1800">
              <a:solidFill>
                <a:srgbClr val="24292E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206700" y="1356900"/>
            <a:ext cx="8727900" cy="3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4292E"/>
                </a:solidFill>
              </a:rPr>
              <a:t>Linear Regression</a:t>
            </a:r>
            <a:endParaRPr b="1" sz="18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</a:rPr>
              <a:t>Linear regression models were chosen for our dataset because our target outcome was a continuous variable (% of population determined as vaccine hesitant),</a:t>
            </a:r>
            <a:endParaRPr sz="18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</a:rPr>
              <a:t>Each selected feature column was applied to a linear regression model,</a:t>
            </a:r>
            <a:endParaRPr sz="18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</a:rPr>
              <a:t>The outcome of each model was factored into a linear regression analysis and key values were determined:</a:t>
            </a:r>
            <a:endParaRPr sz="1800">
              <a:solidFill>
                <a:srgbClr val="24292E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Mean Absolute Error:  0.02927772839133723</a:t>
            </a:r>
            <a:endParaRPr sz="1200"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Mean Squared Error:  0.001480100119979317</a:t>
            </a:r>
            <a:endParaRPr sz="1200"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R Squared Score:  0.30918537078714614</a:t>
            </a:r>
            <a:endParaRPr sz="1200"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Explained Variance Score:  0.30918537078714625</a:t>
            </a:r>
            <a:endParaRPr sz="1200">
              <a:solidFill>
                <a:srgbClr val="24292E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206700" y="1356900"/>
            <a:ext cx="8727900" cy="3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4292E"/>
                </a:solidFill>
              </a:rPr>
              <a:t>Random Forest Regression Machine Learning Model</a:t>
            </a:r>
            <a:endParaRPr b="1" sz="18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</a:rPr>
              <a:t>A machine learning model was explored to assess efficiency and efficacy compared to the linear regression model outputs,</a:t>
            </a:r>
            <a:endParaRPr sz="18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</a:rPr>
              <a:t>A random forest regression model was used to intake all feature columns and selected target column and key values were determined:</a:t>
            </a:r>
            <a:endParaRPr sz="1800">
              <a:solidFill>
                <a:srgbClr val="24292E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Mean Absolute Error:  </a:t>
            </a:r>
            <a:r>
              <a:rPr lang="en" sz="1200"/>
              <a:t>0.025843266171792157</a:t>
            </a:r>
            <a:endParaRPr sz="1200"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Mean Squared Error:  </a:t>
            </a:r>
            <a:r>
              <a:rPr lang="en" sz="1200"/>
              <a:t>0.001178815440084836</a:t>
            </a:r>
            <a:endParaRPr sz="1200"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R Squared Score:  </a:t>
            </a:r>
            <a:r>
              <a:rPr lang="en" sz="1200"/>
              <a:t>0.4366239872338896</a:t>
            </a:r>
            <a:endParaRPr sz="1200"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Explained Variance Score:  </a:t>
            </a:r>
            <a:r>
              <a:rPr lang="en" sz="1200"/>
              <a:t>0.43779166797622604,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Overall the machine learning model was more effective in approximating real-world data points and we would recommend this model if using a similar dataset. 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Next Steps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206700" y="1356900"/>
            <a:ext cx="87279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Inferences from results,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○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Correlation determined between specific features and outcomes,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Exploration of other types of ML models,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○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Considering determining threshold and making target outcome binary and 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utilizing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 classification ML models,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○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Adding more features into dataset (if possible),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Connection to Ontario - datasets available with similar sociodemographic data, 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How 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predictive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 models would be helpful in addressing barriers to vaccine implementation and reducing vaccine hesitancy.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