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Tiff La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BF29EC-CEE2-4D5A-9294-B22C8C882BFD}">
  <a:tblStyle styleId="{63BF29EC-CEE2-4D5A-9294-B22C8C882B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regular.fntdata"/><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obo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4.xml"/><Relationship Id="rId33" Type="http://schemas.openxmlformats.org/officeDocument/2006/relationships/font" Target="fonts/Merriweather-bold.fntdata"/><Relationship Id="rId10" Type="http://schemas.openxmlformats.org/officeDocument/2006/relationships/slide" Target="slides/slide3.xml"/><Relationship Id="rId32" Type="http://schemas.openxmlformats.org/officeDocument/2006/relationships/font" Target="fonts/Merriweather-regular.fntdata"/><Relationship Id="rId13" Type="http://schemas.openxmlformats.org/officeDocument/2006/relationships/slide" Target="slides/slide6.xml"/><Relationship Id="rId35" Type="http://schemas.openxmlformats.org/officeDocument/2006/relationships/font" Target="fonts/Merriweather-boldItalic.fntdata"/><Relationship Id="rId12" Type="http://schemas.openxmlformats.org/officeDocument/2006/relationships/slide" Target="slides/slide5.xml"/><Relationship Id="rId34" Type="http://schemas.openxmlformats.org/officeDocument/2006/relationships/font" Target="fonts/Merriweather-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6-05T03:41:06.293">
    <p:pos x="316" y="939"/>
    <p:text>Not sure if we mention this at the end in the conclusion... reminder to do so to wrap up the story! It may be a good visual to recreate this table at the end and add in the answers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6-05T03:50:14.872">
    <p:pos x="130" y="854"/>
    <p:text>Potential idea (but not necessary), since we have 3 models, we could do a table with 3 columns. Each column is a different model, first slide can include benefits and limitations. Second slide can be our results (residual plots and regression metrics)</p:text>
  </p:cm>
  <p:cm authorId="0" idx="3" dt="2021-06-05T03:50:14.872">
    <p:pos x="130" y="854"/>
    <p:text>Or we can keep it how it is now and just have the results in a table with all 3 models so viewers can easily compare and see how random forest model is better than the other 2</p:text>
  </p:cm>
  <p:cm authorId="0" idx="4" dt="2021-06-05T03:43:47.993">
    <p:pos x="130" y="954"/>
    <p:text>I think we can make this into a visual similar to the one they used in class in module 17, recommended class and remove this point. 
supervised learning model -&gt; continuous target outcome -&gt; regression models -&gt; linear, multiple, random forest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6-05T03:50:14.872">
    <p:pos x="130" y="854"/>
    <p:text>Potential idea (but not necessary), since we have 3 models, we could do a table with 3 columns. Each column is a different model, first slide can include benefits and limitations. Second slide can be our results (residual plots and regression metrics)</p:text>
  </p:cm>
  <p:cm authorId="0" idx="6" dt="2021-06-05T03:50:14.872">
    <p:pos x="130" y="854"/>
    <p:text>Or we can keep it how it is now and just have the results in a table with all 3 models so viewers can easily compare and see how random forest model is better than the other 2</p:text>
  </p:cm>
  <p:cm authorId="0" idx="7" dt="2021-06-05T03:43:47.993">
    <p:pos x="130" y="954"/>
    <p:text>I think we can make this into a visual similar to the one they used in class in module 17, recommended class and remove this point. 
supervised learning model -&gt; continuous target outcome -&gt; regression models -&gt; linear, multiple, random forest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1-06-05T03:46:05.599">
    <p:pos x="0" y="1195"/>
    <p:text>I think adding in the residual plots would be a good visual as well for diversity</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1-06-05T03:41:06.293">
    <p:pos x="316" y="939"/>
    <p:text>Not sure if we mention this at the end in the conclusion... reminder to do so to wrap up the story! It may be a good visual to recreate this table at the end and add in the answers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araniSivasekaram/Vaccine_Hesitancy_Project/blob/main/linear_regression.ipynb"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araniSivasekaram/Vaccine_Hesitancy_Project/blob/main/linear_regression.ipynb"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araniSivasekaram/Vaccine_Hesitancy_Project/blob/main/Resources/merged_Vaccine_Hesitancy.csv" TargetMode="External"/><Relationship Id="rId3" Type="http://schemas.openxmlformats.org/officeDocument/2006/relationships/hyperlink" Target="https://github.com/AaraniSivasekaram/Vaccine_Hesitancy_Project/blob/main/preprocessing_dataset.ipynb" TargetMode="External"/><Relationship Id="rId4" Type="http://schemas.openxmlformats.org/officeDocument/2006/relationships/hyperlink" Target="https://github.com/AaraniSivasekaram/Vaccine_Hesitancy_Project/blob/main/Resources/vaccine_hesitancy_clean.csv"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Hi everyone, our team consisted of Hayden, Tiffany, Aarani and Amy. </a:t>
            </a:r>
            <a:endParaRPr sz="1200"/>
          </a:p>
          <a:p>
            <a:pPr indent="-304800" lvl="0" marL="457200" rtl="0" algn="l">
              <a:spcBef>
                <a:spcPts val="0"/>
              </a:spcBef>
              <a:spcAft>
                <a:spcPts val="0"/>
              </a:spcAft>
              <a:buSzPts val="1200"/>
              <a:buChar char="●"/>
            </a:pPr>
            <a:r>
              <a:rPr lang="en" sz="1200"/>
              <a:t>We explored sociodemographic indicators and their influences on vaccine </a:t>
            </a:r>
            <a:r>
              <a:rPr lang="en" sz="1200"/>
              <a:t>hesitancy</a:t>
            </a:r>
            <a:r>
              <a:rPr lang="en" sz="1200"/>
              <a:t> through machine learning. </a:t>
            </a:r>
            <a:endParaRPr sz="1200"/>
          </a:p>
          <a:p>
            <a:pPr indent="-304800" lvl="0" marL="457200" rtl="0" algn="l">
              <a:spcBef>
                <a:spcPts val="0"/>
              </a:spcBef>
              <a:spcAft>
                <a:spcPts val="0"/>
              </a:spcAft>
              <a:buSzPts val="1200"/>
              <a:buChar char="●"/>
            </a:pPr>
            <a:r>
              <a:rPr lang="en" sz="1200"/>
              <a:t>We’ll walk you through our presentation now and we are happy to take questions at the end.</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d6f716e7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d6f716e7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Discuss heatmap of % population vaccine hesitant</a:t>
            </a:r>
            <a:endParaRPr/>
          </a:p>
          <a:p>
            <a:pPr indent="-298450" lvl="0" marL="457200" rtl="0" algn="l">
              <a:spcBef>
                <a:spcPts val="0"/>
              </a:spcBef>
              <a:spcAft>
                <a:spcPts val="0"/>
              </a:spcAft>
              <a:buSzPts val="1100"/>
              <a:buChar char="●"/>
            </a:pPr>
            <a:r>
              <a:rPr lang="en"/>
              <a:t>https://public.tableau.com/views/Vaccine_Hesitancy_Project/Story1?:language=en-US&amp;:display_count=n&amp;:origin=viz_share_link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d6f716e7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d6f716e7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Increasing</a:t>
            </a:r>
            <a:r>
              <a:rPr lang="en"/>
              <a:t> trend seen in SVI by % population vaccine hesitant bar graph</a:t>
            </a:r>
            <a:endParaRPr/>
          </a:p>
          <a:p>
            <a:pPr indent="0" lvl="0" marL="45720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a8216b607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a8216b607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4292E"/>
                </a:solidFill>
              </a:rPr>
              <a:t>Linear regression was the first model used to predict the potential effects of sociodemographic indicators on vaccine hesitancy. It is beneficial as it is a fast and efficient model for initial machine learning analysis. A simple </a:t>
            </a:r>
            <a:r>
              <a:rPr lang="en" sz="1200">
                <a:solidFill>
                  <a:schemeClr val="hlink"/>
                </a:solidFill>
                <a:uFill>
                  <a:noFill/>
                </a:uFill>
                <a:hlinkClick r:id="rId2"/>
              </a:rPr>
              <a:t>linear regression</a:t>
            </a:r>
            <a:r>
              <a:rPr lang="en" sz="1200">
                <a:solidFill>
                  <a:srgbClr val="24292E"/>
                </a:solidFill>
              </a:rPr>
              <a:t> was used first to test if the data is linear or non-linear. The results of the linear regression model indicated a more complex model should be used as the predictions were not very close to the original targets. The major limitation of linear regression model is non-linear data.</a:t>
            </a:r>
            <a:endParaRPr sz="1200">
              <a:solidFill>
                <a:srgbClr val="24292E"/>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ed4d5de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ed4d5de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4292E"/>
                </a:solidFill>
              </a:rPr>
              <a:t>Linear regression was the first model used to predict the potential effects of sociodemographic indicators on vaccine hesitancy. It is beneficial as it is a fast and efficient model for initial machine learning analysis. A simple </a:t>
            </a:r>
            <a:r>
              <a:rPr lang="en" sz="1200">
                <a:solidFill>
                  <a:schemeClr val="hlink"/>
                </a:solidFill>
                <a:uFill>
                  <a:noFill/>
                </a:uFill>
                <a:hlinkClick r:id="rId2"/>
              </a:rPr>
              <a:t>linear regression</a:t>
            </a:r>
            <a:r>
              <a:rPr lang="en" sz="1200">
                <a:solidFill>
                  <a:srgbClr val="24292E"/>
                </a:solidFill>
              </a:rPr>
              <a:t> was used first to test if the data is linear or non-linear. The results of the linear regression model indicated a more complex model should be used as the predictions were not very close to the original targets. The major limitation of linear regression model is non-linear data.</a:t>
            </a:r>
            <a:endParaRPr sz="1200">
              <a:solidFill>
                <a:srgbClr val="24292E"/>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d6f716e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d6f716e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24292E"/>
              </a:buClr>
              <a:buSzPts val="1100"/>
              <a:buChar char="●"/>
            </a:pPr>
            <a:r>
              <a:rPr lang="en">
                <a:solidFill>
                  <a:srgbClr val="24292E"/>
                </a:solidFill>
              </a:rPr>
              <a:t>A few examples of regression analysis using selected features - positive, negative, and fairly static relationships. </a:t>
            </a:r>
            <a:endParaRPr>
              <a:solidFill>
                <a:srgbClr val="24292E"/>
              </a:solidFill>
            </a:endParaRPr>
          </a:p>
          <a:p>
            <a:pPr indent="-298450" lvl="0" marL="457200" rtl="0" algn="l">
              <a:lnSpc>
                <a:spcPct val="115000"/>
              </a:lnSpc>
              <a:spcBef>
                <a:spcPts val="0"/>
              </a:spcBef>
              <a:spcAft>
                <a:spcPts val="0"/>
              </a:spcAft>
              <a:buClr>
                <a:srgbClr val="24292E"/>
              </a:buClr>
              <a:buSzPts val="1100"/>
              <a:buChar char="●"/>
            </a:pPr>
            <a:r>
              <a:rPr lang="en">
                <a:solidFill>
                  <a:srgbClr val="24292E"/>
                </a:solidFill>
              </a:rPr>
              <a:t>Regression Metrics:</a:t>
            </a:r>
            <a:endParaRPr>
              <a:solidFill>
                <a:srgbClr val="24292E"/>
              </a:solidFill>
            </a:endParaRPr>
          </a:p>
          <a:p>
            <a:pPr indent="-298450" lvl="0" marL="914400" rtl="0" algn="l">
              <a:lnSpc>
                <a:spcPct val="115000"/>
              </a:lnSpc>
              <a:spcBef>
                <a:spcPts val="0"/>
              </a:spcBef>
              <a:spcAft>
                <a:spcPts val="0"/>
              </a:spcAft>
              <a:buClr>
                <a:srgbClr val="24292E"/>
              </a:buClr>
              <a:buSzPts val="1100"/>
              <a:buChar char="●"/>
            </a:pPr>
            <a:r>
              <a:rPr lang="en">
                <a:solidFill>
                  <a:srgbClr val="24292E"/>
                </a:solidFill>
              </a:rPr>
              <a:t>Mean Absolute Error</a:t>
            </a:r>
            <a:endParaRPr>
              <a:solidFill>
                <a:srgbClr val="24292E"/>
              </a:solidFill>
            </a:endParaRPr>
          </a:p>
          <a:p>
            <a:pPr indent="-298450" lvl="0" marL="914400" rtl="0" algn="l">
              <a:lnSpc>
                <a:spcPct val="115000"/>
              </a:lnSpc>
              <a:spcBef>
                <a:spcPts val="0"/>
              </a:spcBef>
              <a:spcAft>
                <a:spcPts val="0"/>
              </a:spcAft>
              <a:buClr>
                <a:srgbClr val="24292E"/>
              </a:buClr>
              <a:buSzPts val="1100"/>
              <a:buChar char="●"/>
            </a:pPr>
            <a:r>
              <a:rPr lang="en">
                <a:solidFill>
                  <a:srgbClr val="24292E"/>
                </a:solidFill>
              </a:rPr>
              <a:t>Mean Squared Error</a:t>
            </a:r>
            <a:endParaRPr>
              <a:solidFill>
                <a:srgbClr val="24292E"/>
              </a:solidFill>
            </a:endParaRPr>
          </a:p>
          <a:p>
            <a:pPr indent="-298450" lvl="0" marL="914400" rtl="0" algn="l">
              <a:lnSpc>
                <a:spcPct val="115000"/>
              </a:lnSpc>
              <a:spcBef>
                <a:spcPts val="0"/>
              </a:spcBef>
              <a:spcAft>
                <a:spcPts val="0"/>
              </a:spcAft>
              <a:buClr>
                <a:srgbClr val="24292E"/>
              </a:buClr>
              <a:buSzPts val="1100"/>
              <a:buChar char="●"/>
            </a:pPr>
            <a:r>
              <a:rPr lang="en">
                <a:solidFill>
                  <a:srgbClr val="24292E"/>
                </a:solidFill>
              </a:rPr>
              <a:t>R Squared Score</a:t>
            </a:r>
            <a:endParaRPr>
              <a:solidFill>
                <a:srgbClr val="24292E"/>
              </a:solidFill>
            </a:endParaRPr>
          </a:p>
          <a:p>
            <a:pPr indent="-298450" lvl="0" marL="914400" rtl="0" algn="l">
              <a:lnSpc>
                <a:spcPct val="115000"/>
              </a:lnSpc>
              <a:spcBef>
                <a:spcPts val="0"/>
              </a:spcBef>
              <a:spcAft>
                <a:spcPts val="0"/>
              </a:spcAft>
              <a:buClr>
                <a:srgbClr val="24292E"/>
              </a:buClr>
              <a:buSzPts val="1100"/>
              <a:buChar char="●"/>
            </a:pPr>
            <a:r>
              <a:rPr lang="en">
                <a:solidFill>
                  <a:srgbClr val="24292E"/>
                </a:solidFill>
              </a:rPr>
              <a:t>Explained Variance Score</a:t>
            </a:r>
            <a:endParaRPr>
              <a:solidFill>
                <a:srgbClr val="24292E"/>
              </a:solidFill>
            </a:endParaRPr>
          </a:p>
          <a:p>
            <a:pPr indent="0" lvl="0" marL="0" rtl="0" algn="l">
              <a:lnSpc>
                <a:spcPct val="115000"/>
              </a:lnSpc>
              <a:spcBef>
                <a:spcPts val="1200"/>
              </a:spcBef>
              <a:spcAft>
                <a:spcPts val="0"/>
              </a:spcAft>
              <a:buNone/>
            </a:pPr>
            <a:r>
              <a:rPr b="1" lang="en">
                <a:solidFill>
                  <a:srgbClr val="202124"/>
                </a:solidFill>
              </a:rPr>
              <a:t>R</a:t>
            </a:r>
            <a:r>
              <a:rPr lang="en">
                <a:solidFill>
                  <a:srgbClr val="202124"/>
                </a:solidFill>
                <a:highlight>
                  <a:srgbClr val="FFFFFF"/>
                </a:highlight>
              </a:rPr>
              <a:t>-</a:t>
            </a:r>
            <a:r>
              <a:rPr b="1" lang="en">
                <a:solidFill>
                  <a:srgbClr val="202124"/>
                </a:solidFill>
              </a:rPr>
              <a:t>squared</a:t>
            </a:r>
            <a:r>
              <a:rPr lang="en">
                <a:solidFill>
                  <a:srgbClr val="202124"/>
                </a:solidFill>
                <a:highlight>
                  <a:srgbClr val="FFFFFF"/>
                </a:highlight>
              </a:rPr>
              <a:t> (</a:t>
            </a:r>
            <a:r>
              <a:rPr b="1" lang="en">
                <a:solidFill>
                  <a:srgbClr val="202124"/>
                </a:solidFill>
              </a:rPr>
              <a:t>R2</a:t>
            </a:r>
            <a:r>
              <a:rPr lang="en">
                <a:solidFill>
                  <a:srgbClr val="202124"/>
                </a:solidFill>
                <a:highlight>
                  <a:srgbClr val="FFFFFF"/>
                </a:highlight>
              </a:rPr>
              <a:t>), which is the proportion of variation in the outcome that is explained by the predictor variables. In multiple </a:t>
            </a:r>
            <a:r>
              <a:rPr b="1" lang="en">
                <a:solidFill>
                  <a:srgbClr val="202124"/>
                </a:solidFill>
              </a:rPr>
              <a:t>regression</a:t>
            </a:r>
            <a:r>
              <a:rPr lang="en">
                <a:solidFill>
                  <a:srgbClr val="202124"/>
                </a:solidFill>
                <a:highlight>
                  <a:srgbClr val="FFFFFF"/>
                </a:highlight>
              </a:rPr>
              <a:t> models, </a:t>
            </a:r>
            <a:r>
              <a:rPr b="1" lang="en">
                <a:solidFill>
                  <a:srgbClr val="202124"/>
                </a:solidFill>
              </a:rPr>
              <a:t>R2</a:t>
            </a:r>
            <a:r>
              <a:rPr lang="en">
                <a:solidFill>
                  <a:srgbClr val="202124"/>
                </a:solidFill>
                <a:highlight>
                  <a:srgbClr val="FFFFFF"/>
                </a:highlight>
              </a:rPr>
              <a:t> corresponds to the </a:t>
            </a:r>
            <a:r>
              <a:rPr b="1" lang="en">
                <a:solidFill>
                  <a:srgbClr val="202124"/>
                </a:solidFill>
              </a:rPr>
              <a:t>squared </a:t>
            </a:r>
            <a:r>
              <a:rPr lang="en">
                <a:solidFill>
                  <a:srgbClr val="202124"/>
                </a:solidFill>
                <a:highlight>
                  <a:srgbClr val="FFFFFF"/>
                </a:highlight>
              </a:rPr>
              <a:t>correlation between the observed outcome values and the predicted values by the model. The higher the </a:t>
            </a:r>
            <a:r>
              <a:rPr b="1" lang="en">
                <a:solidFill>
                  <a:srgbClr val="202124"/>
                </a:solidFill>
              </a:rPr>
              <a:t>R</a:t>
            </a:r>
            <a:r>
              <a:rPr lang="en">
                <a:solidFill>
                  <a:srgbClr val="202124"/>
                </a:solidFill>
                <a:highlight>
                  <a:srgbClr val="FFFFFF"/>
                </a:highlight>
              </a:rPr>
              <a:t>-</a:t>
            </a:r>
            <a:r>
              <a:rPr b="1" lang="en">
                <a:solidFill>
                  <a:srgbClr val="202124"/>
                </a:solidFill>
              </a:rPr>
              <a:t>squared</a:t>
            </a:r>
            <a:r>
              <a:rPr lang="en">
                <a:solidFill>
                  <a:srgbClr val="202124"/>
                </a:solidFill>
                <a:highlight>
                  <a:srgbClr val="FFFFFF"/>
                </a:highlight>
              </a:rPr>
              <a:t>, the better the model.</a:t>
            </a:r>
            <a:endParaRPr>
              <a:solidFill>
                <a:srgbClr val="24292E"/>
              </a:solidFill>
            </a:endParaRPr>
          </a:p>
          <a:p>
            <a:pPr indent="0" lvl="0" marL="0" rtl="0" algn="l">
              <a:spcBef>
                <a:spcPts val="1200"/>
              </a:spcBef>
              <a:spcAft>
                <a:spcPts val="0"/>
              </a:spcAft>
              <a:buNone/>
            </a:pPr>
            <a:r>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ab4b50a2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ab4b50a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24292E"/>
              </a:buClr>
              <a:buSzPts val="1100"/>
              <a:buChar char="●"/>
            </a:pPr>
            <a:r>
              <a:rPr b="1" lang="en">
                <a:solidFill>
                  <a:srgbClr val="24292E"/>
                </a:solidFill>
              </a:rPr>
              <a:t>Description of how data was split into training and testing sets:</a:t>
            </a:r>
            <a:r>
              <a:rPr lang="en">
                <a:solidFill>
                  <a:srgbClr val="24292E"/>
                </a:solidFill>
              </a:rPr>
              <a:t> For the random forest regression model, the training set used 70% of the data and the testing set used the remaining 30% of the data.</a:t>
            </a:r>
            <a:endParaRPr>
              <a:solidFill>
                <a:srgbClr val="24292E"/>
              </a:solidFill>
            </a:endParaRPr>
          </a:p>
          <a:p>
            <a:pPr indent="-298450" lvl="0" marL="457200" rtl="0" algn="l">
              <a:lnSpc>
                <a:spcPct val="115000"/>
              </a:lnSpc>
              <a:spcBef>
                <a:spcPts val="0"/>
              </a:spcBef>
              <a:spcAft>
                <a:spcPts val="0"/>
              </a:spcAft>
              <a:buClr>
                <a:srgbClr val="24292E"/>
              </a:buClr>
              <a:buSzPts val="1100"/>
              <a:buChar char="●"/>
            </a:pPr>
            <a:r>
              <a:rPr lang="en">
                <a:solidFill>
                  <a:srgbClr val="24292E"/>
                </a:solidFill>
                <a:highlight>
                  <a:srgbClr val="FFFFFF"/>
                </a:highlight>
              </a:rPr>
              <a:t>The random forest model is beneficial in this analysis as it can input multiple features in a fast and powerful algorithm which is not prone to overfitting. However, random forest is limited as all predictions are within the training set and it is unable to extrapolate values which are not within the dataset.</a:t>
            </a:r>
            <a:endParaRPr>
              <a:solidFill>
                <a:srgbClr val="24292E"/>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ed4d5deb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ed4d5deb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ed4d5de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ed4d5de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a8216b607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a8216b607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ed4d5deb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ed4d5deb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a8216b607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a8216b607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As an outline for our presentation, we plan to walk you through [read slide].</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a8216b607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a8216b607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a8216b60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a8216b60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Our selected topic is </a:t>
            </a:r>
            <a:r>
              <a:rPr lang="en" sz="1200">
                <a:solidFill>
                  <a:schemeClr val="dk1"/>
                </a:solidFill>
              </a:rPr>
              <a:t>s</a:t>
            </a:r>
            <a:r>
              <a:rPr lang="en" sz="1200">
                <a:solidFill>
                  <a:schemeClr val="dk1"/>
                </a:solidFill>
              </a:rPr>
              <a:t>ociodemographic data and COVID-19 vaccine hesitancy in the United States.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highlight>
                  <a:schemeClr val="lt1"/>
                </a:highlight>
              </a:rPr>
              <a:t>Given the global presence of COVID-19 and the implementation of vaccines in recent months. Our team decided to look into vaccine hesitancy to understand this issue better.</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Research suggests COVID-19 has </a:t>
            </a:r>
            <a:r>
              <a:rPr lang="en" sz="1200">
                <a:solidFill>
                  <a:schemeClr val="dk1"/>
                </a:solidFill>
              </a:rPr>
              <a:t>disproportionately</a:t>
            </a:r>
            <a:r>
              <a:rPr lang="en" sz="1200">
                <a:solidFill>
                  <a:schemeClr val="dk1"/>
                </a:solidFill>
              </a:rPr>
              <a:t> affected priority populations greater, and our team was interested in </a:t>
            </a:r>
            <a:r>
              <a:rPr lang="en" sz="1200">
                <a:solidFill>
                  <a:schemeClr val="dk1"/>
                </a:solidFill>
              </a:rPr>
              <a:t>determining</a:t>
            </a:r>
            <a:r>
              <a:rPr lang="en" sz="1200">
                <a:solidFill>
                  <a:schemeClr val="dk1"/>
                </a:solidFill>
              </a:rPr>
              <a:t> correlations between vaccine </a:t>
            </a:r>
            <a:r>
              <a:rPr lang="en" sz="1200">
                <a:solidFill>
                  <a:schemeClr val="dk1"/>
                </a:solidFill>
              </a:rPr>
              <a:t>hesitancy</a:t>
            </a:r>
            <a:r>
              <a:rPr lang="en" sz="1200">
                <a:solidFill>
                  <a:schemeClr val="dk1"/>
                </a:solidFill>
              </a:rPr>
              <a:t> and sociodemographic data.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Socio-demographic variables</a:t>
            </a:r>
            <a:r>
              <a:rPr lang="en" sz="1200">
                <a:solidFill>
                  <a:schemeClr val="dk1"/>
                </a:solidFill>
                <a:highlight>
                  <a:srgbClr val="FFFFFF"/>
                </a:highlight>
              </a:rPr>
              <a:t> include, for example: age, sex, </a:t>
            </a:r>
            <a:r>
              <a:rPr lang="en" sz="1200">
                <a:solidFill>
                  <a:schemeClr val="dk1"/>
                </a:solidFill>
                <a:highlight>
                  <a:srgbClr val="FFFFFF"/>
                </a:highlight>
              </a:rPr>
              <a:t>ethnicity, </a:t>
            </a:r>
            <a:r>
              <a:rPr lang="en" sz="1200">
                <a:solidFill>
                  <a:schemeClr val="dk1"/>
                </a:solidFill>
                <a:highlight>
                  <a:srgbClr val="FFFFFF"/>
                </a:highlight>
              </a:rPr>
              <a:t>education, employment and income.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a8216b60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a8216b60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31394D"/>
              </a:buClr>
              <a:buSzPts val="1200"/>
              <a:buChar char="●"/>
            </a:pPr>
            <a:r>
              <a:rPr lang="en" sz="1200">
                <a:solidFill>
                  <a:schemeClr val="dk1"/>
                </a:solidFill>
              </a:rPr>
              <a:t>Our team secured a dataset from Kaggle that captures US county-level data. </a:t>
            </a:r>
            <a:endParaRPr sz="1200">
              <a:solidFill>
                <a:schemeClr val="dk1"/>
              </a:solidFill>
            </a:endParaRPr>
          </a:p>
          <a:p>
            <a:pPr indent="-304800" lvl="0" marL="457200" rtl="0" algn="l">
              <a:spcBef>
                <a:spcPts val="0"/>
              </a:spcBef>
              <a:spcAft>
                <a:spcPts val="0"/>
              </a:spcAft>
              <a:buClr>
                <a:srgbClr val="31394D"/>
              </a:buClr>
              <a:buSzPts val="1200"/>
              <a:buChar char="●"/>
            </a:pPr>
            <a:r>
              <a:rPr lang="en" sz="1200">
                <a:solidFill>
                  <a:schemeClr val="dk1"/>
                </a:solidFill>
              </a:rPr>
              <a:t>This Kaggle data was sourced from data.gov an open-source US data platform. </a:t>
            </a:r>
            <a:endParaRPr sz="1200">
              <a:solidFill>
                <a:schemeClr val="dk1"/>
              </a:solidFill>
            </a:endParaRPr>
          </a:p>
          <a:p>
            <a:pPr indent="-304800" lvl="0" marL="457200" rtl="0" algn="l">
              <a:spcBef>
                <a:spcPts val="0"/>
              </a:spcBef>
              <a:spcAft>
                <a:spcPts val="0"/>
              </a:spcAft>
              <a:buClr>
                <a:srgbClr val="31394D"/>
              </a:buClr>
              <a:buSzPts val="1200"/>
              <a:buChar char="●"/>
            </a:pPr>
            <a:r>
              <a:rPr lang="en" sz="1200">
                <a:solidFill>
                  <a:srgbClr val="31394D"/>
                </a:solidFill>
              </a:rPr>
              <a:t>The dataset is broken down into sociodemographics of the counties - represented by % of population that are: Hispanic, Black, Asian, White, Indigenous Americans/Indigenous Alaskans, Hawaiian/Pacific Islander</a:t>
            </a:r>
            <a:endParaRPr sz="1200">
              <a:solidFill>
                <a:srgbClr val="31394D"/>
              </a:solidFill>
            </a:endParaRPr>
          </a:p>
          <a:p>
            <a:pPr indent="-304800" lvl="0" marL="457200" rtl="0" algn="l">
              <a:spcBef>
                <a:spcPts val="0"/>
              </a:spcBef>
              <a:spcAft>
                <a:spcPts val="0"/>
              </a:spcAft>
              <a:buClr>
                <a:srgbClr val="31394D"/>
              </a:buClr>
              <a:buSzPts val="1200"/>
              <a:buChar char="●"/>
            </a:pPr>
            <a:r>
              <a:rPr lang="en" sz="1200">
                <a:solidFill>
                  <a:srgbClr val="252525"/>
                </a:solidFill>
                <a:highlight>
                  <a:srgbClr val="FFFFFF"/>
                </a:highlight>
              </a:rPr>
              <a:t>The CDC's Social Vulnerability Index (SVI) summarizes the extent to which a community is socially vulnerable to disaster. SVI values range from 0 (least vulnerable) to 1 (most vulnerable). </a:t>
            </a:r>
            <a:endParaRPr sz="1200">
              <a:solidFill>
                <a:srgbClr val="31394D"/>
              </a:solidFill>
            </a:endParaRPr>
          </a:p>
          <a:p>
            <a:pPr indent="-304800" lvl="0" marL="457200" rtl="0" algn="l">
              <a:spcBef>
                <a:spcPts val="0"/>
              </a:spcBef>
              <a:spcAft>
                <a:spcPts val="0"/>
              </a:spcAft>
              <a:buClr>
                <a:srgbClr val="31394D"/>
              </a:buClr>
              <a:buSzPts val="1200"/>
              <a:buChar char="●"/>
            </a:pPr>
            <a:r>
              <a:rPr lang="en" sz="1200">
                <a:solidFill>
                  <a:srgbClr val="252525"/>
                </a:solidFill>
                <a:highlight>
                  <a:srgbClr val="FFFFFF"/>
                </a:highlight>
              </a:rPr>
              <a:t>Vaccine implementation indicators include: CVAC level of concern - which measures the level of concern for a difficult rollout on a range from 0 (lowest concern) to 1 (highest concern).</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Char char="●"/>
            </a:pPr>
            <a:r>
              <a:rPr lang="en" sz="1200">
                <a:solidFill>
                  <a:srgbClr val="252525"/>
                </a:solidFill>
                <a:highlight>
                  <a:srgbClr val="FFFFFF"/>
                </a:highlight>
              </a:rPr>
              <a:t>Our outcomes of interest was the % of population that was estimated to be vaccine hesitant and the % of population that was estimated to be strongly vaccine hesitant.</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Char char="●"/>
            </a:pPr>
            <a:r>
              <a:rPr lang="en" sz="1200">
                <a:solidFill>
                  <a:srgbClr val="252525"/>
                </a:solidFill>
                <a:highlight>
                  <a:srgbClr val="FFFFFF"/>
                </a:highlight>
              </a:rPr>
              <a:t>Overall our </a:t>
            </a:r>
            <a:r>
              <a:rPr lang="en" sz="1200">
                <a:solidFill>
                  <a:srgbClr val="24292E"/>
                </a:solidFill>
                <a:highlight>
                  <a:schemeClr val="lt1"/>
                </a:highlight>
              </a:rPr>
              <a:t>dataset contained information from 3,142 counties in the US.</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ed3a14c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ed3a14c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t>Our team secured a dataset from </a:t>
            </a:r>
            <a:r>
              <a:rPr lang="en" sz="1200"/>
              <a:t>Kaggle that captures US county-level data. </a:t>
            </a:r>
            <a:endParaRPr sz="1200"/>
          </a:p>
          <a:p>
            <a:pPr indent="-304800" lvl="0" marL="457200" rtl="0" algn="l">
              <a:spcBef>
                <a:spcPts val="0"/>
              </a:spcBef>
              <a:spcAft>
                <a:spcPts val="0"/>
              </a:spcAft>
              <a:buClr>
                <a:schemeClr val="dk1"/>
              </a:buClr>
              <a:buSzPts val="1200"/>
              <a:buChar char="●"/>
            </a:pPr>
            <a:r>
              <a:rPr lang="en" sz="1200"/>
              <a:t>This Kaggle data was sourced from data.gov an open-source US data platform. </a:t>
            </a:r>
            <a:endParaRPr sz="1200"/>
          </a:p>
          <a:p>
            <a:pPr indent="-304800" lvl="0" marL="457200" rtl="0" algn="l">
              <a:spcBef>
                <a:spcPts val="0"/>
              </a:spcBef>
              <a:spcAft>
                <a:spcPts val="0"/>
              </a:spcAft>
              <a:buClr>
                <a:schemeClr val="dk1"/>
              </a:buClr>
              <a:buSzPts val="1200"/>
              <a:buChar char="●"/>
            </a:pPr>
            <a:r>
              <a:rPr lang="en" sz="1200">
                <a:solidFill>
                  <a:schemeClr val="dk1"/>
                </a:solidFill>
              </a:rPr>
              <a:t>The dataset is broken down into sociodemographics of the counties - represented by % of population that are: Hispanic, Black, Asian, White, Indigenous Americans/Indigenous Alaskans, Hawaiian/Pacific Islander</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rgbClr val="252525"/>
                </a:solidFill>
                <a:highlight>
                  <a:srgbClr val="FFFFFF"/>
                </a:highlight>
              </a:rPr>
              <a:t>The CDC's Social Vulnerability Index (SVI) summarizes the extent to which a community is socially vulnerable to disaster. SVI values range from 0 (least vulnerable) to 1 (most vulnerable).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rgbClr val="252525"/>
                </a:solidFill>
                <a:highlight>
                  <a:srgbClr val="FFFFFF"/>
                </a:highlight>
              </a:rPr>
              <a:t>Vaccine implementation indicators include: CVAC level of concern - which measures the level of concern for a difficult rollout on a range from 0 (lowest concern) to 1 (highest concern).</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Char char="●"/>
            </a:pPr>
            <a:r>
              <a:rPr lang="en" sz="1200">
                <a:solidFill>
                  <a:srgbClr val="252525"/>
                </a:solidFill>
                <a:highlight>
                  <a:srgbClr val="FFFFFF"/>
                </a:highlight>
              </a:rPr>
              <a:t>Our outcomes of interest was the % of population that was estimated to be vaccine hesitant and the % of population that was estimated to be strongly vaccine hesitant.</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Char char="●"/>
            </a:pPr>
            <a:r>
              <a:rPr lang="en" sz="1200">
                <a:solidFill>
                  <a:srgbClr val="252525"/>
                </a:solidFill>
                <a:highlight>
                  <a:srgbClr val="FFFFFF"/>
                </a:highlight>
              </a:rPr>
              <a:t>Overall our </a:t>
            </a:r>
            <a:r>
              <a:rPr lang="en" sz="1200">
                <a:solidFill>
                  <a:srgbClr val="24292E"/>
                </a:solidFill>
                <a:highlight>
                  <a:schemeClr val="lt1"/>
                </a:highlight>
              </a:rPr>
              <a:t>dataset contained information from 3,142 counties in the US.</a:t>
            </a:r>
            <a:endParaRPr sz="1200">
              <a:solidFill>
                <a:srgbClr val="252525"/>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a8216b607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a8216b607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a8216b607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a8216b607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b="1" lang="en">
                <a:solidFill>
                  <a:srgbClr val="24292E"/>
                </a:solidFill>
              </a:rPr>
              <a:t>Description of preliminary data preprocessing:</a:t>
            </a:r>
            <a:r>
              <a:rPr lang="en">
                <a:solidFill>
                  <a:srgbClr val="24292E"/>
                </a:solidFill>
              </a:rPr>
              <a:t> The </a:t>
            </a:r>
            <a:r>
              <a:rPr lang="en">
                <a:solidFill>
                  <a:schemeClr val="hlink"/>
                </a:solidFill>
                <a:uFill>
                  <a:noFill/>
                </a:uFill>
                <a:hlinkClick r:id="rId2"/>
              </a:rPr>
              <a:t>merged dataset</a:t>
            </a:r>
            <a:r>
              <a:rPr lang="en">
                <a:solidFill>
                  <a:srgbClr val="24292E"/>
                </a:solidFill>
              </a:rPr>
              <a:t> was used for the </a:t>
            </a:r>
            <a:r>
              <a:rPr lang="en">
                <a:solidFill>
                  <a:schemeClr val="hlink"/>
                </a:solidFill>
                <a:uFill>
                  <a:noFill/>
                </a:uFill>
                <a:hlinkClick r:id="rId3"/>
              </a:rPr>
              <a:t>data preprocessing</a:t>
            </a:r>
            <a:r>
              <a:rPr lang="en">
                <a:solidFill>
                  <a:srgbClr val="24292E"/>
                </a:solidFill>
              </a:rPr>
              <a:t> in preparation for the machine learning models. Unnecessary feature columns were dropped. Remaining feature columns only had 1 row found to have a null value which was filled with 0. The </a:t>
            </a:r>
            <a:r>
              <a:rPr lang="en">
                <a:solidFill>
                  <a:schemeClr val="hlink"/>
                </a:solidFill>
                <a:uFill>
                  <a:noFill/>
                </a:uFill>
                <a:hlinkClick r:id="rId4"/>
              </a:rPr>
              <a:t>clean dataset</a:t>
            </a:r>
            <a:r>
              <a:rPr lang="en">
                <a:solidFill>
                  <a:srgbClr val="24292E"/>
                </a:solidFill>
              </a:rPr>
              <a:t> was then connected with the database.</a:t>
            </a:r>
            <a:endParaRPr>
              <a:solidFill>
                <a:srgbClr val="24292E"/>
              </a:solidFill>
            </a:endParaRPr>
          </a:p>
          <a:p>
            <a:pPr indent="-298450" lvl="0" marL="457200" rtl="0" algn="l">
              <a:lnSpc>
                <a:spcPct val="115000"/>
              </a:lnSpc>
              <a:spcBef>
                <a:spcPts val="0"/>
              </a:spcBef>
              <a:spcAft>
                <a:spcPts val="0"/>
              </a:spcAft>
              <a:buClr>
                <a:srgbClr val="24292E"/>
              </a:buClr>
              <a:buSzPts val="1100"/>
              <a:buChar char="●"/>
            </a:pPr>
            <a:r>
              <a:rPr b="1" lang="en">
                <a:solidFill>
                  <a:srgbClr val="24292E"/>
                </a:solidFill>
              </a:rPr>
              <a:t>Description of preliminary feature engineering and preliminary feature selection, including the decision-making process: </a:t>
            </a:r>
            <a:r>
              <a:rPr lang="en">
                <a:solidFill>
                  <a:srgbClr val="24292E"/>
                </a:solidFill>
              </a:rPr>
              <a:t>In the original dataset, two target outcomes were available: percent of population vaccine hesitant and percent of population strongly vaccine hesitant. Only one target outcome was chosen, percent vaccine hesitant, as it is unclear how the data/survey distinguished the difference between estimated vaccine hesitancy and estimated strong vaccine hesitancy. In the decision-making process for features, all columns with irrelevant/redundant data was removed. For example, the 'svi_category'(object) was a redundant column as the 'social_vulnerability_index'(float64) was available to use as a feature to train and test the models.</a:t>
            </a:r>
            <a:endParaRPr>
              <a:solidFill>
                <a:srgbClr val="24292E"/>
              </a:solidFill>
            </a:endParaRPr>
          </a:p>
          <a:p>
            <a:pPr indent="-298450" lvl="0" marL="457200" rtl="0" algn="l">
              <a:lnSpc>
                <a:spcPct val="115000"/>
              </a:lnSpc>
              <a:spcBef>
                <a:spcPts val="0"/>
              </a:spcBef>
              <a:spcAft>
                <a:spcPts val="0"/>
              </a:spcAft>
              <a:buClr>
                <a:srgbClr val="24292E"/>
              </a:buClr>
              <a:buSzPts val="1100"/>
              <a:buChar char="●"/>
            </a:pPr>
            <a:r>
              <a:t/>
            </a:r>
            <a:endParaRPr>
              <a:solidFill>
                <a:srgbClr val="24292E"/>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E"/>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ed3a14cf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ed3a14c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rgbClr val="24292E"/>
                </a:solidFill>
              </a:rPr>
              <a:t>Data Preprocessing</a:t>
            </a:r>
            <a:endParaRPr b="1" sz="1200">
              <a:solidFill>
                <a:srgbClr val="24292E"/>
              </a:solidFill>
            </a:endParaRPr>
          </a:p>
          <a:p>
            <a:pPr indent="-304800" lvl="0" marL="457200" rtl="0" algn="l">
              <a:lnSpc>
                <a:spcPct val="115000"/>
              </a:lnSpc>
              <a:spcBef>
                <a:spcPts val="1000"/>
              </a:spcBef>
              <a:spcAft>
                <a:spcPts val="0"/>
              </a:spcAft>
              <a:buClr>
                <a:srgbClr val="24292E"/>
              </a:buClr>
              <a:buSzPts val="1200"/>
              <a:buChar char="●"/>
            </a:pPr>
            <a:r>
              <a:rPr lang="en" sz="1200">
                <a:solidFill>
                  <a:srgbClr val="24292E"/>
                </a:solidFill>
              </a:rPr>
              <a:t>Our team filtered our dataset based on columns of interest, several columns with geographical information were dropped to isolate sociodemographic feature columns of interest.</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We identified our target column of interest as the percentage of population vaccine hesitant.</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Null values were identified and replaced with zeros (0).</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Our cleaned dataset had nine (9) columns and 3,142 rows and was uploaded into our SQL database</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E"/>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d6f716e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d6f716e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Increasing trend seen in % population vaccine hesitant by SVI line graph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hyperlink" Target="https://public.tableau.com/views/Vaccine_Hesitancy_Project/Story1?:language=en-US&amp;:display_count=n&amp;:origin=viz_shar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hyperlink" Target="https://github.com/AaraniSivasekaram/Vaccine_Hesitancy_Project/blob/main/linear_regression.ipynb"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comments" Target="../comments/comment3.xml"/><Relationship Id="rId4" Type="http://schemas.openxmlformats.org/officeDocument/2006/relationships/hyperlink" Target="https://github.com/AaraniSivasekaram/Vaccine_Hesitancy_Project/blob/main/linear_regression.ipynb" TargetMode="Externa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comments" Target="../comments/comment4.xml"/><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github.com/AaraniSivasekaram/Vaccine_Hesitancy_Project/blob/main/random_forest_regression.ipynb"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comments" Target="../comments/comment5.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lnSpc>
                <a:spcPct val="125000"/>
              </a:lnSpc>
              <a:spcBef>
                <a:spcPts val="2400"/>
              </a:spcBef>
              <a:spcAft>
                <a:spcPts val="1200"/>
              </a:spcAft>
              <a:buNone/>
            </a:pPr>
            <a:r>
              <a:rPr lang="en" sz="3200">
                <a:solidFill>
                  <a:srgbClr val="24292E"/>
                </a:solidFill>
                <a:highlight>
                  <a:srgbClr val="FFFFFF"/>
                </a:highlight>
                <a:latin typeface="Arial"/>
                <a:ea typeface="Arial"/>
                <a:cs typeface="Arial"/>
                <a:sym typeface="Arial"/>
              </a:rPr>
              <a:t>Sociodemographic Data and COVID-19 Vaccine Hesitancy in the US</a:t>
            </a:r>
            <a:endParaRPr sz="5100"/>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Capstone Project - Data Analytics &amp; Web Visualization - University of Toronto SCS</a:t>
            </a:r>
            <a:endParaRPr/>
          </a:p>
        </p:txBody>
      </p:sp>
      <p:sp>
        <p:nvSpPr>
          <p:cNvPr id="66" name="Google Shape;66;p13"/>
          <p:cNvSpPr txBox="1"/>
          <p:nvPr/>
        </p:nvSpPr>
        <p:spPr>
          <a:xfrm>
            <a:off x="5214950" y="3143250"/>
            <a:ext cx="2905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Hayden Chen</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Tiffany Lai</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Aarani Sivasekaram</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Amy Talbot</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Due: June 9th 2021</a:t>
            </a:r>
            <a:endParaRPr>
              <a:solidFill>
                <a:schemeClr val="lt1"/>
              </a:solidFill>
              <a:latin typeface="Roboto"/>
              <a:ea typeface="Roboto"/>
              <a:cs typeface="Roboto"/>
              <a:sym typeface="Roboto"/>
            </a:endParaRPr>
          </a:p>
        </p:txBody>
      </p:sp>
      <p:pic>
        <p:nvPicPr>
          <p:cNvPr id="67" name="Google Shape;67;p13"/>
          <p:cNvPicPr preferRelativeResize="0"/>
          <p:nvPr/>
        </p:nvPicPr>
        <p:blipFill>
          <a:blip r:embed="rId3">
            <a:alphaModFix/>
          </a:blip>
          <a:stretch>
            <a:fillRect/>
          </a:stretch>
        </p:blipFill>
        <p:spPr>
          <a:xfrm>
            <a:off x="7196675" y="2985125"/>
            <a:ext cx="1635626" cy="1635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Visualizations</a:t>
            </a:r>
            <a:endParaRPr/>
          </a:p>
        </p:txBody>
      </p:sp>
      <p:pic>
        <p:nvPicPr>
          <p:cNvPr id="144" name="Google Shape;144;p22"/>
          <p:cNvPicPr preferRelativeResize="0"/>
          <p:nvPr/>
        </p:nvPicPr>
        <p:blipFill>
          <a:blip r:embed="rId3">
            <a:alphaModFix/>
          </a:blip>
          <a:stretch>
            <a:fillRect/>
          </a:stretch>
        </p:blipFill>
        <p:spPr>
          <a:xfrm>
            <a:off x="3860083" y="69075"/>
            <a:ext cx="5230742" cy="4998225"/>
          </a:xfrm>
          <a:prstGeom prst="rect">
            <a:avLst/>
          </a:prstGeom>
          <a:noFill/>
          <a:ln cap="flat" cmpd="sng" w="9525">
            <a:solidFill>
              <a:schemeClr val="accent1"/>
            </a:solidFill>
            <a:prstDash val="solid"/>
            <a:round/>
            <a:headEnd len="sm" w="sm" type="none"/>
            <a:tailEnd len="sm" w="sm" type="none"/>
          </a:ln>
        </p:spPr>
      </p:pic>
      <p:sp>
        <p:nvSpPr>
          <p:cNvPr id="145" name="Google Shape;145;p22"/>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u="sng">
                <a:solidFill>
                  <a:schemeClr val="hlink"/>
                </a:solidFill>
                <a:latin typeface="Arial"/>
                <a:ea typeface="Arial"/>
                <a:cs typeface="Arial"/>
                <a:sym typeface="Arial"/>
                <a:hlinkClick r:id="rId4"/>
              </a:rPr>
              <a:t>https://public.tableau.com/views/Vaccine_Hesitancy_Project/Story1?:language=en-US&amp;:display_count=n&amp;:origin=viz_share_link</a:t>
            </a:r>
            <a:r>
              <a:rPr lang="en" sz="1800">
                <a:latin typeface="Arial"/>
                <a:ea typeface="Arial"/>
                <a:cs typeface="Arial"/>
                <a:sym typeface="Arial"/>
              </a:rPr>
              <a:t> </a:t>
            </a:r>
            <a:endParaRPr sz="1800">
              <a:latin typeface="Arial"/>
              <a:ea typeface="Arial"/>
              <a:cs typeface="Arial"/>
              <a:sym typeface="Arial"/>
            </a:endParaRPr>
          </a:p>
        </p:txBody>
      </p:sp>
      <p:sp>
        <p:nvSpPr>
          <p:cNvPr id="146" name="Google Shape;14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Visualizations</a:t>
            </a:r>
            <a:endParaRPr/>
          </a:p>
        </p:txBody>
      </p:sp>
      <p:sp>
        <p:nvSpPr>
          <p:cNvPr id="152" name="Google Shape;152;p23"/>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latin typeface="Arial"/>
                <a:ea typeface="Arial"/>
                <a:cs typeface="Arial"/>
                <a:sym typeface="Arial"/>
              </a:rPr>
              <a:t>Average Social Vulnerability Index (per County) by Percentage of Population Vaccine Hesitant</a:t>
            </a:r>
            <a:endParaRPr sz="1800">
              <a:latin typeface="Arial"/>
              <a:ea typeface="Arial"/>
              <a:cs typeface="Arial"/>
              <a:sym typeface="Arial"/>
            </a:endParaRPr>
          </a:p>
        </p:txBody>
      </p:sp>
      <p:pic>
        <p:nvPicPr>
          <p:cNvPr id="153" name="Google Shape;153;p23"/>
          <p:cNvPicPr preferRelativeResize="0"/>
          <p:nvPr/>
        </p:nvPicPr>
        <p:blipFill>
          <a:blip r:embed="rId3">
            <a:alphaModFix/>
          </a:blip>
          <a:stretch>
            <a:fillRect/>
          </a:stretch>
        </p:blipFill>
        <p:spPr>
          <a:xfrm>
            <a:off x="3868000" y="152400"/>
            <a:ext cx="5073917" cy="4838702"/>
          </a:xfrm>
          <a:prstGeom prst="rect">
            <a:avLst/>
          </a:prstGeom>
          <a:noFill/>
          <a:ln>
            <a:noFill/>
          </a:ln>
        </p:spPr>
      </p:pic>
      <p:sp>
        <p:nvSpPr>
          <p:cNvPr id="154" name="Google Shape;15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160" name="Google Shape;160;p24"/>
          <p:cNvSpPr txBox="1"/>
          <p:nvPr/>
        </p:nvSpPr>
        <p:spPr>
          <a:xfrm>
            <a:off x="206700" y="1356900"/>
            <a:ext cx="8727900" cy="3496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300"/>
              </a:spcBef>
              <a:spcAft>
                <a:spcPts val="0"/>
              </a:spcAft>
              <a:buClr>
                <a:srgbClr val="24292E"/>
              </a:buClr>
              <a:buSzPts val="1800"/>
              <a:buChar char="●"/>
            </a:pPr>
            <a:r>
              <a:rPr lang="en" sz="1800">
                <a:solidFill>
                  <a:srgbClr val="24292E"/>
                </a:solidFill>
                <a:highlight>
                  <a:srgbClr val="FFFFFF"/>
                </a:highlight>
              </a:rPr>
              <a:t>We chose to use supervised machine learning linear regression models as our dataset has a continuous target outcome</a:t>
            </a:r>
            <a:r>
              <a:rPr lang="en" sz="1800">
                <a:solidFill>
                  <a:srgbClr val="24292E"/>
                </a:solidFill>
              </a:rPr>
              <a:t> </a:t>
            </a:r>
            <a:r>
              <a:rPr lang="en" sz="1800">
                <a:solidFill>
                  <a:srgbClr val="24292E"/>
                </a:solidFill>
                <a:highlight>
                  <a:srgbClr val="FFFFFF"/>
                </a:highlight>
              </a:rPr>
              <a:t>that could be used for the model predictions within the numeric range of 0-1.</a:t>
            </a:r>
            <a:endParaRPr b="1" sz="1800">
              <a:solidFill>
                <a:srgbClr val="24292E"/>
              </a:solidFill>
            </a:endParaRPr>
          </a:p>
          <a:p>
            <a:pPr indent="0" lvl="0" marL="0" rtl="0" algn="l">
              <a:lnSpc>
                <a:spcPct val="115000"/>
              </a:lnSpc>
              <a:spcBef>
                <a:spcPts val="1000"/>
              </a:spcBef>
              <a:spcAft>
                <a:spcPts val="0"/>
              </a:spcAft>
              <a:buNone/>
            </a:pPr>
            <a:r>
              <a:rPr b="1" lang="en" sz="1800">
                <a:solidFill>
                  <a:srgbClr val="24292E"/>
                </a:solidFill>
              </a:rPr>
              <a:t>Linear Regression - Model Selection</a:t>
            </a:r>
            <a:endParaRPr b="1" sz="1800">
              <a:solidFill>
                <a:srgbClr val="24292E"/>
              </a:solidFill>
            </a:endParaRPr>
          </a:p>
          <a:p>
            <a:pPr indent="-342900" lvl="0" marL="457200" rtl="0" algn="l">
              <a:lnSpc>
                <a:spcPct val="115000"/>
              </a:lnSpc>
              <a:spcBef>
                <a:spcPts val="300"/>
              </a:spcBef>
              <a:spcAft>
                <a:spcPts val="0"/>
              </a:spcAft>
              <a:buClr>
                <a:srgbClr val="24292E"/>
              </a:buClr>
              <a:buSzPts val="1800"/>
              <a:buChar char="●"/>
            </a:pPr>
            <a:r>
              <a:rPr lang="en" sz="1800">
                <a:solidFill>
                  <a:srgbClr val="24292E"/>
                </a:solidFill>
                <a:highlight>
                  <a:srgbClr val="FFFFFF"/>
                </a:highlight>
              </a:rPr>
              <a:t>Linear regression models were used to predict the potential effects of sociodemographic indicators on vaccine hesitancy.</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A simple </a:t>
            </a:r>
            <a:r>
              <a:rPr lang="en" sz="1800">
                <a:solidFill>
                  <a:srgbClr val="202124"/>
                </a:solidFill>
                <a:uFill>
                  <a:noFill/>
                </a:uFill>
                <a:hlinkClick r:id="rId4">
                  <a:extLst>
                    <a:ext uri="{A12FA001-AC4F-418D-AE19-62706E023703}">
                      <ahyp:hlinkClr val="tx"/>
                    </a:ext>
                  </a:extLst>
                </a:hlinkClick>
              </a:rPr>
              <a:t>linear regression</a:t>
            </a:r>
            <a:r>
              <a:rPr lang="en" sz="1800">
                <a:solidFill>
                  <a:srgbClr val="202124"/>
                </a:solidFill>
              </a:rPr>
              <a:t> </a:t>
            </a:r>
            <a:r>
              <a:rPr lang="en" sz="1800">
                <a:solidFill>
                  <a:srgbClr val="24292E"/>
                </a:solidFill>
              </a:rPr>
              <a:t>was used first to test if the data is linear or non-linear.</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The results of the linear regression model indicated a more complex model should be used as the predictions were not very close to the original targets. </a:t>
            </a:r>
            <a:endParaRPr sz="1800">
              <a:solidFill>
                <a:srgbClr val="24292E"/>
              </a:solidFill>
            </a:endParaRPr>
          </a:p>
        </p:txBody>
      </p:sp>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4"/>
          <p:cNvPicPr preferRelativeResize="0"/>
          <p:nvPr/>
        </p:nvPicPr>
        <p:blipFill>
          <a:blip r:embed="rId5">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168" name="Google Shape;168;p25"/>
          <p:cNvSpPr txBox="1"/>
          <p:nvPr/>
        </p:nvSpPr>
        <p:spPr>
          <a:xfrm>
            <a:off x="206700" y="1356900"/>
            <a:ext cx="8727900" cy="3496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300"/>
              </a:spcBef>
              <a:spcAft>
                <a:spcPts val="0"/>
              </a:spcAft>
              <a:buClr>
                <a:srgbClr val="24292E"/>
              </a:buClr>
              <a:buSzPts val="1800"/>
              <a:buChar char="●"/>
            </a:pPr>
            <a:r>
              <a:rPr lang="en" sz="1800">
                <a:solidFill>
                  <a:srgbClr val="24292E"/>
                </a:solidFill>
                <a:highlight>
                  <a:srgbClr val="FFFFFF"/>
                </a:highlight>
              </a:rPr>
              <a:t>We chose to use supervised machine learning linear regression models as our dataset has a continuous target outcome</a:t>
            </a:r>
            <a:r>
              <a:rPr lang="en" sz="1800">
                <a:solidFill>
                  <a:srgbClr val="24292E"/>
                </a:solidFill>
              </a:rPr>
              <a:t> </a:t>
            </a:r>
            <a:r>
              <a:rPr lang="en" sz="1800">
                <a:solidFill>
                  <a:srgbClr val="24292E"/>
                </a:solidFill>
                <a:highlight>
                  <a:srgbClr val="FFFFFF"/>
                </a:highlight>
              </a:rPr>
              <a:t>that could be used for the model predictions within the numeric range of 0-1.</a:t>
            </a:r>
            <a:endParaRPr b="1" sz="1800">
              <a:solidFill>
                <a:srgbClr val="24292E"/>
              </a:solidFill>
            </a:endParaRPr>
          </a:p>
          <a:p>
            <a:pPr indent="0" lvl="0" marL="0" rtl="0" algn="l">
              <a:lnSpc>
                <a:spcPct val="115000"/>
              </a:lnSpc>
              <a:spcBef>
                <a:spcPts val="1000"/>
              </a:spcBef>
              <a:spcAft>
                <a:spcPts val="0"/>
              </a:spcAft>
              <a:buNone/>
            </a:pPr>
            <a:r>
              <a:rPr b="1" lang="en" sz="1800">
                <a:solidFill>
                  <a:srgbClr val="24292E"/>
                </a:solidFill>
              </a:rPr>
              <a:t>Linear Regression - Model Selection</a:t>
            </a:r>
            <a:endParaRPr b="1" sz="1800">
              <a:solidFill>
                <a:srgbClr val="24292E"/>
              </a:solidFill>
            </a:endParaRPr>
          </a:p>
          <a:p>
            <a:pPr indent="-342900" lvl="0" marL="457200" rtl="0" algn="l">
              <a:lnSpc>
                <a:spcPct val="115000"/>
              </a:lnSpc>
              <a:spcBef>
                <a:spcPts val="300"/>
              </a:spcBef>
              <a:spcAft>
                <a:spcPts val="0"/>
              </a:spcAft>
              <a:buClr>
                <a:srgbClr val="24292E"/>
              </a:buClr>
              <a:buSzPts val="1800"/>
              <a:buChar char="●"/>
            </a:pPr>
            <a:r>
              <a:rPr lang="en" sz="1800">
                <a:solidFill>
                  <a:srgbClr val="24292E"/>
                </a:solidFill>
                <a:highlight>
                  <a:srgbClr val="FFFFFF"/>
                </a:highlight>
              </a:rPr>
              <a:t>Linear regression models were used to predict the potential effects of sociodemographic indicators on vaccine hesitancy.</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A simple </a:t>
            </a:r>
            <a:r>
              <a:rPr lang="en" sz="1800">
                <a:solidFill>
                  <a:srgbClr val="202124"/>
                </a:solidFill>
                <a:uFill>
                  <a:noFill/>
                </a:uFill>
                <a:hlinkClick r:id="rId4">
                  <a:extLst>
                    <a:ext uri="{A12FA001-AC4F-418D-AE19-62706E023703}">
                      <ahyp:hlinkClr val="tx"/>
                    </a:ext>
                  </a:extLst>
                </a:hlinkClick>
              </a:rPr>
              <a:t>linear regression</a:t>
            </a:r>
            <a:r>
              <a:rPr lang="en" sz="1800">
                <a:solidFill>
                  <a:srgbClr val="202124"/>
                </a:solidFill>
              </a:rPr>
              <a:t> </a:t>
            </a:r>
            <a:r>
              <a:rPr lang="en" sz="1800">
                <a:solidFill>
                  <a:srgbClr val="24292E"/>
                </a:solidFill>
              </a:rPr>
              <a:t>was used first to test if the data is linear or non-linear.</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The results of the linear regression model indicated a more complex model should be used as the predictions were not very close to the original targets. </a:t>
            </a:r>
            <a:endParaRPr sz="1800">
              <a:solidFill>
                <a:srgbClr val="24292E"/>
              </a:solidFill>
            </a:endParaRPr>
          </a:p>
        </p:txBody>
      </p:sp>
      <p:sp>
        <p:nvSpPr>
          <p:cNvPr id="169" name="Google Shape;16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5"/>
          <p:cNvPicPr preferRelativeResize="0"/>
          <p:nvPr/>
        </p:nvPicPr>
        <p:blipFill>
          <a:blip r:embed="rId5">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176" name="Google Shape;176;p26"/>
          <p:cNvSpPr txBox="1"/>
          <p:nvPr/>
        </p:nvSpPr>
        <p:spPr>
          <a:xfrm>
            <a:off x="206700" y="1356900"/>
            <a:ext cx="8727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800">
                <a:solidFill>
                  <a:srgbClr val="24292E"/>
                </a:solidFill>
              </a:rPr>
              <a:t>Linear Regression - Outputs</a:t>
            </a:r>
            <a:endParaRPr b="1" sz="1800">
              <a:solidFill>
                <a:srgbClr val="24292E"/>
              </a:solidFill>
            </a:endParaRPr>
          </a:p>
          <a:p>
            <a:pPr indent="0" lvl="0" marL="0" rtl="0" algn="l">
              <a:lnSpc>
                <a:spcPct val="115000"/>
              </a:lnSpc>
              <a:spcBef>
                <a:spcPts val="0"/>
              </a:spcBef>
              <a:spcAft>
                <a:spcPts val="1200"/>
              </a:spcAft>
              <a:buNone/>
            </a:pPr>
            <a:r>
              <a:t/>
            </a:r>
            <a:endParaRPr sz="1800">
              <a:solidFill>
                <a:srgbClr val="24292E"/>
              </a:solidFill>
            </a:endParaRPr>
          </a:p>
        </p:txBody>
      </p:sp>
      <p:pic>
        <p:nvPicPr>
          <p:cNvPr id="177" name="Google Shape;177;p26"/>
          <p:cNvPicPr preferRelativeResize="0"/>
          <p:nvPr/>
        </p:nvPicPr>
        <p:blipFill>
          <a:blip r:embed="rId4">
            <a:alphaModFix/>
          </a:blip>
          <a:stretch>
            <a:fillRect/>
          </a:stretch>
        </p:blipFill>
        <p:spPr>
          <a:xfrm>
            <a:off x="5946450" y="1916816"/>
            <a:ext cx="3147950" cy="2033709"/>
          </a:xfrm>
          <a:prstGeom prst="rect">
            <a:avLst/>
          </a:prstGeom>
          <a:noFill/>
          <a:ln>
            <a:noFill/>
          </a:ln>
        </p:spPr>
      </p:pic>
      <p:pic>
        <p:nvPicPr>
          <p:cNvPr id="178" name="Google Shape;178;p26"/>
          <p:cNvPicPr preferRelativeResize="0"/>
          <p:nvPr/>
        </p:nvPicPr>
        <p:blipFill>
          <a:blip r:embed="rId5">
            <a:alphaModFix/>
          </a:blip>
          <a:stretch>
            <a:fillRect/>
          </a:stretch>
        </p:blipFill>
        <p:spPr>
          <a:xfrm>
            <a:off x="2874700" y="1865897"/>
            <a:ext cx="3147950" cy="2014377"/>
          </a:xfrm>
          <a:prstGeom prst="rect">
            <a:avLst/>
          </a:prstGeom>
          <a:noFill/>
          <a:ln>
            <a:noFill/>
          </a:ln>
        </p:spPr>
      </p:pic>
      <p:pic>
        <p:nvPicPr>
          <p:cNvPr id="179" name="Google Shape;179;p26"/>
          <p:cNvPicPr preferRelativeResize="0"/>
          <p:nvPr/>
        </p:nvPicPr>
        <p:blipFill>
          <a:blip r:embed="rId6">
            <a:alphaModFix/>
          </a:blip>
          <a:stretch>
            <a:fillRect/>
          </a:stretch>
        </p:blipFill>
        <p:spPr>
          <a:xfrm>
            <a:off x="0" y="1898200"/>
            <a:ext cx="2918075" cy="1913839"/>
          </a:xfrm>
          <a:prstGeom prst="rect">
            <a:avLst/>
          </a:prstGeom>
          <a:noFill/>
          <a:ln>
            <a:noFill/>
          </a:ln>
        </p:spPr>
      </p:pic>
      <p:sp>
        <p:nvSpPr>
          <p:cNvPr id="180" name="Google Shape;180;p26"/>
          <p:cNvSpPr txBox="1"/>
          <p:nvPr/>
        </p:nvSpPr>
        <p:spPr>
          <a:xfrm>
            <a:off x="311725" y="3880275"/>
            <a:ext cx="3803100" cy="10989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t>Regression metrics:</a:t>
            </a:r>
            <a:endParaRPr b="1" sz="1800"/>
          </a:p>
          <a:p>
            <a:pPr indent="-342900" lvl="0" marL="457200" rtl="0" algn="l">
              <a:lnSpc>
                <a:spcPct val="115000"/>
              </a:lnSpc>
              <a:spcBef>
                <a:spcPts val="0"/>
              </a:spcBef>
              <a:spcAft>
                <a:spcPts val="0"/>
              </a:spcAft>
              <a:buSzPts val="1800"/>
              <a:buChar char="●"/>
            </a:pPr>
            <a:r>
              <a:rPr lang="en" sz="1800"/>
              <a:t>R Squared Score: 0.309</a:t>
            </a:r>
            <a:endParaRPr sz="1800"/>
          </a:p>
          <a:p>
            <a:pPr indent="-342900" lvl="0" marL="457200" rtl="0" algn="l">
              <a:lnSpc>
                <a:spcPct val="115000"/>
              </a:lnSpc>
              <a:spcBef>
                <a:spcPts val="0"/>
              </a:spcBef>
              <a:spcAft>
                <a:spcPts val="0"/>
              </a:spcAft>
              <a:buSzPts val="1800"/>
              <a:buChar char="●"/>
            </a:pPr>
            <a:r>
              <a:rPr lang="en" sz="1800"/>
              <a:t>Explained Variance Score: 309</a:t>
            </a:r>
            <a:endParaRPr sz="1800"/>
          </a:p>
        </p:txBody>
      </p:sp>
      <p:sp>
        <p:nvSpPr>
          <p:cNvPr id="181" name="Google Shape;18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6"/>
          <p:cNvPicPr preferRelativeResize="0"/>
          <p:nvPr/>
        </p:nvPicPr>
        <p:blipFill>
          <a:blip r:embed="rId7">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188" name="Google Shape;188;p27"/>
          <p:cNvSpPr txBox="1"/>
          <p:nvPr/>
        </p:nvSpPr>
        <p:spPr>
          <a:xfrm>
            <a:off x="208050" y="1314025"/>
            <a:ext cx="8727900" cy="273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800">
                <a:solidFill>
                  <a:srgbClr val="24292E"/>
                </a:solidFill>
              </a:rPr>
              <a:t>Random Forest Regression - Model Selection</a:t>
            </a:r>
            <a:endParaRPr b="1" sz="1800">
              <a:solidFill>
                <a:srgbClr val="24292E"/>
              </a:solidFill>
            </a:endParaRPr>
          </a:p>
          <a:p>
            <a:pPr indent="-342900" lvl="0" marL="457200" rtl="0" algn="l">
              <a:lnSpc>
                <a:spcPct val="115000"/>
              </a:lnSpc>
              <a:spcBef>
                <a:spcPts val="300"/>
              </a:spcBef>
              <a:spcAft>
                <a:spcPts val="0"/>
              </a:spcAft>
              <a:buClr>
                <a:srgbClr val="24292E"/>
              </a:buClr>
              <a:buSzPts val="1800"/>
              <a:buChar char="●"/>
            </a:pPr>
            <a:r>
              <a:rPr lang="en" sz="1800">
                <a:solidFill>
                  <a:srgbClr val="24292E"/>
                </a:solidFill>
                <a:highlight>
                  <a:srgbClr val="FFFFFF"/>
                </a:highlight>
              </a:rPr>
              <a:t>This model was used to compare the efficiency and efficacy of the predictions to the linear regression model. </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The </a:t>
            </a:r>
            <a:r>
              <a:rPr lang="en" sz="1800">
                <a:solidFill>
                  <a:srgbClr val="202124"/>
                </a:solidFill>
                <a:uFill>
                  <a:noFill/>
                </a:uFill>
                <a:hlinkClick r:id="rId3">
                  <a:extLst>
                    <a:ext uri="{A12FA001-AC4F-418D-AE19-62706E023703}">
                      <ahyp:hlinkClr val="tx"/>
                    </a:ext>
                  </a:extLst>
                </a:hlinkClick>
              </a:rPr>
              <a:t>random forest model</a:t>
            </a:r>
            <a:r>
              <a:rPr lang="en" sz="1800">
                <a:solidFill>
                  <a:srgbClr val="202124"/>
                </a:solidFill>
                <a:highlight>
                  <a:srgbClr val="FFFFFF"/>
                </a:highlight>
              </a:rPr>
              <a:t> </a:t>
            </a:r>
            <a:r>
              <a:rPr lang="en" sz="1800">
                <a:solidFill>
                  <a:srgbClr val="24292E"/>
                </a:solidFill>
                <a:highlight>
                  <a:srgbClr val="FFFFFF"/>
                </a:highlight>
              </a:rPr>
              <a:t>was able to intake all feature columns to build several simple decision trees to predict the percent vaccine hesitancy. </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t>Overall the machine learning model was more effective in approximating real-world data points and we would recommend this model if using a similar dataset. </a:t>
            </a:r>
            <a:endParaRPr sz="1800"/>
          </a:p>
        </p:txBody>
      </p:sp>
      <p:sp>
        <p:nvSpPr>
          <p:cNvPr id="189" name="Google Shape;189;p27"/>
          <p:cNvSpPr txBox="1"/>
          <p:nvPr/>
        </p:nvSpPr>
        <p:spPr>
          <a:xfrm>
            <a:off x="206700" y="3971925"/>
            <a:ext cx="3836700" cy="10989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t>Regression metrics:</a:t>
            </a:r>
            <a:endParaRPr b="1" sz="1800"/>
          </a:p>
          <a:p>
            <a:pPr indent="-342900" lvl="0" marL="457200" rtl="0" algn="l">
              <a:lnSpc>
                <a:spcPct val="115000"/>
              </a:lnSpc>
              <a:spcBef>
                <a:spcPts val="0"/>
              </a:spcBef>
              <a:spcAft>
                <a:spcPts val="0"/>
              </a:spcAft>
              <a:buSzPts val="1800"/>
              <a:buChar char="●"/>
            </a:pPr>
            <a:r>
              <a:rPr lang="en" sz="1800"/>
              <a:t>R Squared Score: 0.437</a:t>
            </a:r>
            <a:endParaRPr sz="1800"/>
          </a:p>
          <a:p>
            <a:pPr indent="-342900" lvl="0" marL="457200" rtl="0" algn="l">
              <a:lnSpc>
                <a:spcPct val="115000"/>
              </a:lnSpc>
              <a:spcBef>
                <a:spcPts val="0"/>
              </a:spcBef>
              <a:spcAft>
                <a:spcPts val="0"/>
              </a:spcAft>
              <a:buSzPts val="1800"/>
              <a:buChar char="●"/>
            </a:pPr>
            <a:r>
              <a:rPr lang="en" sz="1800"/>
              <a:t>Explained Variance Score: 438</a:t>
            </a:r>
            <a:endParaRPr>
              <a:latin typeface="Roboto"/>
              <a:ea typeface="Roboto"/>
              <a:cs typeface="Roboto"/>
              <a:sym typeface="Roboto"/>
            </a:endParaRPr>
          </a:p>
        </p:txBody>
      </p:sp>
      <p:sp>
        <p:nvSpPr>
          <p:cNvPr id="190" name="Google Shape;19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27"/>
          <p:cNvPicPr preferRelativeResize="0"/>
          <p:nvPr/>
        </p:nvPicPr>
        <p:blipFill>
          <a:blip r:embed="rId4">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7" name="Google Shape;19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8" name="Google Shape;198;p28"/>
          <p:cNvGraphicFramePr/>
          <p:nvPr/>
        </p:nvGraphicFramePr>
        <p:xfrm>
          <a:off x="502000" y="1490800"/>
          <a:ext cx="3000000" cy="3000000"/>
        </p:xfrm>
        <a:graphic>
          <a:graphicData uri="http://schemas.openxmlformats.org/drawingml/2006/table">
            <a:tbl>
              <a:tblPr>
                <a:noFill/>
                <a:tableStyleId>{63BF29EC-CEE2-4D5A-9294-B22C8C882BFD}</a:tableStyleId>
              </a:tblPr>
              <a:tblGrid>
                <a:gridCol w="2061825"/>
                <a:gridCol w="2045400"/>
                <a:gridCol w="1907100"/>
                <a:gridCol w="2036325"/>
              </a:tblGrid>
              <a:tr h="457175">
                <a:tc>
                  <a:txBody>
                    <a:bodyPr/>
                    <a:lstStyle/>
                    <a:p>
                      <a:pPr indent="0" lvl="0" marL="0" rtl="0" algn="l">
                        <a:spcBef>
                          <a:spcPts val="0"/>
                        </a:spcBef>
                        <a:spcAft>
                          <a:spcPts val="0"/>
                        </a:spcAft>
                        <a:buNone/>
                      </a:pPr>
                      <a:r>
                        <a:rPr b="1" lang="en" sz="1800"/>
                        <a:t>Predict</a:t>
                      </a:r>
                      <a:endParaRPr b="1" sz="1800"/>
                    </a:p>
                  </a:txBody>
                  <a:tcPr marT="91425" marB="91425" marR="91425" marL="91425">
                    <a:solidFill>
                      <a:srgbClr val="E6B8AF"/>
                    </a:solidFill>
                  </a:tcPr>
                </a:tc>
                <a:tc>
                  <a:txBody>
                    <a:bodyPr/>
                    <a:lstStyle/>
                    <a:p>
                      <a:pPr indent="0" lvl="0" marL="0" rtl="0" algn="l">
                        <a:spcBef>
                          <a:spcPts val="0"/>
                        </a:spcBef>
                        <a:spcAft>
                          <a:spcPts val="0"/>
                        </a:spcAft>
                        <a:buNone/>
                      </a:pPr>
                      <a:r>
                        <a:rPr b="1" lang="en" sz="1800"/>
                        <a:t>Impacts</a:t>
                      </a:r>
                      <a:endParaRPr b="1" sz="1800"/>
                    </a:p>
                  </a:txBody>
                  <a:tcPr marT="91425" marB="91425" marR="91425" marL="91425">
                    <a:solidFill>
                      <a:srgbClr val="A2C4C9"/>
                    </a:solidFill>
                  </a:tcPr>
                </a:tc>
                <a:tc>
                  <a:txBody>
                    <a:bodyPr/>
                    <a:lstStyle/>
                    <a:p>
                      <a:pPr indent="0" lvl="0" marL="0" rtl="0" algn="l">
                        <a:spcBef>
                          <a:spcPts val="0"/>
                        </a:spcBef>
                        <a:spcAft>
                          <a:spcPts val="0"/>
                        </a:spcAft>
                        <a:buNone/>
                      </a:pPr>
                      <a:r>
                        <a:rPr b="1" lang="en" sz="1800"/>
                        <a:t>Analysis</a:t>
                      </a:r>
                      <a:endParaRPr b="1" sz="1800"/>
                    </a:p>
                  </a:txBody>
                  <a:tcPr marT="91425" marB="91425" marR="91425" marL="91425">
                    <a:solidFill>
                      <a:srgbClr val="C9DAF8"/>
                    </a:solidFill>
                  </a:tcPr>
                </a:tc>
                <a:tc>
                  <a:txBody>
                    <a:bodyPr/>
                    <a:lstStyle/>
                    <a:p>
                      <a:pPr indent="0" lvl="0" marL="0" rtl="0" algn="l">
                        <a:spcBef>
                          <a:spcPts val="0"/>
                        </a:spcBef>
                        <a:spcAft>
                          <a:spcPts val="0"/>
                        </a:spcAft>
                        <a:buNone/>
                      </a:pPr>
                      <a:r>
                        <a:rPr b="1" lang="en" sz="1800"/>
                        <a:t>Extrapolate</a:t>
                      </a:r>
                      <a:endParaRPr b="1" sz="1800"/>
                    </a:p>
                  </a:txBody>
                  <a:tcPr marT="91425" marB="91425" marR="91425" marL="91425">
                    <a:solidFill>
                      <a:srgbClr val="D9D2E9"/>
                    </a:solidFill>
                  </a:tcPr>
                </a:tc>
              </a:tr>
              <a:tr h="2731475">
                <a:tc>
                  <a:txBody>
                    <a:bodyPr/>
                    <a:lstStyle/>
                    <a:p>
                      <a:pPr indent="0" lvl="0" marL="0" rtl="0" algn="l">
                        <a:lnSpc>
                          <a:spcPct val="115000"/>
                        </a:lnSpc>
                        <a:spcBef>
                          <a:spcPts val="0"/>
                        </a:spcBef>
                        <a:spcAft>
                          <a:spcPts val="1000"/>
                        </a:spcAft>
                        <a:buNone/>
                      </a:pPr>
                      <a:r>
                        <a:rPr lang="en" sz="1800">
                          <a:solidFill>
                            <a:srgbClr val="24292E"/>
                          </a:solidFill>
                        </a:rPr>
                        <a:t>Based on the sociodemographic indicators available, are we able to predict vaccine hesitancy in US counties?</a:t>
                      </a:r>
                      <a:endParaRPr/>
                    </a:p>
                  </a:txBody>
                  <a:tcPr marT="91425" marB="91425" marR="91425" marL="91425">
                    <a:solidFill>
                      <a:srgbClr val="E6B8AF"/>
                    </a:solidFill>
                  </a:tcPr>
                </a:tc>
                <a:tc>
                  <a:txBody>
                    <a:bodyPr/>
                    <a:lstStyle/>
                    <a:p>
                      <a:pPr indent="0" lvl="0" marL="0" rtl="0" algn="l">
                        <a:lnSpc>
                          <a:spcPct val="115000"/>
                        </a:lnSpc>
                        <a:spcBef>
                          <a:spcPts val="0"/>
                        </a:spcBef>
                        <a:spcAft>
                          <a:spcPts val="0"/>
                        </a:spcAft>
                        <a:buNone/>
                      </a:pPr>
                      <a:r>
                        <a:rPr lang="en" sz="1800">
                          <a:solidFill>
                            <a:srgbClr val="24292E"/>
                          </a:solidFill>
                        </a:rPr>
                        <a:t>How do sociodemographic indicators affect vaccine hesitancy?</a:t>
                      </a:r>
                      <a:endParaRPr sz="1800">
                        <a:solidFill>
                          <a:srgbClr val="24292E"/>
                        </a:solidFill>
                      </a:endParaRPr>
                    </a:p>
                    <a:p>
                      <a:pPr indent="0" lvl="0" marL="0" rtl="0" algn="l">
                        <a:spcBef>
                          <a:spcPts val="1000"/>
                        </a:spcBef>
                        <a:spcAft>
                          <a:spcPts val="0"/>
                        </a:spcAft>
                        <a:buNone/>
                      </a:pPr>
                      <a:r>
                        <a:t/>
                      </a:r>
                      <a:endParaRPr/>
                    </a:p>
                  </a:txBody>
                  <a:tcPr marT="91425" marB="91425" marR="91425" marL="91425">
                    <a:solidFill>
                      <a:srgbClr val="A2C4C9"/>
                    </a:solidFill>
                  </a:tcPr>
                </a:tc>
                <a:tc>
                  <a:txBody>
                    <a:bodyPr/>
                    <a:lstStyle/>
                    <a:p>
                      <a:pPr indent="0" lvl="0" marL="0" rtl="0" algn="l">
                        <a:lnSpc>
                          <a:spcPct val="115000"/>
                        </a:lnSpc>
                        <a:spcBef>
                          <a:spcPts val="0"/>
                        </a:spcBef>
                        <a:spcAft>
                          <a:spcPts val="1000"/>
                        </a:spcAft>
                        <a:buNone/>
                      </a:pPr>
                      <a:r>
                        <a:rPr lang="en" sz="1800">
                          <a:solidFill>
                            <a:srgbClr val="24292E"/>
                          </a:solidFill>
                        </a:rPr>
                        <a:t>What barriers exist in vaccine implementation and how can these be mitigated?</a:t>
                      </a:r>
                      <a:endParaRPr/>
                    </a:p>
                  </a:txBody>
                  <a:tcPr marT="91425" marB="91425" marR="91425" marL="91425">
                    <a:solidFill>
                      <a:srgbClr val="C9DAF8"/>
                    </a:solidFill>
                  </a:tcPr>
                </a:tc>
                <a:tc>
                  <a:txBody>
                    <a:bodyPr/>
                    <a:lstStyle/>
                    <a:p>
                      <a:pPr indent="0" lvl="0" marL="0" rtl="0" algn="l">
                        <a:lnSpc>
                          <a:spcPct val="115000"/>
                        </a:lnSpc>
                        <a:spcBef>
                          <a:spcPts val="300"/>
                        </a:spcBef>
                        <a:spcAft>
                          <a:spcPts val="0"/>
                        </a:spcAft>
                        <a:buNone/>
                      </a:pPr>
                      <a:r>
                        <a:rPr lang="en" sz="1800">
                          <a:solidFill>
                            <a:srgbClr val="24292E"/>
                          </a:solidFill>
                        </a:rPr>
                        <a:t>How can this analysis inform vaccine implementation strategies within an Ontario context?</a:t>
                      </a:r>
                      <a:endParaRPr sz="1800">
                        <a:solidFill>
                          <a:srgbClr val="24292E"/>
                        </a:solidFill>
                        <a:highlight>
                          <a:schemeClr val="lt1"/>
                        </a:highlight>
                      </a:endParaRPr>
                    </a:p>
                    <a:p>
                      <a:pPr indent="0" lvl="0" marL="0" rtl="0" algn="l">
                        <a:spcBef>
                          <a:spcPts val="1000"/>
                        </a:spcBef>
                        <a:spcAft>
                          <a:spcPts val="0"/>
                        </a:spcAft>
                        <a:buNone/>
                      </a:pPr>
                      <a:r>
                        <a:t/>
                      </a:r>
                      <a:endParaRPr/>
                    </a:p>
                  </a:txBody>
                  <a:tcPr marT="91425" marB="91425" marR="91425" marL="91425">
                    <a:solidFill>
                      <a:srgbClr val="D9D2E9"/>
                    </a:solidFill>
                  </a:tcPr>
                </a:tc>
              </a:tr>
            </a:tbl>
          </a:graphicData>
        </a:graphic>
      </p:graphicFrame>
      <p:pic>
        <p:nvPicPr>
          <p:cNvPr id="199" name="Google Shape;199;p28"/>
          <p:cNvPicPr preferRelativeResize="0"/>
          <p:nvPr/>
        </p:nvPicPr>
        <p:blipFill>
          <a:blip r:embed="rId4">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and Tools Used in this Project</a:t>
            </a:r>
            <a:endParaRPr/>
          </a:p>
        </p:txBody>
      </p:sp>
      <p:sp>
        <p:nvSpPr>
          <p:cNvPr id="205" name="Google Shape;20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29"/>
          <p:cNvPicPr preferRelativeResize="0"/>
          <p:nvPr/>
        </p:nvPicPr>
        <p:blipFill>
          <a:blip r:embed="rId3">
            <a:alphaModFix/>
          </a:blip>
          <a:stretch>
            <a:fillRect/>
          </a:stretch>
        </p:blipFill>
        <p:spPr>
          <a:xfrm>
            <a:off x="8010500" y="138975"/>
            <a:ext cx="1057301" cy="1057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2" name="Google Shape;212;p30"/>
          <p:cNvSpPr txBox="1"/>
          <p:nvPr/>
        </p:nvSpPr>
        <p:spPr>
          <a:xfrm>
            <a:off x="206700" y="1356900"/>
            <a:ext cx="87279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24292E"/>
                </a:solidFill>
                <a:highlight>
                  <a:srgbClr val="FFFFFF"/>
                </a:highlight>
              </a:rPr>
              <a:t>Inferences</a:t>
            </a:r>
            <a:endParaRPr b="1"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Our linear regression models suggest some sociodemographic features were more impactful than others in predicting vaccine hesitancy, however our data was not always linear.</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The random forest regression machine learning model was overall more accurate in predicting values, however our R squared value of 43% suggests that the outcome of vaccine </a:t>
            </a:r>
            <a:r>
              <a:rPr lang="en" sz="1800">
                <a:solidFill>
                  <a:srgbClr val="24292E"/>
                </a:solidFill>
                <a:highlight>
                  <a:srgbClr val="FFFFFF"/>
                </a:highlight>
              </a:rPr>
              <a:t>hesitancy</a:t>
            </a:r>
            <a:r>
              <a:rPr lang="en" sz="1800">
                <a:solidFill>
                  <a:srgbClr val="24292E"/>
                </a:solidFill>
                <a:highlight>
                  <a:srgbClr val="FFFFFF"/>
                </a:highlight>
              </a:rPr>
              <a:t> is only moderately explained by the feature values in our dataset. </a:t>
            </a:r>
            <a:endParaRPr sz="1800">
              <a:solidFill>
                <a:srgbClr val="24292E"/>
              </a:solidFill>
              <a:highlight>
                <a:srgbClr val="FFFFFF"/>
              </a:highlight>
            </a:endParaRPr>
          </a:p>
        </p:txBody>
      </p:sp>
      <p:sp>
        <p:nvSpPr>
          <p:cNvPr id="213" name="Google Shape;21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30"/>
          <p:cNvPicPr preferRelativeResize="0"/>
          <p:nvPr/>
        </p:nvPicPr>
        <p:blipFill>
          <a:blip r:embed="rId3">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Lessons Learned and Next Steps</a:t>
            </a:r>
            <a:endParaRPr/>
          </a:p>
        </p:txBody>
      </p:sp>
      <p:sp>
        <p:nvSpPr>
          <p:cNvPr id="220" name="Google Shape;220;p31"/>
          <p:cNvSpPr txBox="1"/>
          <p:nvPr/>
        </p:nvSpPr>
        <p:spPr>
          <a:xfrm>
            <a:off x="206700" y="1356900"/>
            <a:ext cx="87279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24292E"/>
                </a:solidFill>
                <a:highlight>
                  <a:srgbClr val="FFFFFF"/>
                </a:highlight>
              </a:rPr>
              <a:t>Ontario Context</a:t>
            </a:r>
            <a:endParaRPr b="1"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With an emphasis on collecting sociodemographic data in public health, future exploration of vaccine hesitancy with a more robust dataset would be beneficial.</a:t>
            </a:r>
            <a:endParaRPr sz="1800">
              <a:solidFill>
                <a:srgbClr val="24292E"/>
              </a:solidFill>
              <a:highlight>
                <a:srgbClr val="FFFFFF"/>
              </a:highlight>
            </a:endParaRPr>
          </a:p>
        </p:txBody>
      </p:sp>
      <p:sp>
        <p:nvSpPr>
          <p:cNvPr id="221" name="Google Shape;22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2" name="Google Shape;222;p31"/>
          <p:cNvPicPr preferRelativeResize="0"/>
          <p:nvPr/>
        </p:nvPicPr>
        <p:blipFill>
          <a:blip r:embed="rId3">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Overview</a:t>
            </a:r>
            <a:endParaRPr/>
          </a:p>
        </p:txBody>
      </p:sp>
      <p:sp>
        <p:nvSpPr>
          <p:cNvPr id="73" name="Google Shape;73;p14"/>
          <p:cNvSpPr txBox="1"/>
          <p:nvPr>
            <p:ph idx="1" type="body"/>
          </p:nvPr>
        </p:nvSpPr>
        <p:spPr>
          <a:xfrm>
            <a:off x="4637450" y="183375"/>
            <a:ext cx="4166400" cy="48315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Font typeface="Roboto"/>
              <a:buAutoNum type="arabicPeriod"/>
            </a:pPr>
            <a:r>
              <a:rPr lang="en" sz="2400">
                <a:solidFill>
                  <a:srgbClr val="000000"/>
                </a:solidFill>
              </a:rPr>
              <a:t>Topic selection and rationale</a:t>
            </a:r>
            <a:endParaRPr sz="2400">
              <a:solidFill>
                <a:srgbClr val="000000"/>
              </a:solidFill>
            </a:endParaRPr>
          </a:p>
          <a:p>
            <a:pPr indent="-381000" lvl="0" marL="457200" rtl="0" algn="l">
              <a:lnSpc>
                <a:spcPct val="100000"/>
              </a:lnSpc>
              <a:spcBef>
                <a:spcPts val="1000"/>
              </a:spcBef>
              <a:spcAft>
                <a:spcPts val="0"/>
              </a:spcAft>
              <a:buClr>
                <a:srgbClr val="000000"/>
              </a:buClr>
              <a:buSzPts val="2400"/>
              <a:buFont typeface="Roboto"/>
              <a:buAutoNum type="arabicPeriod"/>
            </a:pPr>
            <a:r>
              <a:rPr lang="en" sz="2400">
                <a:solidFill>
                  <a:srgbClr val="000000"/>
                </a:solidFill>
              </a:rPr>
              <a:t>Description of data source</a:t>
            </a:r>
            <a:endParaRPr sz="2400">
              <a:solidFill>
                <a:srgbClr val="000000"/>
              </a:solidFill>
            </a:endParaRPr>
          </a:p>
          <a:p>
            <a:pPr indent="-381000" lvl="0" marL="457200" rtl="0" algn="l">
              <a:lnSpc>
                <a:spcPct val="100000"/>
              </a:lnSpc>
              <a:spcBef>
                <a:spcPts val="1000"/>
              </a:spcBef>
              <a:spcAft>
                <a:spcPts val="0"/>
              </a:spcAft>
              <a:buClr>
                <a:srgbClr val="000000"/>
              </a:buClr>
              <a:buSzPts val="2400"/>
              <a:buFont typeface="Roboto"/>
              <a:buAutoNum type="arabicPeriod"/>
            </a:pPr>
            <a:r>
              <a:rPr lang="en" sz="2400">
                <a:solidFill>
                  <a:srgbClr val="000000"/>
                </a:solidFill>
              </a:rPr>
              <a:t>Proposed analysis questions</a:t>
            </a:r>
            <a:endParaRPr sz="2400">
              <a:solidFill>
                <a:srgbClr val="000000"/>
              </a:solidFill>
            </a:endParaRPr>
          </a:p>
          <a:p>
            <a:pPr indent="-381000" lvl="0" marL="457200" rtl="0" algn="l">
              <a:lnSpc>
                <a:spcPct val="100000"/>
              </a:lnSpc>
              <a:spcBef>
                <a:spcPts val="1000"/>
              </a:spcBef>
              <a:spcAft>
                <a:spcPts val="0"/>
              </a:spcAft>
              <a:buClr>
                <a:srgbClr val="000000"/>
              </a:buClr>
              <a:buSzPts val="2400"/>
              <a:buFont typeface="Roboto"/>
              <a:buAutoNum type="arabicPeriod"/>
            </a:pPr>
            <a:r>
              <a:rPr lang="en" sz="2400">
                <a:solidFill>
                  <a:srgbClr val="000000"/>
                </a:solidFill>
              </a:rPr>
              <a:t>Data exploration</a:t>
            </a:r>
            <a:endParaRPr sz="2400">
              <a:solidFill>
                <a:srgbClr val="000000"/>
              </a:solidFill>
            </a:endParaRPr>
          </a:p>
          <a:p>
            <a:pPr indent="-381000" lvl="0" marL="457200" rtl="0" algn="l">
              <a:lnSpc>
                <a:spcPct val="100000"/>
              </a:lnSpc>
              <a:spcBef>
                <a:spcPts val="1000"/>
              </a:spcBef>
              <a:spcAft>
                <a:spcPts val="0"/>
              </a:spcAft>
              <a:buClr>
                <a:srgbClr val="000000"/>
              </a:buClr>
              <a:buSzPts val="2400"/>
              <a:buFont typeface="Roboto"/>
              <a:buAutoNum type="arabicPeriod"/>
            </a:pPr>
            <a:r>
              <a:rPr lang="en" sz="2400">
                <a:solidFill>
                  <a:srgbClr val="000000"/>
                </a:solidFill>
              </a:rPr>
              <a:t>Analysis and data visualizations</a:t>
            </a:r>
            <a:endParaRPr sz="2400">
              <a:solidFill>
                <a:srgbClr val="000000"/>
              </a:solidFill>
            </a:endParaRPr>
          </a:p>
          <a:p>
            <a:pPr indent="-381000" lvl="0" marL="457200" rtl="0" algn="l">
              <a:lnSpc>
                <a:spcPct val="100000"/>
              </a:lnSpc>
              <a:spcBef>
                <a:spcPts val="1000"/>
              </a:spcBef>
              <a:spcAft>
                <a:spcPts val="1000"/>
              </a:spcAft>
              <a:buClr>
                <a:srgbClr val="000000"/>
              </a:buClr>
              <a:buSzPts val="2400"/>
              <a:buFont typeface="Roboto"/>
              <a:buAutoNum type="arabicPeriod"/>
            </a:pPr>
            <a:r>
              <a:rPr lang="en" sz="2400">
                <a:solidFill>
                  <a:srgbClr val="000000"/>
                </a:solidFill>
              </a:rPr>
              <a:t>Conclusion, lessons learned and next steps</a:t>
            </a:r>
            <a:endParaRPr sz="2400"/>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5" name="Google Shape;75;p14"/>
          <p:cNvPicPr preferRelativeResize="0"/>
          <p:nvPr/>
        </p:nvPicPr>
        <p:blipFill>
          <a:blip r:embed="rId3">
            <a:alphaModFix/>
          </a:blip>
          <a:stretch>
            <a:fillRect/>
          </a:stretch>
        </p:blipFill>
        <p:spPr>
          <a:xfrm>
            <a:off x="1193525" y="1781300"/>
            <a:ext cx="1635626" cy="16356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for listening! </a:t>
            </a:r>
            <a:endParaRPr/>
          </a:p>
          <a:p>
            <a:pPr indent="0" lvl="0" marL="0" rtl="0" algn="l">
              <a:spcBef>
                <a:spcPts val="0"/>
              </a:spcBef>
              <a:spcAft>
                <a:spcPts val="0"/>
              </a:spcAft>
              <a:buNone/>
            </a:pPr>
            <a:r>
              <a:rPr lang="en"/>
              <a:t>Any questions?</a:t>
            </a:r>
            <a:endParaRPr/>
          </a:p>
        </p:txBody>
      </p:sp>
      <p:pic>
        <p:nvPicPr>
          <p:cNvPr id="228" name="Google Shape;228;p32"/>
          <p:cNvPicPr preferRelativeResize="0"/>
          <p:nvPr/>
        </p:nvPicPr>
        <p:blipFill>
          <a:blip r:embed="rId3">
            <a:alphaModFix/>
          </a:blip>
          <a:stretch>
            <a:fillRect/>
          </a:stretch>
        </p:blipFill>
        <p:spPr>
          <a:xfrm>
            <a:off x="7196675" y="2985125"/>
            <a:ext cx="1635626" cy="1635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 Selection and Rationale</a:t>
            </a:r>
            <a:endParaRPr/>
          </a:p>
        </p:txBody>
      </p:sp>
      <p:sp>
        <p:nvSpPr>
          <p:cNvPr id="81" name="Google Shape;81;p15"/>
          <p:cNvSpPr txBox="1"/>
          <p:nvPr/>
        </p:nvSpPr>
        <p:spPr>
          <a:xfrm>
            <a:off x="165600" y="1659925"/>
            <a:ext cx="45588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 sz="1800"/>
              <a:t>Topic:</a:t>
            </a:r>
            <a:r>
              <a:rPr lang="en" sz="1800"/>
              <a:t> Sociodemographic data and COVID-19 vaccine hesitancy in the United States (US).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Font typeface="Roboto"/>
              <a:buChar char="●"/>
            </a:pPr>
            <a:r>
              <a:rPr b="1" lang="en" sz="1800"/>
              <a:t>Rationale:</a:t>
            </a:r>
            <a:r>
              <a:rPr lang="en" sz="1800"/>
              <a:t> </a:t>
            </a:r>
            <a:r>
              <a:rPr lang="en" sz="1800">
                <a:solidFill>
                  <a:srgbClr val="24292E"/>
                </a:solidFill>
                <a:highlight>
                  <a:srgbClr val="FFFFFF"/>
                </a:highlight>
              </a:rPr>
              <a:t>Given the global presence of COVID-19 and the implementation of vaccines in recent months. Our team decided to look into vaccine hesitancy to understand this issue better.</a:t>
            </a:r>
            <a:endParaRPr sz="1800"/>
          </a:p>
        </p:txBody>
      </p:sp>
      <p:pic>
        <p:nvPicPr>
          <p:cNvPr id="82" name="Google Shape;82;p15"/>
          <p:cNvPicPr preferRelativeResize="0"/>
          <p:nvPr/>
        </p:nvPicPr>
        <p:blipFill>
          <a:blip r:embed="rId3">
            <a:alphaModFix/>
          </a:blip>
          <a:stretch>
            <a:fillRect/>
          </a:stretch>
        </p:blipFill>
        <p:spPr>
          <a:xfrm>
            <a:off x="4724400" y="1745938"/>
            <a:ext cx="4141674" cy="2757576"/>
          </a:xfrm>
          <a:prstGeom prst="rect">
            <a:avLst/>
          </a:prstGeom>
          <a:noFill/>
          <a:ln>
            <a:noFill/>
          </a:ln>
        </p:spPr>
      </p:pic>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4" name="Google Shape;84;p15"/>
          <p:cNvPicPr preferRelativeResize="0"/>
          <p:nvPr/>
        </p:nvPicPr>
        <p:blipFill>
          <a:blip r:embed="rId4">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a:t>
            </a:r>
            <a:r>
              <a:rPr lang="en"/>
              <a:t> of Data Source</a:t>
            </a:r>
            <a:endParaRPr/>
          </a:p>
        </p:txBody>
      </p:sp>
      <p:sp>
        <p:nvSpPr>
          <p:cNvPr id="90" name="Google Shape;90;p16"/>
          <p:cNvSpPr txBox="1"/>
          <p:nvPr/>
        </p:nvSpPr>
        <p:spPr>
          <a:xfrm>
            <a:off x="313775" y="1509050"/>
            <a:ext cx="820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1" name="Google Shape;91;p16"/>
          <p:cNvSpPr txBox="1"/>
          <p:nvPr/>
        </p:nvSpPr>
        <p:spPr>
          <a:xfrm>
            <a:off x="103525" y="1615713"/>
            <a:ext cx="48270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rgbClr val="24292E"/>
                </a:solidFill>
                <a:highlight>
                  <a:schemeClr val="lt1"/>
                </a:highlight>
              </a:rPr>
              <a:t>Our team secured a dataset from Kaggle that captures US county-level data that includes:</a:t>
            </a:r>
            <a:endParaRPr sz="1800">
              <a:solidFill>
                <a:srgbClr val="24292E"/>
              </a:solidFill>
              <a:highlight>
                <a:schemeClr val="lt1"/>
              </a:highlight>
            </a:endParaRPr>
          </a:p>
          <a:p>
            <a:pPr indent="-342900" lvl="1" marL="914400" rtl="0" algn="l">
              <a:spcBef>
                <a:spcPts val="0"/>
              </a:spcBef>
              <a:spcAft>
                <a:spcPts val="0"/>
              </a:spcAft>
              <a:buClr>
                <a:schemeClr val="dk1"/>
              </a:buClr>
              <a:buSzPts val="1800"/>
              <a:buFont typeface="Roboto"/>
              <a:buChar char="○"/>
            </a:pPr>
            <a:r>
              <a:rPr lang="en" sz="1800">
                <a:solidFill>
                  <a:srgbClr val="24292E"/>
                </a:solidFill>
                <a:highlight>
                  <a:schemeClr val="lt1"/>
                </a:highlight>
              </a:rPr>
              <a:t>Sociodemographic data, </a:t>
            </a:r>
            <a:endParaRPr sz="1800">
              <a:solidFill>
                <a:srgbClr val="24292E"/>
              </a:solidFill>
              <a:highlight>
                <a:schemeClr val="lt1"/>
              </a:highlight>
            </a:endParaRPr>
          </a:p>
          <a:p>
            <a:pPr indent="-342900" lvl="1" marL="914400" rtl="0" algn="l">
              <a:spcBef>
                <a:spcPts val="0"/>
              </a:spcBef>
              <a:spcAft>
                <a:spcPts val="0"/>
              </a:spcAft>
              <a:buClr>
                <a:srgbClr val="24292E"/>
              </a:buClr>
              <a:buSzPts val="1800"/>
              <a:buChar char="○"/>
            </a:pPr>
            <a:r>
              <a:rPr lang="en" sz="1800">
                <a:solidFill>
                  <a:srgbClr val="24292E"/>
                </a:solidFill>
                <a:highlight>
                  <a:schemeClr val="lt1"/>
                </a:highlight>
              </a:rPr>
              <a:t>Vaccine implementation indicators,</a:t>
            </a:r>
            <a:endParaRPr sz="1800">
              <a:solidFill>
                <a:srgbClr val="24292E"/>
              </a:solidFill>
              <a:highlight>
                <a:schemeClr val="lt1"/>
              </a:highlight>
            </a:endParaRPr>
          </a:p>
          <a:p>
            <a:pPr indent="-342900" lvl="1" marL="914400" rtl="0" algn="l">
              <a:spcBef>
                <a:spcPts val="0"/>
              </a:spcBef>
              <a:spcAft>
                <a:spcPts val="0"/>
              </a:spcAft>
              <a:buClr>
                <a:schemeClr val="dk1"/>
              </a:buClr>
              <a:buSzPts val="1800"/>
              <a:buFont typeface="Roboto"/>
              <a:buChar char="○"/>
            </a:pPr>
            <a:r>
              <a:rPr lang="en" sz="1800">
                <a:solidFill>
                  <a:srgbClr val="24292E"/>
                </a:solidFill>
                <a:highlight>
                  <a:schemeClr val="lt1"/>
                </a:highlight>
              </a:rPr>
              <a:t>Geographic data, and </a:t>
            </a:r>
            <a:endParaRPr sz="1800">
              <a:solidFill>
                <a:srgbClr val="24292E"/>
              </a:solidFill>
              <a:highlight>
                <a:schemeClr val="lt1"/>
              </a:highlight>
            </a:endParaRPr>
          </a:p>
          <a:p>
            <a:pPr indent="-342900" lvl="1" marL="914400" rtl="0" algn="l">
              <a:spcBef>
                <a:spcPts val="0"/>
              </a:spcBef>
              <a:spcAft>
                <a:spcPts val="0"/>
              </a:spcAft>
              <a:buClr>
                <a:schemeClr val="dk1"/>
              </a:buClr>
              <a:buSzPts val="1800"/>
              <a:buFont typeface="Roboto"/>
              <a:buChar char="○"/>
            </a:pPr>
            <a:r>
              <a:rPr lang="en" sz="1800">
                <a:solidFill>
                  <a:srgbClr val="24292E"/>
                </a:solidFill>
                <a:highlight>
                  <a:schemeClr val="lt1"/>
                </a:highlight>
              </a:rPr>
              <a:t>Percentage of each county populations that is estimated to be vaccine hesitant (2). </a:t>
            </a:r>
            <a:endParaRPr sz="1800">
              <a:solidFill>
                <a:srgbClr val="24292E"/>
              </a:solidFill>
              <a:highlight>
                <a:schemeClr val="lt1"/>
              </a:highlight>
            </a:endParaRPr>
          </a:p>
          <a:p>
            <a:pPr indent="-342900" lvl="0" marL="457200" rtl="0" algn="l">
              <a:spcBef>
                <a:spcPts val="0"/>
              </a:spcBef>
              <a:spcAft>
                <a:spcPts val="0"/>
              </a:spcAft>
              <a:buClr>
                <a:schemeClr val="dk1"/>
              </a:buClr>
              <a:buSzPts val="1800"/>
              <a:buFont typeface="Roboto"/>
              <a:buChar char="●"/>
            </a:pPr>
            <a:r>
              <a:rPr lang="en" sz="1800">
                <a:solidFill>
                  <a:srgbClr val="24292E"/>
                </a:solidFill>
                <a:highlight>
                  <a:schemeClr val="lt1"/>
                </a:highlight>
              </a:rPr>
              <a:t>The dataset contained information from 3,142 counties in the US.</a:t>
            </a:r>
            <a:endParaRPr sz="1100">
              <a:solidFill>
                <a:schemeClr val="dk1"/>
              </a:solidFill>
            </a:endParaRPr>
          </a:p>
        </p:txBody>
      </p:sp>
      <p:pic>
        <p:nvPicPr>
          <p:cNvPr id="92" name="Google Shape;92;p16"/>
          <p:cNvPicPr preferRelativeResize="0"/>
          <p:nvPr/>
        </p:nvPicPr>
        <p:blipFill>
          <a:blip r:embed="rId3">
            <a:alphaModFix/>
          </a:blip>
          <a:stretch>
            <a:fillRect/>
          </a:stretch>
        </p:blipFill>
        <p:spPr>
          <a:xfrm>
            <a:off x="5000488" y="1763350"/>
            <a:ext cx="3949225" cy="2530776"/>
          </a:xfrm>
          <a:prstGeom prst="rect">
            <a:avLst/>
          </a:prstGeom>
          <a:noFill/>
          <a:ln>
            <a:noFill/>
          </a:ln>
        </p:spPr>
      </p:pic>
      <p:sp>
        <p:nvSpPr>
          <p:cNvPr id="93" name="Google Shape;93;p16"/>
          <p:cNvSpPr txBox="1"/>
          <p:nvPr/>
        </p:nvSpPr>
        <p:spPr>
          <a:xfrm flipH="1">
            <a:off x="5033788" y="4294125"/>
            <a:ext cx="3882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Heat map of COVID-19 cases in the US - John Hopkins Coronavirus Resource Center</a:t>
            </a:r>
            <a:endParaRPr sz="1200">
              <a:latin typeface="Roboto"/>
              <a:ea typeface="Roboto"/>
              <a:cs typeface="Roboto"/>
              <a:sym typeface="Roboto"/>
            </a:endParaRPr>
          </a:p>
        </p:txBody>
      </p:sp>
      <p:sp>
        <p:nvSpPr>
          <p:cNvPr id="94" name="Google Shape;9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6"/>
          <p:cNvPicPr preferRelativeResize="0"/>
          <p:nvPr/>
        </p:nvPicPr>
        <p:blipFill>
          <a:blip r:embed="rId4">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of Data Source</a:t>
            </a:r>
            <a:endParaRPr/>
          </a:p>
        </p:txBody>
      </p:sp>
      <p:sp>
        <p:nvSpPr>
          <p:cNvPr id="101" name="Google Shape;101;p17"/>
          <p:cNvSpPr txBox="1"/>
          <p:nvPr/>
        </p:nvSpPr>
        <p:spPr>
          <a:xfrm>
            <a:off x="313775" y="1509050"/>
            <a:ext cx="82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2" name="Google Shape;102;p17"/>
          <p:cNvSpPr txBox="1"/>
          <p:nvPr/>
        </p:nvSpPr>
        <p:spPr>
          <a:xfrm>
            <a:off x="159075" y="1447550"/>
            <a:ext cx="87945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rgbClr val="24292E"/>
                </a:solidFill>
                <a:highlight>
                  <a:schemeClr val="lt1"/>
                </a:highlight>
              </a:rPr>
              <a:t>Our team secured a dataset from Kaggle that captures US county-level data broken down into: sociodemographics, vaccine implementation indicators and the percentage of the the population that is estimated to be vaccine hesitant.</a:t>
            </a:r>
            <a:endParaRPr sz="1100">
              <a:solidFill>
                <a:schemeClr val="dk1"/>
              </a:solidFill>
            </a:endParaRPr>
          </a:p>
        </p:txBody>
      </p:sp>
      <p:sp>
        <p:nvSpPr>
          <p:cNvPr id="103" name="Google Shape;10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7"/>
          <p:cNvPicPr preferRelativeResize="0"/>
          <p:nvPr/>
        </p:nvPicPr>
        <p:blipFill>
          <a:blip r:embed="rId3">
            <a:alphaModFix/>
          </a:blip>
          <a:stretch>
            <a:fillRect/>
          </a:stretch>
        </p:blipFill>
        <p:spPr>
          <a:xfrm>
            <a:off x="159075" y="2539550"/>
            <a:ext cx="8749573" cy="2140400"/>
          </a:xfrm>
          <a:prstGeom prst="rect">
            <a:avLst/>
          </a:prstGeom>
          <a:noFill/>
          <a:ln>
            <a:noFill/>
          </a:ln>
        </p:spPr>
      </p:pic>
      <p:pic>
        <p:nvPicPr>
          <p:cNvPr id="105" name="Google Shape;105;p17"/>
          <p:cNvPicPr preferRelativeResize="0"/>
          <p:nvPr/>
        </p:nvPicPr>
        <p:blipFill>
          <a:blip r:embed="rId4">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Data and Analysis Questions</a:t>
            </a:r>
            <a:endParaRPr/>
          </a:p>
        </p:txBody>
      </p:sp>
      <p:graphicFrame>
        <p:nvGraphicFramePr>
          <p:cNvPr id="111" name="Google Shape;111;p18"/>
          <p:cNvGraphicFramePr/>
          <p:nvPr/>
        </p:nvGraphicFramePr>
        <p:xfrm>
          <a:off x="502000" y="1490800"/>
          <a:ext cx="3000000" cy="3000000"/>
        </p:xfrm>
        <a:graphic>
          <a:graphicData uri="http://schemas.openxmlformats.org/drawingml/2006/table">
            <a:tbl>
              <a:tblPr>
                <a:noFill/>
                <a:tableStyleId>{63BF29EC-CEE2-4D5A-9294-B22C8C882BFD}</a:tableStyleId>
              </a:tblPr>
              <a:tblGrid>
                <a:gridCol w="2061825"/>
                <a:gridCol w="2045400"/>
                <a:gridCol w="1907100"/>
                <a:gridCol w="2036325"/>
              </a:tblGrid>
              <a:tr h="457175">
                <a:tc>
                  <a:txBody>
                    <a:bodyPr/>
                    <a:lstStyle/>
                    <a:p>
                      <a:pPr indent="0" lvl="0" marL="0" rtl="0" algn="l">
                        <a:spcBef>
                          <a:spcPts val="0"/>
                        </a:spcBef>
                        <a:spcAft>
                          <a:spcPts val="0"/>
                        </a:spcAft>
                        <a:buNone/>
                      </a:pPr>
                      <a:r>
                        <a:rPr b="1" lang="en" sz="1800"/>
                        <a:t>Predict</a:t>
                      </a:r>
                      <a:endParaRPr b="1" sz="1800"/>
                    </a:p>
                  </a:txBody>
                  <a:tcPr marT="91425" marB="91425" marR="91425" marL="91425">
                    <a:solidFill>
                      <a:srgbClr val="E6B8AF"/>
                    </a:solidFill>
                  </a:tcPr>
                </a:tc>
                <a:tc>
                  <a:txBody>
                    <a:bodyPr/>
                    <a:lstStyle/>
                    <a:p>
                      <a:pPr indent="0" lvl="0" marL="0" rtl="0" algn="l">
                        <a:spcBef>
                          <a:spcPts val="0"/>
                        </a:spcBef>
                        <a:spcAft>
                          <a:spcPts val="0"/>
                        </a:spcAft>
                        <a:buNone/>
                      </a:pPr>
                      <a:r>
                        <a:rPr b="1" lang="en" sz="1800"/>
                        <a:t>Impacts</a:t>
                      </a:r>
                      <a:endParaRPr b="1" sz="1800"/>
                    </a:p>
                  </a:txBody>
                  <a:tcPr marT="91425" marB="91425" marR="91425" marL="91425">
                    <a:solidFill>
                      <a:srgbClr val="A2C4C9"/>
                    </a:solidFill>
                  </a:tcPr>
                </a:tc>
                <a:tc>
                  <a:txBody>
                    <a:bodyPr/>
                    <a:lstStyle/>
                    <a:p>
                      <a:pPr indent="0" lvl="0" marL="0" rtl="0" algn="l">
                        <a:spcBef>
                          <a:spcPts val="0"/>
                        </a:spcBef>
                        <a:spcAft>
                          <a:spcPts val="0"/>
                        </a:spcAft>
                        <a:buNone/>
                      </a:pPr>
                      <a:r>
                        <a:rPr b="1" lang="en" sz="1800"/>
                        <a:t>Analysis</a:t>
                      </a:r>
                      <a:endParaRPr b="1" sz="1800"/>
                    </a:p>
                  </a:txBody>
                  <a:tcPr marT="91425" marB="91425" marR="91425" marL="91425">
                    <a:solidFill>
                      <a:srgbClr val="C9DAF8"/>
                    </a:solidFill>
                  </a:tcPr>
                </a:tc>
                <a:tc>
                  <a:txBody>
                    <a:bodyPr/>
                    <a:lstStyle/>
                    <a:p>
                      <a:pPr indent="0" lvl="0" marL="0" rtl="0" algn="l">
                        <a:spcBef>
                          <a:spcPts val="0"/>
                        </a:spcBef>
                        <a:spcAft>
                          <a:spcPts val="0"/>
                        </a:spcAft>
                        <a:buNone/>
                      </a:pPr>
                      <a:r>
                        <a:rPr b="1" lang="en" sz="1800"/>
                        <a:t>Extrapolate</a:t>
                      </a:r>
                      <a:endParaRPr b="1" sz="1800"/>
                    </a:p>
                  </a:txBody>
                  <a:tcPr marT="91425" marB="91425" marR="91425" marL="91425">
                    <a:solidFill>
                      <a:srgbClr val="D9D2E9"/>
                    </a:solidFill>
                  </a:tcPr>
                </a:tc>
              </a:tr>
              <a:tr h="2731475">
                <a:tc>
                  <a:txBody>
                    <a:bodyPr/>
                    <a:lstStyle/>
                    <a:p>
                      <a:pPr indent="0" lvl="0" marL="0" rtl="0" algn="l">
                        <a:lnSpc>
                          <a:spcPct val="115000"/>
                        </a:lnSpc>
                        <a:spcBef>
                          <a:spcPts val="0"/>
                        </a:spcBef>
                        <a:spcAft>
                          <a:spcPts val="1000"/>
                        </a:spcAft>
                        <a:buNone/>
                      </a:pPr>
                      <a:r>
                        <a:rPr lang="en" sz="1800">
                          <a:solidFill>
                            <a:srgbClr val="24292E"/>
                          </a:solidFill>
                        </a:rPr>
                        <a:t>Based on the sociodemographic indicators available, are we able to predict vaccine hesitancy in US counties?</a:t>
                      </a:r>
                      <a:endParaRPr/>
                    </a:p>
                  </a:txBody>
                  <a:tcPr marT="91425" marB="91425" marR="91425" marL="91425">
                    <a:solidFill>
                      <a:srgbClr val="E6B8AF"/>
                    </a:solidFill>
                  </a:tcPr>
                </a:tc>
                <a:tc>
                  <a:txBody>
                    <a:bodyPr/>
                    <a:lstStyle/>
                    <a:p>
                      <a:pPr indent="0" lvl="0" marL="0" rtl="0" algn="l">
                        <a:lnSpc>
                          <a:spcPct val="115000"/>
                        </a:lnSpc>
                        <a:spcBef>
                          <a:spcPts val="0"/>
                        </a:spcBef>
                        <a:spcAft>
                          <a:spcPts val="0"/>
                        </a:spcAft>
                        <a:buNone/>
                      </a:pPr>
                      <a:r>
                        <a:rPr lang="en" sz="1800">
                          <a:solidFill>
                            <a:srgbClr val="24292E"/>
                          </a:solidFill>
                        </a:rPr>
                        <a:t>How do sociodemographic indicators affect vaccine hesitancy?</a:t>
                      </a:r>
                      <a:endParaRPr sz="1800">
                        <a:solidFill>
                          <a:srgbClr val="24292E"/>
                        </a:solidFill>
                      </a:endParaRPr>
                    </a:p>
                    <a:p>
                      <a:pPr indent="0" lvl="0" marL="0" rtl="0" algn="l">
                        <a:spcBef>
                          <a:spcPts val="1000"/>
                        </a:spcBef>
                        <a:spcAft>
                          <a:spcPts val="0"/>
                        </a:spcAft>
                        <a:buNone/>
                      </a:pPr>
                      <a:r>
                        <a:t/>
                      </a:r>
                      <a:endParaRPr/>
                    </a:p>
                  </a:txBody>
                  <a:tcPr marT="91425" marB="91425" marR="91425" marL="91425">
                    <a:solidFill>
                      <a:srgbClr val="A2C4C9"/>
                    </a:solidFill>
                  </a:tcPr>
                </a:tc>
                <a:tc>
                  <a:txBody>
                    <a:bodyPr/>
                    <a:lstStyle/>
                    <a:p>
                      <a:pPr indent="0" lvl="0" marL="0" rtl="0" algn="l">
                        <a:lnSpc>
                          <a:spcPct val="115000"/>
                        </a:lnSpc>
                        <a:spcBef>
                          <a:spcPts val="0"/>
                        </a:spcBef>
                        <a:spcAft>
                          <a:spcPts val="1000"/>
                        </a:spcAft>
                        <a:buNone/>
                      </a:pPr>
                      <a:r>
                        <a:rPr lang="en" sz="1800">
                          <a:solidFill>
                            <a:srgbClr val="24292E"/>
                          </a:solidFill>
                        </a:rPr>
                        <a:t>What barriers exist in vaccine implementation and how can these be mitigated?</a:t>
                      </a:r>
                      <a:endParaRPr/>
                    </a:p>
                  </a:txBody>
                  <a:tcPr marT="91425" marB="91425" marR="91425" marL="91425">
                    <a:solidFill>
                      <a:srgbClr val="C9DAF8"/>
                    </a:solidFill>
                  </a:tcPr>
                </a:tc>
                <a:tc>
                  <a:txBody>
                    <a:bodyPr/>
                    <a:lstStyle/>
                    <a:p>
                      <a:pPr indent="0" lvl="0" marL="0" rtl="0" algn="l">
                        <a:lnSpc>
                          <a:spcPct val="115000"/>
                        </a:lnSpc>
                        <a:spcBef>
                          <a:spcPts val="300"/>
                        </a:spcBef>
                        <a:spcAft>
                          <a:spcPts val="0"/>
                        </a:spcAft>
                        <a:buNone/>
                      </a:pPr>
                      <a:r>
                        <a:rPr lang="en" sz="1800">
                          <a:solidFill>
                            <a:srgbClr val="24292E"/>
                          </a:solidFill>
                        </a:rPr>
                        <a:t>How can this analysis inform vaccine implementation strategies within an Ontario context?</a:t>
                      </a:r>
                      <a:endParaRPr sz="1800">
                        <a:solidFill>
                          <a:srgbClr val="24292E"/>
                        </a:solidFill>
                        <a:highlight>
                          <a:schemeClr val="lt1"/>
                        </a:highlight>
                      </a:endParaRPr>
                    </a:p>
                    <a:p>
                      <a:pPr indent="0" lvl="0" marL="0" rtl="0" algn="l">
                        <a:spcBef>
                          <a:spcPts val="1000"/>
                        </a:spcBef>
                        <a:spcAft>
                          <a:spcPts val="0"/>
                        </a:spcAft>
                        <a:buNone/>
                      </a:pPr>
                      <a:r>
                        <a:t/>
                      </a:r>
                      <a:endParaRPr/>
                    </a:p>
                  </a:txBody>
                  <a:tcPr marT="91425" marB="91425" marR="91425" marL="91425">
                    <a:solidFill>
                      <a:srgbClr val="D9D2E9"/>
                    </a:solidFill>
                  </a:tcPr>
                </a:tc>
              </a:tr>
            </a:tbl>
          </a:graphicData>
        </a:graphic>
      </p:graphicFrame>
      <p:sp>
        <p:nvSpPr>
          <p:cNvPr id="112" name="Google Shape;11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18"/>
          <p:cNvPicPr preferRelativeResize="0"/>
          <p:nvPr/>
        </p:nvPicPr>
        <p:blipFill>
          <a:blip r:embed="rId4">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119" name="Google Shape;119;p19"/>
          <p:cNvSpPr txBox="1"/>
          <p:nvPr/>
        </p:nvSpPr>
        <p:spPr>
          <a:xfrm>
            <a:off x="206700" y="1356900"/>
            <a:ext cx="8727900" cy="31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800">
                <a:solidFill>
                  <a:srgbClr val="24292E"/>
                </a:solidFill>
              </a:rPr>
              <a:t>Data Preprocessing</a:t>
            </a:r>
            <a:endParaRPr b="1" sz="1800">
              <a:solidFill>
                <a:srgbClr val="24292E"/>
              </a:solidFill>
            </a:endParaRPr>
          </a:p>
          <a:p>
            <a:pPr indent="-342900" lvl="0" marL="457200" rtl="0" algn="l">
              <a:lnSpc>
                <a:spcPct val="115000"/>
              </a:lnSpc>
              <a:spcBef>
                <a:spcPts val="1000"/>
              </a:spcBef>
              <a:spcAft>
                <a:spcPts val="0"/>
              </a:spcAft>
              <a:buClr>
                <a:srgbClr val="24292E"/>
              </a:buClr>
              <a:buSzPts val="1800"/>
              <a:buChar char="●"/>
            </a:pPr>
            <a:r>
              <a:rPr lang="en" sz="1800">
                <a:solidFill>
                  <a:srgbClr val="24292E"/>
                </a:solidFill>
              </a:rPr>
              <a:t>Our team filtered our dataset based on columns of interest, several columns with geographical information were dropped to isolate sociodemographic feature columns of interest.</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We identified our target column of interest as the percentage of population vaccine hesitant.</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Null values were identified and replaced with zeros (0).</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Our cleaned dataset had nine (9) columns and 3,142 rows and was uploaded into our SQL database. </a:t>
            </a:r>
            <a:endParaRPr sz="1800">
              <a:solidFill>
                <a:srgbClr val="24292E"/>
              </a:solidFill>
            </a:endParaRPr>
          </a:p>
        </p:txBody>
      </p:sp>
      <p:sp>
        <p:nvSpPr>
          <p:cNvPr id="120" name="Google Shape;12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19"/>
          <p:cNvPicPr preferRelativeResize="0"/>
          <p:nvPr/>
        </p:nvPicPr>
        <p:blipFill>
          <a:blip r:embed="rId3">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127" name="Google Shape;12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0"/>
          <p:cNvPicPr preferRelativeResize="0"/>
          <p:nvPr/>
        </p:nvPicPr>
        <p:blipFill>
          <a:blip r:embed="rId3">
            <a:alphaModFix/>
          </a:blip>
          <a:stretch>
            <a:fillRect/>
          </a:stretch>
        </p:blipFill>
        <p:spPr>
          <a:xfrm>
            <a:off x="125550" y="1404300"/>
            <a:ext cx="4446450" cy="3500427"/>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129" name="Google Shape;129;p20"/>
          <p:cNvPicPr preferRelativeResize="0"/>
          <p:nvPr/>
        </p:nvPicPr>
        <p:blipFill>
          <a:blip r:embed="rId4">
            <a:alphaModFix/>
          </a:blip>
          <a:stretch>
            <a:fillRect/>
          </a:stretch>
        </p:blipFill>
        <p:spPr>
          <a:xfrm>
            <a:off x="4753950" y="1404300"/>
            <a:ext cx="4267200" cy="183957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130" name="Google Shape;130;p20"/>
          <p:cNvPicPr preferRelativeResize="0"/>
          <p:nvPr/>
        </p:nvPicPr>
        <p:blipFill>
          <a:blip r:embed="rId5">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Visualizations</a:t>
            </a:r>
            <a:endParaRPr/>
          </a:p>
        </p:txBody>
      </p:sp>
      <p:sp>
        <p:nvSpPr>
          <p:cNvPr id="136" name="Google Shape;136;p21"/>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latin typeface="Arial"/>
                <a:ea typeface="Arial"/>
                <a:cs typeface="Arial"/>
                <a:sym typeface="Arial"/>
              </a:rPr>
              <a:t>Average Percentage of Population Vaccine Hesitant by Social Vulnerability Index (per County) </a:t>
            </a:r>
            <a:endParaRPr sz="1800">
              <a:latin typeface="Arial"/>
              <a:ea typeface="Arial"/>
              <a:cs typeface="Arial"/>
              <a:sym typeface="Arial"/>
            </a:endParaRPr>
          </a:p>
        </p:txBody>
      </p:sp>
      <p:pic>
        <p:nvPicPr>
          <p:cNvPr id="137" name="Google Shape;137;p21"/>
          <p:cNvPicPr preferRelativeResize="0"/>
          <p:nvPr/>
        </p:nvPicPr>
        <p:blipFill>
          <a:blip r:embed="rId3">
            <a:alphaModFix/>
          </a:blip>
          <a:stretch>
            <a:fillRect/>
          </a:stretch>
        </p:blipFill>
        <p:spPr>
          <a:xfrm>
            <a:off x="3797675" y="443550"/>
            <a:ext cx="5224626" cy="4162001"/>
          </a:xfrm>
          <a:prstGeom prst="rect">
            <a:avLst/>
          </a:prstGeom>
          <a:noFill/>
          <a:ln>
            <a:noFill/>
          </a:ln>
        </p:spPr>
      </p:pic>
      <p:sp>
        <p:nvSpPr>
          <p:cNvPr id="138" name="Google Shape;13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