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rPr>
              <a:t>Hi everyone, our chosen topic is sociodemographic indicators and their influences on vaccine hesitancy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Our team consisted of Hayden, Tiffany, Aarani and Amy, and together we explored how vaccine hesitancy can be impacted and </a:t>
            </a:r>
            <a:r>
              <a:rPr lang="en" sz="1200">
                <a:solidFill>
                  <a:schemeClr val="dk1"/>
                </a:solidFill>
              </a:rPr>
              <a:t>influenced</a:t>
            </a:r>
            <a:r>
              <a:rPr lang="en" sz="1200">
                <a:solidFill>
                  <a:schemeClr val="dk1"/>
                </a:solidFill>
              </a:rPr>
              <a:t> with various indicators through machine learning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We’ll walk you through our presentation now and at the end we are more than happy to take questions</a:t>
            </a:r>
            <a:endParaRPr sz="1200">
              <a:solidFill>
                <a:schemeClr val="dk1"/>
              </a:solidFill>
            </a:endParaRPr>
          </a:p>
          <a:p>
            <a:pPr indent="0" lvl="0" marL="0" rtl="0" algn="l">
              <a:spcBef>
                <a:spcPts val="0"/>
              </a:spcBef>
              <a:spcAft>
                <a:spcPts val="0"/>
              </a:spcAft>
              <a:buNone/>
            </a:pPr>
            <a:r>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ee5a9d9a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ee5a9d9a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4292E"/>
                </a:solidFill>
              </a:rPr>
              <a:t>Before we can effectively understand the results, we need to understand the benefits and limitations of each model and how they affect our regression scores. </a:t>
            </a:r>
            <a:endParaRPr sz="1200">
              <a:solidFill>
                <a:srgbClr val="24292E"/>
              </a:solidFill>
            </a:endParaRPr>
          </a:p>
          <a:p>
            <a:pPr indent="-304800" lvl="0" marL="457200" rtl="0" algn="l">
              <a:lnSpc>
                <a:spcPct val="115000"/>
              </a:lnSpc>
              <a:spcBef>
                <a:spcPts val="1200"/>
              </a:spcBef>
              <a:spcAft>
                <a:spcPts val="0"/>
              </a:spcAft>
              <a:buClr>
                <a:srgbClr val="24292E"/>
              </a:buClr>
              <a:buSzPts val="1200"/>
              <a:buAutoNum type="arabicPeriod"/>
            </a:pPr>
            <a:r>
              <a:rPr lang="en" sz="1200">
                <a:solidFill>
                  <a:srgbClr val="24292E"/>
                </a:solidFill>
              </a:rPr>
              <a:t>For a simple linear regression, it is fast and efficient for initial analysis, but likely our least effective model as there is no method of validation for predictions </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For our multiple linear regression, it has the additional validation layer for training and testing data, giving us greater confidence on the effectiveness of the model. However, as it is a linear regression, it can be sensitive to outliers, especially with a bigger dataset like ours. </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Lastly, for our random forest model, it is a powerful algorithm that is not sensitive to outliers and can handle our bigger dataset, but it is computationally expensive due to the multitude of decision trees.  </a:t>
            </a:r>
            <a:endParaRPr sz="1200">
              <a:solidFill>
                <a:srgbClr val="24292E"/>
              </a:solidFill>
              <a:highlight>
                <a:srgbClr val="FFFFFF"/>
              </a:highlight>
            </a:endParaRPr>
          </a:p>
          <a:p>
            <a:pPr indent="0" lvl="0" marL="0" rtl="0" algn="l">
              <a:lnSpc>
                <a:spcPct val="115000"/>
              </a:lnSpc>
              <a:spcBef>
                <a:spcPts val="1200"/>
              </a:spcBef>
              <a:spcAft>
                <a:spcPts val="0"/>
              </a:spcAft>
              <a:buNone/>
            </a:pPr>
            <a:r>
              <a:t/>
            </a:r>
            <a:endParaRPr sz="1200">
              <a:solidFill>
                <a:srgbClr val="24292E"/>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a8216b607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a8216b607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4292E"/>
                </a:solidFill>
              </a:rPr>
              <a:t>So what did our models tell us? Our assumptions were correct in guessing that our most complex model, the random forest regression model, would be our most successful model. We used the following metrics to determine this: </a:t>
            </a:r>
            <a:endParaRPr sz="1200">
              <a:solidFill>
                <a:srgbClr val="24292E"/>
              </a:solidFill>
            </a:endParaRPr>
          </a:p>
          <a:p>
            <a:pPr indent="-304800" lvl="0" marL="457200" rtl="0" algn="l">
              <a:lnSpc>
                <a:spcPct val="115000"/>
              </a:lnSpc>
              <a:spcBef>
                <a:spcPts val="1200"/>
              </a:spcBef>
              <a:spcAft>
                <a:spcPts val="0"/>
              </a:spcAft>
              <a:buClr>
                <a:srgbClr val="24292E"/>
              </a:buClr>
              <a:buSzPts val="1200"/>
              <a:buChar char="●"/>
            </a:pPr>
            <a:r>
              <a:rPr lang="en" sz="1200">
                <a:solidFill>
                  <a:srgbClr val="24292E"/>
                </a:solidFill>
              </a:rPr>
              <a:t>Mean Absolute Error (MAE) - the average measure of error between predicted and actual values</a:t>
            </a:r>
            <a:endParaRPr sz="1200">
              <a:solidFill>
                <a:srgbClr val="24292E"/>
              </a:solidFill>
            </a:endParaRPr>
          </a:p>
          <a:p>
            <a:pPr indent="-304800" lvl="1" marL="914400" rtl="0" algn="l">
              <a:lnSpc>
                <a:spcPct val="115000"/>
              </a:lnSpc>
              <a:spcBef>
                <a:spcPts val="0"/>
              </a:spcBef>
              <a:spcAft>
                <a:spcPts val="0"/>
              </a:spcAft>
              <a:buClr>
                <a:srgbClr val="24292E"/>
              </a:buClr>
              <a:buSzPts val="1200"/>
              <a:buAutoNum type="alphaLcPeriod"/>
            </a:pPr>
            <a:r>
              <a:rPr lang="en" sz="1200">
                <a:solidFill>
                  <a:srgbClr val="24292E"/>
                </a:solidFill>
              </a:rPr>
              <a:t>Ideally close to 0</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Mean Squared Error (MSE) - the average squared measure of error between predicted and actual values</a:t>
            </a:r>
            <a:endParaRPr sz="1200">
              <a:solidFill>
                <a:srgbClr val="24292E"/>
              </a:solidFill>
            </a:endParaRPr>
          </a:p>
          <a:p>
            <a:pPr indent="-304800" lvl="1" marL="914400" rtl="0" algn="l">
              <a:lnSpc>
                <a:spcPct val="115000"/>
              </a:lnSpc>
              <a:spcBef>
                <a:spcPts val="0"/>
              </a:spcBef>
              <a:spcAft>
                <a:spcPts val="0"/>
              </a:spcAft>
              <a:buClr>
                <a:srgbClr val="24292E"/>
              </a:buClr>
              <a:buSzPts val="1200"/>
              <a:buAutoNum type="alphaLcPeriod"/>
            </a:pPr>
            <a:r>
              <a:rPr lang="en" sz="1200">
                <a:solidFill>
                  <a:srgbClr val="24292E"/>
                </a:solidFill>
              </a:rPr>
              <a:t>Ideally close to 0</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R Squared Score - coefficient of determination; 'goodness of fit', measures how well the model can predict unseen values</a:t>
            </a:r>
            <a:endParaRPr sz="1200">
              <a:solidFill>
                <a:srgbClr val="24292E"/>
              </a:solidFill>
            </a:endParaRPr>
          </a:p>
          <a:p>
            <a:pPr indent="-304800" lvl="1" marL="914400" rtl="0" algn="l">
              <a:lnSpc>
                <a:spcPct val="115000"/>
              </a:lnSpc>
              <a:spcBef>
                <a:spcPts val="0"/>
              </a:spcBef>
              <a:spcAft>
                <a:spcPts val="0"/>
              </a:spcAft>
              <a:buClr>
                <a:srgbClr val="24292E"/>
              </a:buClr>
              <a:buSzPts val="1200"/>
              <a:buAutoNum type="alphaLcPeriod"/>
            </a:pPr>
            <a:r>
              <a:rPr lang="en" sz="1200">
                <a:solidFill>
                  <a:srgbClr val="24292E"/>
                </a:solidFill>
              </a:rPr>
              <a:t>Ideally close to 1</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Explained Variance Score - proportional dispersion of data</a:t>
            </a:r>
            <a:endParaRPr sz="1200">
              <a:solidFill>
                <a:srgbClr val="24292E"/>
              </a:solidFill>
            </a:endParaRPr>
          </a:p>
          <a:p>
            <a:pPr indent="-304800" lvl="1" marL="914400" rtl="0" algn="l">
              <a:lnSpc>
                <a:spcPct val="115000"/>
              </a:lnSpc>
              <a:spcBef>
                <a:spcPts val="0"/>
              </a:spcBef>
              <a:spcAft>
                <a:spcPts val="0"/>
              </a:spcAft>
              <a:buClr>
                <a:srgbClr val="24292E"/>
              </a:buClr>
              <a:buSzPts val="1200"/>
              <a:buAutoNum type="alphaLcPeriod"/>
            </a:pPr>
            <a:r>
              <a:rPr lang="en" sz="1200">
                <a:solidFill>
                  <a:srgbClr val="24292E"/>
                </a:solidFill>
              </a:rPr>
              <a:t>Ideally close to 1</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You can clearly see that the random forest mean absolute error and mean squared error is lower than their equivalent in the other 2 models. Additionally, the random forest model produced the highest R squared score of 0.437, indicating the highest ‘goodness of fit’ and greatest ability to predict unseen data. </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Therefore, our preferred model of choice for predicting vaccine hesitancy in Ontario would be the random forest model</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Next, I’ll pass it over to Aarani to discuss our conclusions</a:t>
            </a:r>
            <a:endParaRPr sz="1200">
              <a:solidFill>
                <a:srgbClr val="24292E"/>
              </a:solidFill>
            </a:endParaRPr>
          </a:p>
          <a:p>
            <a:pPr indent="0" lvl="0" marL="0" rtl="0" algn="l">
              <a:lnSpc>
                <a:spcPct val="115000"/>
              </a:lnSpc>
              <a:spcBef>
                <a:spcPts val="1200"/>
              </a:spcBef>
              <a:spcAft>
                <a:spcPts val="0"/>
              </a:spcAft>
              <a:buNone/>
            </a:pPr>
            <a:r>
              <a:t/>
            </a:r>
            <a:endParaRPr sz="1200">
              <a:solidFill>
                <a:srgbClr val="24292E"/>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ed4d5deb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ed4d5deb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Looping back to the original questions we outlined when analyzing our dataset: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In terms of impacts -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Our analysis suggests -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And to extrapolate - </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ed4d5deb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ed4d5deb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4292E"/>
                </a:solidFill>
                <a:highlight>
                  <a:schemeClr val="lt1"/>
                </a:highlight>
              </a:rPr>
              <a:t>Our team had several </a:t>
            </a:r>
            <a:r>
              <a:rPr b="1" lang="en" sz="1200">
                <a:solidFill>
                  <a:srgbClr val="24292E"/>
                </a:solidFill>
                <a:highlight>
                  <a:schemeClr val="lt1"/>
                </a:highlight>
              </a:rPr>
              <a:t>lessons learned</a:t>
            </a:r>
            <a:r>
              <a:rPr lang="en" sz="1200">
                <a:solidFill>
                  <a:srgbClr val="24292E"/>
                </a:solidFill>
                <a:highlight>
                  <a:schemeClr val="lt1"/>
                </a:highlight>
              </a:rPr>
              <a:t> throughout this project. </a:t>
            </a:r>
            <a:endParaRPr sz="1200">
              <a:solidFill>
                <a:srgbClr val="24292E"/>
              </a:solidFill>
              <a:highlight>
                <a:schemeClr val="lt1"/>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chemeClr val="lt1"/>
                </a:highlight>
              </a:rPr>
              <a:t>Understanding the differences between classification and regression ML models was an early take-away. Where we explored options of setting a threshold for our outcome of choice and using a classification model. </a:t>
            </a:r>
            <a:endParaRPr sz="1200">
              <a:solidFill>
                <a:srgbClr val="24292E"/>
              </a:solidFill>
              <a:highlight>
                <a:schemeClr val="lt1"/>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chemeClr val="lt1"/>
                </a:highlight>
              </a:rPr>
              <a:t>But we felt that although accuracy scores may have been higher, applicability of these results were more valuable. </a:t>
            </a:r>
            <a:endParaRPr sz="1200">
              <a:solidFill>
                <a:srgbClr val="24292E"/>
              </a:solidFill>
              <a:highlight>
                <a:schemeClr val="lt1"/>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chemeClr val="lt1"/>
                </a:highlight>
              </a:rPr>
              <a:t>Our biggest take-away, was determining vaccine hesitancy is complex! Capturing this type of information in an accurate and precise manner is complicated, and therefore there are many influencing factors that will likely affect vaccine hesitancy in individuals and a population overall. </a:t>
            </a:r>
            <a:endParaRPr sz="1200">
              <a:solidFill>
                <a:srgbClr val="24292E"/>
              </a:solidFill>
              <a:highlight>
                <a:schemeClr val="lt1"/>
              </a:highlight>
            </a:endParaRPr>
          </a:p>
          <a:p>
            <a:pPr indent="0" lvl="0" marL="0" rtl="0" algn="l">
              <a:lnSpc>
                <a:spcPct val="115000"/>
              </a:lnSpc>
              <a:spcBef>
                <a:spcPts val="0"/>
              </a:spcBef>
              <a:spcAft>
                <a:spcPts val="0"/>
              </a:spcAft>
              <a:buNone/>
            </a:pPr>
            <a:r>
              <a:rPr lang="en" sz="1200">
                <a:solidFill>
                  <a:srgbClr val="24292E"/>
                </a:solidFill>
                <a:highlight>
                  <a:schemeClr val="lt1"/>
                </a:highlight>
              </a:rPr>
              <a:t>For </a:t>
            </a:r>
            <a:r>
              <a:rPr b="1" lang="en" sz="1200">
                <a:solidFill>
                  <a:srgbClr val="24292E"/>
                </a:solidFill>
                <a:highlight>
                  <a:schemeClr val="lt1"/>
                </a:highlight>
              </a:rPr>
              <a:t>Considerations:</a:t>
            </a:r>
            <a:endParaRPr b="1" sz="1200">
              <a:solidFill>
                <a:srgbClr val="24292E"/>
              </a:solidFill>
              <a:highlight>
                <a:schemeClr val="lt1"/>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chemeClr val="lt1"/>
                </a:highlight>
              </a:rPr>
              <a:t>We can explore different types of regression models to compare results</a:t>
            </a:r>
            <a:endParaRPr sz="1200">
              <a:solidFill>
                <a:srgbClr val="24292E"/>
              </a:solidFill>
              <a:highlight>
                <a:schemeClr val="lt1"/>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chemeClr val="lt1"/>
                </a:highlight>
              </a:rPr>
              <a:t>And we can also investigate larger datasets with additional feature inputs</a:t>
            </a:r>
            <a:endParaRPr sz="1200">
              <a:solidFill>
                <a:srgbClr val="24292E"/>
              </a:solidFill>
              <a:highlight>
                <a:schemeClr val="lt1"/>
              </a:highlight>
            </a:endParaRPr>
          </a:p>
          <a:p>
            <a:pPr indent="0" lvl="0" marL="0" rtl="0" algn="l">
              <a:lnSpc>
                <a:spcPct val="115000"/>
              </a:lnSpc>
              <a:spcBef>
                <a:spcPts val="0"/>
              </a:spcBef>
              <a:spcAft>
                <a:spcPts val="0"/>
              </a:spcAft>
              <a:buNone/>
            </a:pPr>
            <a:r>
              <a:rPr lang="en" sz="1200">
                <a:solidFill>
                  <a:srgbClr val="24292E"/>
                </a:solidFill>
                <a:highlight>
                  <a:schemeClr val="lt1"/>
                </a:highlight>
              </a:rPr>
              <a:t>In terms of </a:t>
            </a:r>
            <a:r>
              <a:rPr b="1" lang="en" sz="1200">
                <a:solidFill>
                  <a:srgbClr val="24292E"/>
                </a:solidFill>
                <a:highlight>
                  <a:schemeClr val="lt1"/>
                </a:highlight>
              </a:rPr>
              <a:t>Next Steps:</a:t>
            </a:r>
            <a:endParaRPr b="1" sz="1200">
              <a:solidFill>
                <a:srgbClr val="24292E"/>
              </a:solidFill>
              <a:highlight>
                <a:schemeClr val="lt1"/>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chemeClr val="lt1"/>
                </a:highlight>
              </a:rPr>
              <a:t>We plan to connect our dashboard to a webpage </a:t>
            </a:r>
            <a:endParaRPr sz="1200">
              <a:solidFill>
                <a:srgbClr val="24292E"/>
              </a:solidFill>
              <a:highlight>
                <a:schemeClr val="lt1"/>
              </a:highlight>
            </a:endParaRPr>
          </a:p>
          <a:p>
            <a:pPr indent="0" lvl="0" marL="0" rtl="0" algn="l">
              <a:lnSpc>
                <a:spcPct val="115000"/>
              </a:lnSpc>
              <a:spcBef>
                <a:spcPts val="0"/>
              </a:spcBef>
              <a:spcAft>
                <a:spcPts val="0"/>
              </a:spcAft>
              <a:buNone/>
            </a:pPr>
            <a:r>
              <a:rPr lang="en" sz="1200">
                <a:solidFill>
                  <a:srgbClr val="24292E"/>
                </a:solidFill>
                <a:highlight>
                  <a:schemeClr val="lt1"/>
                </a:highlight>
              </a:rPr>
              <a:t>Also - to speak to this</a:t>
            </a:r>
            <a:r>
              <a:rPr b="1" lang="en" sz="1200">
                <a:solidFill>
                  <a:srgbClr val="24292E"/>
                </a:solidFill>
                <a:highlight>
                  <a:schemeClr val="lt1"/>
                </a:highlight>
              </a:rPr>
              <a:t> image:</a:t>
            </a:r>
            <a:endParaRPr b="1" sz="1200">
              <a:solidFill>
                <a:srgbClr val="24292E"/>
              </a:solidFill>
              <a:highlight>
                <a:schemeClr val="lt1"/>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chemeClr val="lt1"/>
                </a:highlight>
              </a:rPr>
              <a:t>This is a line graph representing vaccination coverage in Canada, as you can see approximately 60% of Canadian have received their first vaccine dose by June 5th. In the coming months we’ll determine if vaccine hesitancy acts as a barrier for reaching herd immunity. </a:t>
            </a:r>
            <a:endParaRPr sz="1200">
              <a:solidFill>
                <a:srgbClr val="24292E"/>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ed4d5de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ed4d5de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Lastly, we’ll provide an overview of </a:t>
            </a:r>
            <a:r>
              <a:rPr lang="en" sz="1200"/>
              <a:t>technologies</a:t>
            </a:r>
            <a:r>
              <a:rPr lang="en" sz="1200"/>
              <a:t> and </a:t>
            </a:r>
            <a:r>
              <a:rPr lang="en" sz="1200"/>
              <a:t>tools</a:t>
            </a:r>
            <a:r>
              <a:rPr lang="en" sz="1200"/>
              <a:t> used in this project:</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a8216b607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a8216b607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a8216b607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a8216b607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As an outline for our presentation, we plan to walk you through the topic selection and rationale behind it, the description of our data source, our proposed questions we aim to answers, data exploration and visualization, the analysis of our data, as well as </a:t>
            </a:r>
            <a:r>
              <a:rPr lang="en" sz="1200"/>
              <a:t>conclusion</a:t>
            </a:r>
            <a:r>
              <a:rPr lang="en" sz="1200"/>
              <a:t>, lessons learned, next steps, and </a:t>
            </a:r>
            <a:r>
              <a:rPr lang="en" sz="1200">
                <a:solidFill>
                  <a:schemeClr val="dk1"/>
                </a:solidFill>
              </a:rPr>
              <a:t>technologies and tools utilized</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a8216b60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a8216b60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Our topic is how the sociodemographic data across various counties relates to COVID-19 vaccine hesitancy in the United States</a:t>
            </a:r>
            <a:endParaRPr sz="1200">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Sociodemographic variables within out dataset includes age, sex, ethnicity, education, employment, and income</a:t>
            </a:r>
            <a:endParaRPr sz="1200">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Given the global presence of COVID-19 and the implementation of vaccines in recent months</a:t>
            </a:r>
            <a:endParaRPr sz="1200">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Our team actually decided to look into vaccine hesitancy to understand this issue better</a:t>
            </a:r>
            <a:endParaRPr sz="1200">
              <a:solidFill>
                <a:schemeClr val="dk1"/>
              </a:solidFill>
            </a:endParaRPr>
          </a:p>
          <a:p>
            <a:pPr indent="-228600" lvl="0" marL="457200" rtl="0" algn="l">
              <a:lnSpc>
                <a:spcPct val="115000"/>
              </a:lnSpc>
              <a:spcBef>
                <a:spcPts val="0"/>
              </a:spcBef>
              <a:spcAft>
                <a:spcPts val="0"/>
              </a:spcAft>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Research suggests that COVID-19 has </a:t>
            </a:r>
            <a:r>
              <a:rPr lang="en" sz="1200">
                <a:solidFill>
                  <a:schemeClr val="dk1"/>
                </a:solidFill>
              </a:rPr>
              <a:t>disproportionately</a:t>
            </a:r>
            <a:r>
              <a:rPr lang="en" sz="1200">
                <a:solidFill>
                  <a:schemeClr val="dk1"/>
                </a:solidFill>
              </a:rPr>
              <a:t> affected priority populations greater, and our team was interested in determining correlations between vaccine hesitancy and sociodemographic data</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a8216b60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a8216b60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52525"/>
              </a:buClr>
              <a:buSzPts val="1200"/>
              <a:buChar char="-"/>
            </a:pPr>
            <a:r>
              <a:rPr lang="en" sz="1200">
                <a:solidFill>
                  <a:srgbClr val="252525"/>
                </a:solidFill>
              </a:rPr>
              <a:t>In terms of our data sources, our team secured a dataset from Kaggle that captures US county-level data</a:t>
            </a:r>
            <a:endParaRPr sz="1200">
              <a:solidFill>
                <a:srgbClr val="252525"/>
              </a:solidFill>
            </a:endParaRPr>
          </a:p>
          <a:p>
            <a:pPr indent="-304800" lvl="0" marL="457200" rtl="0" algn="l">
              <a:lnSpc>
                <a:spcPct val="115000"/>
              </a:lnSpc>
              <a:spcBef>
                <a:spcPts val="0"/>
              </a:spcBef>
              <a:spcAft>
                <a:spcPts val="0"/>
              </a:spcAft>
              <a:buClr>
                <a:srgbClr val="252525"/>
              </a:buClr>
              <a:buSzPts val="1200"/>
              <a:buChar char="-"/>
            </a:pPr>
            <a:r>
              <a:rPr lang="en" sz="1200">
                <a:solidFill>
                  <a:srgbClr val="252525"/>
                </a:solidFill>
              </a:rPr>
              <a:t>This Kaggle data was sourced from data.gov, which is an open-source US data platform </a:t>
            </a:r>
            <a:endParaRPr sz="1200">
              <a:solidFill>
                <a:srgbClr val="252525"/>
              </a:solidFill>
            </a:endParaRPr>
          </a:p>
          <a:p>
            <a:pPr indent="-304800" lvl="0" marL="457200" rtl="0" algn="l">
              <a:lnSpc>
                <a:spcPct val="115000"/>
              </a:lnSpc>
              <a:spcBef>
                <a:spcPts val="0"/>
              </a:spcBef>
              <a:spcAft>
                <a:spcPts val="0"/>
              </a:spcAft>
              <a:buClr>
                <a:srgbClr val="252525"/>
              </a:buClr>
              <a:buSzPts val="1200"/>
              <a:buChar char="-"/>
            </a:pPr>
            <a:r>
              <a:rPr lang="en" sz="1200">
                <a:solidFill>
                  <a:srgbClr val="252525"/>
                </a:solidFill>
              </a:rPr>
              <a:t>The dataset is broken down into sociodemographics of the counties - represented by the % of population that are: Hispanic, Black, Asian, White, Indigenous Americans/Indigenous Alaskans, Hawaiian/Pacific Islander, and other</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52525"/>
              </a:buClr>
              <a:buSzPts val="1200"/>
              <a:buChar char="-"/>
            </a:pPr>
            <a:r>
              <a:rPr lang="en" sz="1200">
                <a:solidFill>
                  <a:srgbClr val="252525"/>
                </a:solidFill>
                <a:highlight>
                  <a:srgbClr val="FFFFFF"/>
                </a:highlight>
              </a:rPr>
              <a:t>The CDC's Social Vulnerability Index, or SVI, summarizes the extent to which a community is socially vulnerable to disaster. SVI values range from 0 (so the least vulnerable) to 1 (most vulnerable). </a:t>
            </a:r>
            <a:endParaRPr sz="1200">
              <a:solidFill>
                <a:srgbClr val="252525"/>
              </a:solidFill>
              <a:highlight>
                <a:srgbClr val="FFFFFF"/>
              </a:highlight>
            </a:endParaRPr>
          </a:p>
          <a:p>
            <a:pPr indent="-304800" lvl="0" marL="457200" rtl="0" algn="l">
              <a:lnSpc>
                <a:spcPct val="115000"/>
              </a:lnSpc>
              <a:spcBef>
                <a:spcPts val="0"/>
              </a:spcBef>
              <a:spcAft>
                <a:spcPts val="0"/>
              </a:spcAft>
              <a:buClr>
                <a:srgbClr val="252525"/>
              </a:buClr>
              <a:buSzPts val="1200"/>
              <a:buChar char="-"/>
            </a:pPr>
            <a:r>
              <a:rPr lang="en" sz="1200">
                <a:solidFill>
                  <a:srgbClr val="252525"/>
                </a:solidFill>
                <a:highlight>
                  <a:srgbClr val="FFFFFF"/>
                </a:highlight>
              </a:rPr>
              <a:t>Vaccine implementation indicators include the CVAC level of concern which basically measures the level of concern for a difficult rollout on a range from 0 (lowest concern) to 1 (highest concern)</a:t>
            </a:r>
            <a:endParaRPr sz="1200">
              <a:solidFill>
                <a:srgbClr val="252525"/>
              </a:solidFill>
              <a:highlight>
                <a:srgbClr val="FFFFFF"/>
              </a:highlight>
            </a:endParaRPr>
          </a:p>
          <a:p>
            <a:pPr indent="-304800" lvl="0" marL="457200" rtl="0" algn="l">
              <a:lnSpc>
                <a:spcPct val="115000"/>
              </a:lnSpc>
              <a:spcBef>
                <a:spcPts val="0"/>
              </a:spcBef>
              <a:spcAft>
                <a:spcPts val="0"/>
              </a:spcAft>
              <a:buClr>
                <a:srgbClr val="252525"/>
              </a:buClr>
              <a:buSzPts val="1200"/>
              <a:buChar char="-"/>
            </a:pPr>
            <a:r>
              <a:rPr lang="en" sz="1200">
                <a:solidFill>
                  <a:srgbClr val="252525"/>
                </a:solidFill>
                <a:highlight>
                  <a:srgbClr val="FFFFFF"/>
                </a:highlight>
              </a:rPr>
              <a:t>Our outcomes of interest was the % of population that was estimated to be vaccine hesitant and the % of population that was estimated to be strongly vaccine hesitant.</a:t>
            </a:r>
            <a:endParaRPr sz="1200">
              <a:solidFill>
                <a:srgbClr val="252525"/>
              </a:solidFill>
              <a:highlight>
                <a:srgbClr val="FFFFFF"/>
              </a:highlight>
            </a:endParaRPr>
          </a:p>
          <a:p>
            <a:pPr indent="-304800" lvl="0" marL="457200" rtl="0" algn="l">
              <a:lnSpc>
                <a:spcPct val="115000"/>
              </a:lnSpc>
              <a:spcBef>
                <a:spcPts val="0"/>
              </a:spcBef>
              <a:spcAft>
                <a:spcPts val="0"/>
              </a:spcAft>
              <a:buClr>
                <a:srgbClr val="252525"/>
              </a:buClr>
              <a:buSzPts val="1200"/>
              <a:buChar char="-"/>
            </a:pPr>
            <a:r>
              <a:rPr lang="en" sz="1200">
                <a:solidFill>
                  <a:srgbClr val="252525"/>
                </a:solidFill>
                <a:highlight>
                  <a:srgbClr val="FFFFFF"/>
                </a:highlight>
              </a:rPr>
              <a:t>And overall our dataset contained information from 3,142 counties in the US.</a:t>
            </a:r>
            <a:endParaRPr sz="1200">
              <a:solidFill>
                <a:srgbClr val="252525"/>
              </a:solidFill>
              <a:highlight>
                <a:srgbClr val="FFFFFF"/>
              </a:highlight>
            </a:endParaRPr>
          </a:p>
          <a:p>
            <a:pPr indent="0" lvl="0" marL="0" rtl="0" algn="l">
              <a:spcBef>
                <a:spcPts val="0"/>
              </a:spcBef>
              <a:spcAft>
                <a:spcPts val="0"/>
              </a:spcAft>
              <a:buNone/>
            </a:pPr>
            <a:r>
              <a:t/>
            </a:r>
            <a:endParaRPr sz="1200">
              <a:solidFill>
                <a:srgbClr val="252525"/>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ed4d5debe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ed4d5debe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The following are the proposed questions that we aimed to find answers to while analysing our dataset, and we have broken it up into 4 sections: predict, impact, analysis, and extrapolate</a:t>
            </a:r>
            <a:endParaRPr sz="1200">
              <a:solidFill>
                <a:schemeClr val="dk1"/>
              </a:solidFill>
            </a:endParaRPr>
          </a:p>
          <a:p>
            <a:pPr indent="-228600" lvl="0" marL="457200" rtl="0" algn="l">
              <a:lnSpc>
                <a:spcPct val="115000"/>
              </a:lnSpc>
              <a:spcBef>
                <a:spcPts val="0"/>
              </a:spcBef>
              <a:spcAft>
                <a:spcPts val="0"/>
              </a:spcAft>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For predict, we want to determine if it is possible to predict vaccine hesitancy in the US counties based on the sociodemographic indicators available, so basically, do the SVI and CVAC levels correlate with overall vaccine hesitancy?</a:t>
            </a:r>
            <a:endParaRPr sz="1200">
              <a:solidFill>
                <a:schemeClr val="dk1"/>
              </a:solidFill>
            </a:endParaRPr>
          </a:p>
          <a:p>
            <a:pPr indent="-228600" lvl="0" marL="457200" rtl="0" algn="l">
              <a:lnSpc>
                <a:spcPct val="115000"/>
              </a:lnSpc>
              <a:spcBef>
                <a:spcPts val="0"/>
              </a:spcBef>
              <a:spcAft>
                <a:spcPts val="0"/>
              </a:spcAft>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Impacts involve taking a deeper look at the sociodemographic indicators such as SVI and CVAC, and understanding if they have an impact on vaccine hesitancy</a:t>
            </a:r>
            <a:endParaRPr sz="1200">
              <a:solidFill>
                <a:schemeClr val="dk1"/>
              </a:solidFill>
            </a:endParaRPr>
          </a:p>
          <a:p>
            <a:pPr indent="-228600" lvl="0" marL="457200" rtl="0" algn="l">
              <a:lnSpc>
                <a:spcPct val="115000"/>
              </a:lnSpc>
              <a:spcBef>
                <a:spcPts val="0"/>
              </a:spcBef>
              <a:spcAft>
                <a:spcPts val="0"/>
              </a:spcAft>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Based on the level of impact these indicators have, do they present as barriers within the population, and if so, is there any way to mitigate them?</a:t>
            </a:r>
            <a:endParaRPr sz="1200">
              <a:solidFill>
                <a:schemeClr val="dk1"/>
              </a:solidFill>
            </a:endParaRPr>
          </a:p>
          <a:p>
            <a:pPr indent="-228600" lvl="0" marL="457200" rtl="0" algn="l">
              <a:lnSpc>
                <a:spcPct val="115000"/>
              </a:lnSpc>
              <a:spcBef>
                <a:spcPts val="0"/>
              </a:spcBef>
              <a:spcAft>
                <a:spcPts val="0"/>
              </a:spcAft>
              <a:buNone/>
            </a:pPr>
            <a:r>
              <a:rPr lang="en" sz="10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And finally, in terms of extrapolation, can our findings from the US counties vaccine hesitancy analysis be applied to vaccine strategies within our own communities on Ontario?</a:t>
            </a:r>
            <a:endParaRPr sz="1200">
              <a:solidFill>
                <a:schemeClr val="dk1"/>
              </a:solidFill>
            </a:endParaRPr>
          </a:p>
          <a:p>
            <a:pPr indent="-228600" lvl="0" marL="45720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a8216b607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a8216b607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24292E"/>
              </a:buClr>
              <a:buSzPts val="1200"/>
              <a:buChar char="●"/>
            </a:pPr>
            <a:r>
              <a:rPr lang="en" sz="1200">
                <a:solidFill>
                  <a:srgbClr val="24292E"/>
                </a:solidFill>
              </a:rPr>
              <a:t>Our team filtered our dataset based on columns of interest, several columns with geographical information were dropped to isolate sociodemographic feature columns of interest</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Remaining columns included = demographics, SVI and CVAC level of concern</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Null values were identified and replaced with zeros (0)</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We identified our target column of interest as the percentage of population vaccine hesitant</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Our cleaned dataset had nine (9) columns and 3,142 rows and was uploaded into our SQL database</a:t>
            </a:r>
            <a:endParaRPr b="1">
              <a:solidFill>
                <a:srgbClr val="24292E"/>
              </a:solidFill>
            </a:endParaRPr>
          </a:p>
          <a:p>
            <a:pPr indent="0" lvl="0" marL="0" rtl="0" algn="l">
              <a:lnSpc>
                <a:spcPct val="115000"/>
              </a:lnSpc>
              <a:spcBef>
                <a:spcPts val="1200"/>
              </a:spcBef>
              <a:spcAft>
                <a:spcPts val="0"/>
              </a:spcAft>
              <a:buNone/>
            </a:pPr>
            <a:r>
              <a:t/>
            </a:r>
            <a:endParaRPr>
              <a:solidFill>
                <a:srgbClr val="24292E"/>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E"/>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d6f716e7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d6f716e7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Discuss and walk-through Tableau images: 1) heatmap, 2) SVI vs estimated hesitant and 3) CVAC vs estimated hesitant</a:t>
            </a:r>
            <a:endParaRPr/>
          </a:p>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ed4d5deb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ed4d5deb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24292E"/>
              </a:buClr>
              <a:buSzPts val="1200"/>
              <a:buChar char="●"/>
            </a:pPr>
            <a:r>
              <a:rPr lang="en" sz="1200">
                <a:solidFill>
                  <a:srgbClr val="24292E"/>
                </a:solidFill>
                <a:highlight>
                  <a:schemeClr val="lt1"/>
                </a:highlight>
              </a:rPr>
              <a:t>Next, I will go over our data analysis, beginning with the model choice. </a:t>
            </a:r>
            <a:endParaRPr sz="1200">
              <a:solidFill>
                <a:srgbClr val="24292E"/>
              </a:solidFill>
              <a:highlight>
                <a:schemeClr val="lt1"/>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chemeClr val="lt1"/>
                </a:highlight>
              </a:rPr>
              <a:t>Since we already had a target variable available from the kaggle dataset, we decided to go with supervised machine learning </a:t>
            </a:r>
            <a:endParaRPr sz="1200">
              <a:solidFill>
                <a:srgbClr val="24292E"/>
              </a:solidFill>
              <a:highlight>
                <a:schemeClr val="lt1"/>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chemeClr val="lt1"/>
                </a:highlight>
              </a:rPr>
              <a:t>As mentioned earlier, our target variable is the percent of population that is vaccine hesitant with our features being different sociodemographic and vaccine implementation indicators </a:t>
            </a:r>
            <a:endParaRPr sz="1200">
              <a:solidFill>
                <a:srgbClr val="24292E"/>
              </a:solidFill>
              <a:highlight>
                <a:schemeClr val="lt1"/>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chemeClr val="lt1"/>
                </a:highlight>
              </a:rPr>
              <a:t>This led us to attempt 3 different machine learning regression models: simple linear, multiple linear, and random forest. Each model is increasingly more complex within that order. </a:t>
            </a:r>
            <a:endParaRPr sz="1200">
              <a:solidFill>
                <a:srgbClr val="24292E"/>
              </a:solidFill>
              <a:highlight>
                <a:schemeClr val="lt1"/>
              </a:highlight>
            </a:endParaRPr>
          </a:p>
          <a:p>
            <a:pPr indent="0" lvl="0" marL="0" rtl="0" algn="l">
              <a:spcBef>
                <a:spcPts val="10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ed4d5debe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ed4d5debe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First, let’s talk about simple linear where we used it as an initial analysis to model and predict relationships between our independent and dependent variables. For this model, all features were used to train the model and provide a predicted target value. </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Next, in an attempt to improve our metrics, we added a layer of validation in our multiple linear regression model by splitting the dataset. 70% of our data was used for training and the remaining 30% was used for testing </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Lastly, we used the random forest model to observe if we can obtain even greater scores with a model that is more complex as it is built upon several simple decision trees which are all factored into the prediction. This model also split up the dataset into 70% training and 30% testing.      </a:t>
            </a:r>
            <a:endParaRPr sz="1200">
              <a:solidFill>
                <a:srgbClr val="24292E"/>
              </a:solidFill>
              <a:highlight>
                <a:srgbClr val="FFFFFF"/>
              </a:highlight>
            </a:endParaRPr>
          </a:p>
          <a:p>
            <a:pPr indent="0" lvl="0" marL="0" rtl="0" algn="l">
              <a:lnSpc>
                <a:spcPct val="115000"/>
              </a:lnSpc>
              <a:spcBef>
                <a:spcPts val="1200"/>
              </a:spcBef>
              <a:spcAft>
                <a:spcPts val="0"/>
              </a:spcAft>
              <a:buNone/>
            </a:pPr>
            <a:r>
              <a:t/>
            </a:r>
            <a:endParaRPr sz="1200">
              <a:solidFill>
                <a:srgbClr val="24292E"/>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8.jp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public.tableau.com/views/Vaccine_Hesitancy_Project/Story1?:language=en-US&amp;:display_count=n&amp;:origin=viz_share_link" TargetMode="External"/><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lnSpc>
                <a:spcPct val="125000"/>
              </a:lnSpc>
              <a:spcBef>
                <a:spcPts val="2400"/>
              </a:spcBef>
              <a:spcAft>
                <a:spcPts val="1200"/>
              </a:spcAft>
              <a:buNone/>
            </a:pPr>
            <a:r>
              <a:rPr lang="en" sz="3200">
                <a:solidFill>
                  <a:srgbClr val="24292E"/>
                </a:solidFill>
                <a:highlight>
                  <a:srgbClr val="FFFFFF"/>
                </a:highlight>
                <a:latin typeface="Arial"/>
                <a:ea typeface="Arial"/>
                <a:cs typeface="Arial"/>
                <a:sym typeface="Arial"/>
              </a:rPr>
              <a:t>Sociodemographic Data and COVID-19 Vaccine Hesitancy in the US</a:t>
            </a:r>
            <a:endParaRPr sz="5100"/>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Capstone Project - Data Analytics &amp; Web Visualization - University of Toronto SCS</a:t>
            </a:r>
            <a:endParaRPr/>
          </a:p>
        </p:txBody>
      </p:sp>
      <p:sp>
        <p:nvSpPr>
          <p:cNvPr id="66" name="Google Shape;66;p13"/>
          <p:cNvSpPr txBox="1"/>
          <p:nvPr/>
        </p:nvSpPr>
        <p:spPr>
          <a:xfrm>
            <a:off x="5214950" y="3143250"/>
            <a:ext cx="2905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Hayden Chen</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Tiffany Lai</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Aarani Sivasekaram</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Amy Talbot</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Due: June 9th 2021</a:t>
            </a:r>
            <a:endParaRPr>
              <a:solidFill>
                <a:schemeClr val="lt1"/>
              </a:solidFill>
              <a:latin typeface="Roboto"/>
              <a:ea typeface="Roboto"/>
              <a:cs typeface="Roboto"/>
              <a:sym typeface="Roboto"/>
            </a:endParaRPr>
          </a:p>
        </p:txBody>
      </p:sp>
      <p:pic>
        <p:nvPicPr>
          <p:cNvPr id="67" name="Google Shape;67;p13"/>
          <p:cNvPicPr preferRelativeResize="0"/>
          <p:nvPr/>
        </p:nvPicPr>
        <p:blipFill>
          <a:blip r:embed="rId3">
            <a:alphaModFix/>
          </a:blip>
          <a:stretch>
            <a:fillRect/>
          </a:stretch>
        </p:blipFill>
        <p:spPr>
          <a:xfrm>
            <a:off x="7196675" y="2985125"/>
            <a:ext cx="1635626" cy="1635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 Benefits and Limitations</a:t>
            </a:r>
            <a:endParaRPr/>
          </a:p>
        </p:txBody>
      </p:sp>
      <p:sp>
        <p:nvSpPr>
          <p:cNvPr id="147" name="Google Shape;14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2"/>
          <p:cNvPicPr preferRelativeResize="0"/>
          <p:nvPr/>
        </p:nvPicPr>
        <p:blipFill>
          <a:blip r:embed="rId3">
            <a:alphaModFix/>
          </a:blip>
          <a:stretch>
            <a:fillRect/>
          </a:stretch>
        </p:blipFill>
        <p:spPr>
          <a:xfrm>
            <a:off x="7808775" y="124650"/>
            <a:ext cx="1057301" cy="1057301"/>
          </a:xfrm>
          <a:prstGeom prst="rect">
            <a:avLst/>
          </a:prstGeom>
          <a:noFill/>
          <a:ln>
            <a:noFill/>
          </a:ln>
        </p:spPr>
      </p:pic>
      <p:pic>
        <p:nvPicPr>
          <p:cNvPr id="149" name="Google Shape;149;p22"/>
          <p:cNvPicPr preferRelativeResize="0"/>
          <p:nvPr/>
        </p:nvPicPr>
        <p:blipFill>
          <a:blip r:embed="rId4">
            <a:alphaModFix/>
          </a:blip>
          <a:stretch>
            <a:fillRect/>
          </a:stretch>
        </p:blipFill>
        <p:spPr>
          <a:xfrm>
            <a:off x="841088" y="1181950"/>
            <a:ext cx="7461874" cy="3881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 Results</a:t>
            </a:r>
            <a:endParaRPr/>
          </a:p>
        </p:txBody>
      </p:sp>
      <p:sp>
        <p:nvSpPr>
          <p:cNvPr id="155" name="Google Shape;15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3"/>
          <p:cNvPicPr preferRelativeResize="0"/>
          <p:nvPr/>
        </p:nvPicPr>
        <p:blipFill>
          <a:blip r:embed="rId3">
            <a:alphaModFix/>
          </a:blip>
          <a:stretch>
            <a:fillRect/>
          </a:stretch>
        </p:blipFill>
        <p:spPr>
          <a:xfrm>
            <a:off x="7808775" y="124650"/>
            <a:ext cx="1057301" cy="1057301"/>
          </a:xfrm>
          <a:prstGeom prst="rect">
            <a:avLst/>
          </a:prstGeom>
          <a:noFill/>
          <a:ln>
            <a:noFill/>
          </a:ln>
        </p:spPr>
      </p:pic>
      <p:pic>
        <p:nvPicPr>
          <p:cNvPr id="157" name="Google Shape;157;p23"/>
          <p:cNvPicPr preferRelativeResize="0"/>
          <p:nvPr/>
        </p:nvPicPr>
        <p:blipFill>
          <a:blip r:embed="rId4">
            <a:alphaModFix/>
          </a:blip>
          <a:stretch>
            <a:fillRect/>
          </a:stretch>
        </p:blipFill>
        <p:spPr>
          <a:xfrm>
            <a:off x="228600" y="1353225"/>
            <a:ext cx="4280759" cy="37140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58" name="Google Shape;158;p23"/>
          <p:cNvSpPr txBox="1"/>
          <p:nvPr/>
        </p:nvSpPr>
        <p:spPr>
          <a:xfrm>
            <a:off x="4727875" y="1353225"/>
            <a:ext cx="3986400" cy="3585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Overall, most successful model = </a:t>
            </a:r>
            <a:r>
              <a:rPr b="1" lang="en" sz="1800"/>
              <a:t>Random Forest Regression</a:t>
            </a:r>
            <a:endParaRPr b="1" sz="1800"/>
          </a:p>
          <a:p>
            <a:pPr indent="-342900" lvl="0" marL="457200" rtl="0" algn="l">
              <a:lnSpc>
                <a:spcPct val="115000"/>
              </a:lnSpc>
              <a:spcBef>
                <a:spcPts val="1000"/>
              </a:spcBef>
              <a:spcAft>
                <a:spcPts val="0"/>
              </a:spcAft>
              <a:buSzPts val="1800"/>
              <a:buChar char="●"/>
            </a:pPr>
            <a:r>
              <a:rPr lang="en" sz="1800"/>
              <a:t>Model produced the highest R Squared Score (0.437), indicating a higher ‘goodness of fit’ and can better predict unseen data</a:t>
            </a:r>
            <a:endParaRPr sz="1800"/>
          </a:p>
          <a:p>
            <a:pPr indent="-342900" lvl="0" marL="457200" rtl="0" algn="l">
              <a:lnSpc>
                <a:spcPct val="115000"/>
              </a:lnSpc>
              <a:spcBef>
                <a:spcPts val="1000"/>
              </a:spcBef>
              <a:spcAft>
                <a:spcPts val="1000"/>
              </a:spcAft>
              <a:buSzPts val="1800"/>
              <a:buChar char="●"/>
            </a:pPr>
            <a:r>
              <a:rPr lang="en" sz="1800"/>
              <a:t>Preferred model of choice when predicting vaccine hesitancy in Ontario </a:t>
            </a:r>
            <a:endParaRPr sz="1800"/>
          </a:p>
        </p:txBody>
      </p:sp>
      <p:sp>
        <p:nvSpPr>
          <p:cNvPr id="159" name="Google Shape;159;p23"/>
          <p:cNvSpPr/>
          <p:nvPr/>
        </p:nvSpPr>
        <p:spPr>
          <a:xfrm>
            <a:off x="271050" y="3951475"/>
            <a:ext cx="4151100" cy="1057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65" name="Google Shape;16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24"/>
          <p:cNvPicPr preferRelativeResize="0"/>
          <p:nvPr/>
        </p:nvPicPr>
        <p:blipFill>
          <a:blip r:embed="rId3">
            <a:alphaModFix/>
          </a:blip>
          <a:stretch>
            <a:fillRect/>
          </a:stretch>
        </p:blipFill>
        <p:spPr>
          <a:xfrm>
            <a:off x="7808775" y="124650"/>
            <a:ext cx="1057301" cy="1057301"/>
          </a:xfrm>
          <a:prstGeom prst="rect">
            <a:avLst/>
          </a:prstGeom>
          <a:noFill/>
          <a:ln>
            <a:noFill/>
          </a:ln>
        </p:spPr>
      </p:pic>
      <p:pic>
        <p:nvPicPr>
          <p:cNvPr id="167" name="Google Shape;167;p24"/>
          <p:cNvPicPr preferRelativeResize="0"/>
          <p:nvPr/>
        </p:nvPicPr>
        <p:blipFill>
          <a:blip r:embed="rId4">
            <a:alphaModFix/>
          </a:blip>
          <a:stretch>
            <a:fillRect/>
          </a:stretch>
        </p:blipFill>
        <p:spPr>
          <a:xfrm>
            <a:off x="914600" y="1342750"/>
            <a:ext cx="7242935" cy="3714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Lessons Learned and Next Steps</a:t>
            </a:r>
            <a:endParaRPr/>
          </a:p>
        </p:txBody>
      </p:sp>
      <p:sp>
        <p:nvSpPr>
          <p:cNvPr id="173" name="Google Shape;173;p25"/>
          <p:cNvSpPr txBox="1"/>
          <p:nvPr/>
        </p:nvSpPr>
        <p:spPr>
          <a:xfrm>
            <a:off x="82375" y="1314000"/>
            <a:ext cx="4557900" cy="3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24292E"/>
                </a:solidFill>
                <a:highlight>
                  <a:srgbClr val="FFFFFF"/>
                </a:highlight>
              </a:rPr>
              <a:t>Lessons Learned:</a:t>
            </a:r>
            <a:endParaRPr b="1"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Char char="●"/>
            </a:pPr>
            <a:r>
              <a:rPr lang="en" sz="1600">
                <a:solidFill>
                  <a:srgbClr val="24292E"/>
                </a:solidFill>
                <a:highlight>
                  <a:srgbClr val="FFFFFF"/>
                </a:highlight>
              </a:rPr>
              <a:t>Differences between classification and regression ML models</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Char char="●"/>
            </a:pPr>
            <a:r>
              <a:rPr lang="en" sz="1600">
                <a:solidFill>
                  <a:srgbClr val="24292E"/>
                </a:solidFill>
                <a:highlight>
                  <a:srgbClr val="FFFFFF"/>
                </a:highlight>
              </a:rPr>
              <a:t>Potentially sacrificing accuracy scores for practical and applicable results</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Char char="●"/>
            </a:pPr>
            <a:r>
              <a:rPr lang="en" sz="1600">
                <a:solidFill>
                  <a:srgbClr val="24292E"/>
                </a:solidFill>
                <a:highlight>
                  <a:srgbClr val="FFFFFF"/>
                </a:highlight>
              </a:rPr>
              <a:t>Determining vaccine hesitancy is complex!</a:t>
            </a:r>
            <a:endParaRPr sz="1600">
              <a:solidFill>
                <a:srgbClr val="24292E"/>
              </a:solidFill>
              <a:highlight>
                <a:srgbClr val="FFFFFF"/>
              </a:highlight>
            </a:endParaRPr>
          </a:p>
          <a:p>
            <a:pPr indent="0" lvl="0" marL="0" rtl="0" algn="l">
              <a:lnSpc>
                <a:spcPct val="115000"/>
              </a:lnSpc>
              <a:spcBef>
                <a:spcPts val="0"/>
              </a:spcBef>
              <a:spcAft>
                <a:spcPts val="0"/>
              </a:spcAft>
              <a:buNone/>
            </a:pPr>
            <a:r>
              <a:rPr b="1" lang="en" sz="1600">
                <a:solidFill>
                  <a:srgbClr val="24292E"/>
                </a:solidFill>
                <a:highlight>
                  <a:srgbClr val="FFFFFF"/>
                </a:highlight>
              </a:rPr>
              <a:t>Considerations:</a:t>
            </a:r>
            <a:endParaRPr b="1"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Char char="●"/>
            </a:pPr>
            <a:r>
              <a:rPr lang="en" sz="1600">
                <a:solidFill>
                  <a:srgbClr val="24292E"/>
                </a:solidFill>
                <a:highlight>
                  <a:srgbClr val="FFFFFF"/>
                </a:highlight>
              </a:rPr>
              <a:t>Explore different types of regression models to compare results</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Char char="●"/>
            </a:pPr>
            <a:r>
              <a:rPr lang="en" sz="1600">
                <a:solidFill>
                  <a:srgbClr val="24292E"/>
                </a:solidFill>
                <a:highlight>
                  <a:srgbClr val="FFFFFF"/>
                </a:highlight>
              </a:rPr>
              <a:t>Investigate larger datasets with additional feature inputs</a:t>
            </a:r>
            <a:endParaRPr sz="1600">
              <a:solidFill>
                <a:srgbClr val="24292E"/>
              </a:solidFill>
              <a:highlight>
                <a:srgbClr val="FFFFFF"/>
              </a:highlight>
            </a:endParaRPr>
          </a:p>
          <a:p>
            <a:pPr indent="0" lvl="0" marL="0" rtl="0" algn="l">
              <a:lnSpc>
                <a:spcPct val="115000"/>
              </a:lnSpc>
              <a:spcBef>
                <a:spcPts val="0"/>
              </a:spcBef>
              <a:spcAft>
                <a:spcPts val="0"/>
              </a:spcAft>
              <a:buNone/>
            </a:pPr>
            <a:r>
              <a:rPr b="1" lang="en" sz="1600">
                <a:solidFill>
                  <a:srgbClr val="24292E"/>
                </a:solidFill>
                <a:highlight>
                  <a:srgbClr val="FFFFFF"/>
                </a:highlight>
              </a:rPr>
              <a:t>Next Steps:</a:t>
            </a:r>
            <a:endParaRPr b="1"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Char char="●"/>
            </a:pPr>
            <a:r>
              <a:rPr lang="en" sz="1600">
                <a:solidFill>
                  <a:srgbClr val="24292E"/>
                </a:solidFill>
                <a:highlight>
                  <a:srgbClr val="FFFFFF"/>
                </a:highlight>
              </a:rPr>
              <a:t>Connect our dashboard to a webpage </a:t>
            </a:r>
            <a:endParaRPr sz="1600">
              <a:solidFill>
                <a:srgbClr val="24292E"/>
              </a:solidFill>
              <a:highlight>
                <a:srgbClr val="FFFFFF"/>
              </a:highlight>
            </a:endParaRPr>
          </a:p>
        </p:txBody>
      </p:sp>
      <p:sp>
        <p:nvSpPr>
          <p:cNvPr id="174" name="Google Shape;17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25"/>
          <p:cNvPicPr preferRelativeResize="0"/>
          <p:nvPr/>
        </p:nvPicPr>
        <p:blipFill>
          <a:blip r:embed="rId3">
            <a:alphaModFix/>
          </a:blip>
          <a:stretch>
            <a:fillRect/>
          </a:stretch>
        </p:blipFill>
        <p:spPr>
          <a:xfrm>
            <a:off x="7808775" y="124650"/>
            <a:ext cx="1057301" cy="1057301"/>
          </a:xfrm>
          <a:prstGeom prst="rect">
            <a:avLst/>
          </a:prstGeom>
          <a:noFill/>
          <a:ln>
            <a:noFill/>
          </a:ln>
        </p:spPr>
      </p:pic>
      <p:pic>
        <p:nvPicPr>
          <p:cNvPr id="176" name="Google Shape;176;p25"/>
          <p:cNvPicPr preferRelativeResize="0"/>
          <p:nvPr/>
        </p:nvPicPr>
        <p:blipFill>
          <a:blip r:embed="rId4">
            <a:alphaModFix/>
          </a:blip>
          <a:stretch>
            <a:fillRect/>
          </a:stretch>
        </p:blipFill>
        <p:spPr>
          <a:xfrm>
            <a:off x="4572000" y="1603850"/>
            <a:ext cx="4333051" cy="30593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and Tools Used in this Project</a:t>
            </a:r>
            <a:endParaRPr/>
          </a:p>
        </p:txBody>
      </p:sp>
      <p:sp>
        <p:nvSpPr>
          <p:cNvPr id="182" name="Google Shape;18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6"/>
          <p:cNvPicPr preferRelativeResize="0"/>
          <p:nvPr/>
        </p:nvPicPr>
        <p:blipFill>
          <a:blip r:embed="rId3">
            <a:alphaModFix/>
          </a:blip>
          <a:stretch>
            <a:fillRect/>
          </a:stretch>
        </p:blipFill>
        <p:spPr>
          <a:xfrm>
            <a:off x="8010500" y="138975"/>
            <a:ext cx="1057301" cy="1057301"/>
          </a:xfrm>
          <a:prstGeom prst="rect">
            <a:avLst/>
          </a:prstGeom>
          <a:noFill/>
          <a:ln>
            <a:noFill/>
          </a:ln>
        </p:spPr>
      </p:pic>
      <p:sp>
        <p:nvSpPr>
          <p:cNvPr id="184" name="Google Shape;184;p26"/>
          <p:cNvSpPr txBox="1"/>
          <p:nvPr/>
        </p:nvSpPr>
        <p:spPr>
          <a:xfrm>
            <a:off x="197825" y="1384800"/>
            <a:ext cx="7291200" cy="354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24292E"/>
                </a:solidFill>
              </a:rPr>
              <a:t>Data Cleaning and Analysis:</a:t>
            </a:r>
            <a:r>
              <a:rPr lang="en" sz="1600">
                <a:solidFill>
                  <a:srgbClr val="24292E"/>
                </a:solidFill>
              </a:rPr>
              <a:t> </a:t>
            </a:r>
            <a:endParaRPr sz="1600">
              <a:solidFill>
                <a:srgbClr val="24292E"/>
              </a:solidFill>
            </a:endParaRPr>
          </a:p>
          <a:p>
            <a:pPr indent="-330200" lvl="0" marL="457200" rtl="0" algn="l">
              <a:lnSpc>
                <a:spcPct val="115000"/>
              </a:lnSpc>
              <a:spcBef>
                <a:spcPts val="0"/>
              </a:spcBef>
              <a:spcAft>
                <a:spcPts val="0"/>
              </a:spcAft>
              <a:buClr>
                <a:srgbClr val="24292E"/>
              </a:buClr>
              <a:buSzPts val="1600"/>
              <a:buChar char="●"/>
            </a:pPr>
            <a:r>
              <a:rPr lang="en" sz="1600">
                <a:solidFill>
                  <a:srgbClr val="24292E"/>
                </a:solidFill>
              </a:rPr>
              <a:t>Python version 3.7.6 (Visual Studio Code and Jupyter Notebook) with Python Libraries used to clean data and perform exploratory analysis (Pandas, Numpy)</a:t>
            </a:r>
            <a:endParaRPr sz="1600">
              <a:solidFill>
                <a:srgbClr val="24292E"/>
              </a:solidFill>
            </a:endParaRPr>
          </a:p>
          <a:p>
            <a:pPr indent="0" lvl="0" marL="0" rtl="0" algn="l">
              <a:lnSpc>
                <a:spcPct val="115000"/>
              </a:lnSpc>
              <a:spcBef>
                <a:spcPts val="0"/>
              </a:spcBef>
              <a:spcAft>
                <a:spcPts val="0"/>
              </a:spcAft>
              <a:buNone/>
            </a:pPr>
            <a:r>
              <a:rPr b="1" lang="en" sz="1600">
                <a:solidFill>
                  <a:srgbClr val="24292E"/>
                </a:solidFill>
              </a:rPr>
              <a:t>Database Storage:</a:t>
            </a:r>
            <a:r>
              <a:rPr lang="en" sz="1600">
                <a:solidFill>
                  <a:srgbClr val="24292E"/>
                </a:solidFill>
              </a:rPr>
              <a:t> </a:t>
            </a:r>
            <a:endParaRPr sz="1600">
              <a:solidFill>
                <a:srgbClr val="24292E"/>
              </a:solidFill>
            </a:endParaRPr>
          </a:p>
          <a:p>
            <a:pPr indent="-330200" lvl="0" marL="457200" rtl="0" algn="l">
              <a:lnSpc>
                <a:spcPct val="115000"/>
              </a:lnSpc>
              <a:spcBef>
                <a:spcPts val="0"/>
              </a:spcBef>
              <a:spcAft>
                <a:spcPts val="0"/>
              </a:spcAft>
              <a:buClr>
                <a:srgbClr val="24292E"/>
              </a:buClr>
              <a:buSzPts val="1600"/>
              <a:buChar char="●"/>
            </a:pPr>
            <a:r>
              <a:rPr lang="en" sz="1600">
                <a:solidFill>
                  <a:srgbClr val="24292E"/>
                </a:solidFill>
              </a:rPr>
              <a:t>SQL (Postgres, pgAdmin, SQLAlchemy)</a:t>
            </a:r>
            <a:endParaRPr sz="1600">
              <a:solidFill>
                <a:srgbClr val="24292E"/>
              </a:solidFill>
            </a:endParaRPr>
          </a:p>
          <a:p>
            <a:pPr indent="0" lvl="0" marL="0" rtl="0" algn="l">
              <a:lnSpc>
                <a:spcPct val="115000"/>
              </a:lnSpc>
              <a:spcBef>
                <a:spcPts val="0"/>
              </a:spcBef>
              <a:spcAft>
                <a:spcPts val="0"/>
              </a:spcAft>
              <a:buNone/>
            </a:pPr>
            <a:r>
              <a:rPr b="1" lang="en" sz="1600">
                <a:solidFill>
                  <a:srgbClr val="24292E"/>
                </a:solidFill>
              </a:rPr>
              <a:t>Machine Learning:</a:t>
            </a:r>
            <a:r>
              <a:rPr lang="en" sz="1600">
                <a:solidFill>
                  <a:srgbClr val="24292E"/>
                </a:solidFill>
              </a:rPr>
              <a:t> </a:t>
            </a:r>
            <a:endParaRPr sz="1600">
              <a:solidFill>
                <a:srgbClr val="24292E"/>
              </a:solidFill>
            </a:endParaRPr>
          </a:p>
          <a:p>
            <a:pPr indent="-330200" lvl="0" marL="457200" rtl="0" algn="l">
              <a:lnSpc>
                <a:spcPct val="115000"/>
              </a:lnSpc>
              <a:spcBef>
                <a:spcPts val="0"/>
              </a:spcBef>
              <a:spcAft>
                <a:spcPts val="0"/>
              </a:spcAft>
              <a:buClr>
                <a:srgbClr val="24292E"/>
              </a:buClr>
              <a:buSzPts val="1600"/>
              <a:buChar char="●"/>
            </a:pPr>
            <a:r>
              <a:rPr lang="en" sz="1600">
                <a:solidFill>
                  <a:srgbClr val="24292E"/>
                </a:solidFill>
              </a:rPr>
              <a:t>SciKitLearn used to create: Simple linear, Multiple linear and Random Forest regression models and results metrics</a:t>
            </a:r>
            <a:endParaRPr sz="1600">
              <a:solidFill>
                <a:srgbClr val="24292E"/>
              </a:solidFill>
            </a:endParaRPr>
          </a:p>
          <a:p>
            <a:pPr indent="0" lvl="0" marL="0" rtl="0" algn="l">
              <a:lnSpc>
                <a:spcPct val="115000"/>
              </a:lnSpc>
              <a:spcBef>
                <a:spcPts val="0"/>
              </a:spcBef>
              <a:spcAft>
                <a:spcPts val="0"/>
              </a:spcAft>
              <a:buNone/>
            </a:pPr>
            <a:r>
              <a:rPr b="1" lang="en" sz="1600">
                <a:solidFill>
                  <a:srgbClr val="24292E"/>
                </a:solidFill>
              </a:rPr>
              <a:t>Dashboard:</a:t>
            </a:r>
            <a:r>
              <a:rPr lang="en" sz="1600">
                <a:solidFill>
                  <a:srgbClr val="24292E"/>
                </a:solidFill>
              </a:rPr>
              <a:t> </a:t>
            </a:r>
            <a:endParaRPr sz="1600">
              <a:solidFill>
                <a:srgbClr val="24292E"/>
              </a:solidFill>
            </a:endParaRPr>
          </a:p>
          <a:p>
            <a:pPr indent="-330200" lvl="0" marL="457200" rtl="0" algn="l">
              <a:lnSpc>
                <a:spcPct val="115000"/>
              </a:lnSpc>
              <a:spcBef>
                <a:spcPts val="0"/>
              </a:spcBef>
              <a:spcAft>
                <a:spcPts val="0"/>
              </a:spcAft>
              <a:buClr>
                <a:srgbClr val="24292E"/>
              </a:buClr>
              <a:buSzPts val="1600"/>
              <a:buChar char="●"/>
            </a:pPr>
            <a:r>
              <a:rPr lang="en" sz="1600">
                <a:solidFill>
                  <a:srgbClr val="24292E"/>
                </a:solidFill>
              </a:rPr>
              <a:t>Tableau Public was used to create and display data visualizations in an interactive dashboard </a:t>
            </a:r>
            <a:endParaRPr sz="1800">
              <a:latin typeface="Roboto"/>
              <a:ea typeface="Roboto"/>
              <a:cs typeface="Roboto"/>
              <a:sym typeface="Roboto"/>
            </a:endParaRPr>
          </a:p>
        </p:txBody>
      </p:sp>
      <p:pic>
        <p:nvPicPr>
          <p:cNvPr id="185" name="Google Shape;185;p26"/>
          <p:cNvPicPr preferRelativeResize="0"/>
          <p:nvPr/>
        </p:nvPicPr>
        <p:blipFill>
          <a:blip r:embed="rId4">
            <a:alphaModFix/>
          </a:blip>
          <a:stretch>
            <a:fillRect/>
          </a:stretch>
        </p:blipFill>
        <p:spPr>
          <a:xfrm>
            <a:off x="7489027" y="4191300"/>
            <a:ext cx="1597273" cy="816000"/>
          </a:xfrm>
          <a:prstGeom prst="rect">
            <a:avLst/>
          </a:prstGeom>
          <a:noFill/>
          <a:ln>
            <a:noFill/>
          </a:ln>
        </p:spPr>
      </p:pic>
      <p:pic>
        <p:nvPicPr>
          <p:cNvPr id="186" name="Google Shape;186;p26"/>
          <p:cNvPicPr preferRelativeResize="0"/>
          <p:nvPr/>
        </p:nvPicPr>
        <p:blipFill rotWithShape="1">
          <a:blip r:embed="rId5">
            <a:alphaModFix/>
          </a:blip>
          <a:srcRect b="36080" l="0" r="0" t="-4870"/>
          <a:stretch/>
        </p:blipFill>
        <p:spPr>
          <a:xfrm>
            <a:off x="7118151" y="1379376"/>
            <a:ext cx="1325345" cy="911700"/>
          </a:xfrm>
          <a:prstGeom prst="rect">
            <a:avLst/>
          </a:prstGeom>
          <a:noFill/>
          <a:ln>
            <a:noFill/>
          </a:ln>
        </p:spPr>
      </p:pic>
      <p:pic>
        <p:nvPicPr>
          <p:cNvPr id="187" name="Google Shape;187;p26"/>
          <p:cNvPicPr preferRelativeResize="0"/>
          <p:nvPr/>
        </p:nvPicPr>
        <p:blipFill rotWithShape="1">
          <a:blip r:embed="rId6">
            <a:alphaModFix/>
          </a:blip>
          <a:srcRect b="33797" l="21052" r="20936" t="10668"/>
          <a:stretch/>
        </p:blipFill>
        <p:spPr>
          <a:xfrm>
            <a:off x="7172225" y="2991587"/>
            <a:ext cx="1560090" cy="911700"/>
          </a:xfrm>
          <a:prstGeom prst="rect">
            <a:avLst/>
          </a:prstGeom>
          <a:noFill/>
          <a:ln>
            <a:noFill/>
          </a:ln>
        </p:spPr>
      </p:pic>
      <p:pic>
        <p:nvPicPr>
          <p:cNvPr id="188" name="Google Shape;188;p26"/>
          <p:cNvPicPr preferRelativeResize="0"/>
          <p:nvPr/>
        </p:nvPicPr>
        <p:blipFill>
          <a:blip r:embed="rId7">
            <a:alphaModFix/>
          </a:blip>
          <a:stretch>
            <a:fillRect/>
          </a:stretch>
        </p:blipFill>
        <p:spPr>
          <a:xfrm>
            <a:off x="8086699" y="2096688"/>
            <a:ext cx="936602" cy="911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for listening! </a:t>
            </a:r>
            <a:endParaRPr/>
          </a:p>
          <a:p>
            <a:pPr indent="0" lvl="0" marL="0" rtl="0" algn="l">
              <a:spcBef>
                <a:spcPts val="0"/>
              </a:spcBef>
              <a:spcAft>
                <a:spcPts val="0"/>
              </a:spcAft>
              <a:buNone/>
            </a:pPr>
            <a:r>
              <a:rPr lang="en"/>
              <a:t>Any questions?</a:t>
            </a:r>
            <a:endParaRPr/>
          </a:p>
        </p:txBody>
      </p:sp>
      <p:pic>
        <p:nvPicPr>
          <p:cNvPr id="194" name="Google Shape;194;p27"/>
          <p:cNvPicPr preferRelativeResize="0"/>
          <p:nvPr/>
        </p:nvPicPr>
        <p:blipFill>
          <a:blip r:embed="rId3">
            <a:alphaModFix/>
          </a:blip>
          <a:stretch>
            <a:fillRect/>
          </a:stretch>
        </p:blipFill>
        <p:spPr>
          <a:xfrm>
            <a:off x="7196675" y="2985125"/>
            <a:ext cx="1635626" cy="1635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Overview</a:t>
            </a:r>
            <a:endParaRPr/>
          </a:p>
        </p:txBody>
      </p:sp>
      <p:sp>
        <p:nvSpPr>
          <p:cNvPr id="73" name="Google Shape;73;p14"/>
          <p:cNvSpPr txBox="1"/>
          <p:nvPr>
            <p:ph idx="1" type="body"/>
          </p:nvPr>
        </p:nvSpPr>
        <p:spPr>
          <a:xfrm>
            <a:off x="4637450" y="183375"/>
            <a:ext cx="4166400" cy="48315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000000"/>
              </a:buClr>
              <a:buSzPts val="2200"/>
              <a:buFont typeface="Roboto"/>
              <a:buAutoNum type="arabicPeriod"/>
            </a:pPr>
            <a:r>
              <a:rPr lang="en" sz="2200">
                <a:solidFill>
                  <a:srgbClr val="000000"/>
                </a:solidFill>
              </a:rPr>
              <a:t>Topic selection and rationale</a:t>
            </a:r>
            <a:endParaRPr sz="2200">
              <a:solidFill>
                <a:srgbClr val="000000"/>
              </a:solidFill>
            </a:endParaRPr>
          </a:p>
          <a:p>
            <a:pPr indent="-368300" lvl="0" marL="457200" rtl="0" algn="l">
              <a:lnSpc>
                <a:spcPct val="100000"/>
              </a:lnSpc>
              <a:spcBef>
                <a:spcPts val="1000"/>
              </a:spcBef>
              <a:spcAft>
                <a:spcPts val="0"/>
              </a:spcAft>
              <a:buClr>
                <a:srgbClr val="000000"/>
              </a:buClr>
              <a:buSzPts val="2200"/>
              <a:buFont typeface="Roboto"/>
              <a:buAutoNum type="arabicPeriod"/>
            </a:pPr>
            <a:r>
              <a:rPr lang="en" sz="2200">
                <a:solidFill>
                  <a:srgbClr val="000000"/>
                </a:solidFill>
              </a:rPr>
              <a:t>Description of data source</a:t>
            </a:r>
            <a:endParaRPr sz="2200">
              <a:solidFill>
                <a:srgbClr val="000000"/>
              </a:solidFill>
            </a:endParaRPr>
          </a:p>
          <a:p>
            <a:pPr indent="-368300" lvl="0" marL="457200" rtl="0" algn="l">
              <a:lnSpc>
                <a:spcPct val="100000"/>
              </a:lnSpc>
              <a:spcBef>
                <a:spcPts val="1000"/>
              </a:spcBef>
              <a:spcAft>
                <a:spcPts val="0"/>
              </a:spcAft>
              <a:buClr>
                <a:srgbClr val="000000"/>
              </a:buClr>
              <a:buSzPts val="2200"/>
              <a:buFont typeface="Roboto"/>
              <a:buAutoNum type="arabicPeriod"/>
            </a:pPr>
            <a:r>
              <a:rPr lang="en" sz="2200">
                <a:solidFill>
                  <a:srgbClr val="000000"/>
                </a:solidFill>
              </a:rPr>
              <a:t>Proposed questions</a:t>
            </a:r>
            <a:endParaRPr sz="2200">
              <a:solidFill>
                <a:srgbClr val="000000"/>
              </a:solidFill>
            </a:endParaRPr>
          </a:p>
          <a:p>
            <a:pPr indent="-368300" lvl="0" marL="457200" rtl="0" algn="l">
              <a:lnSpc>
                <a:spcPct val="100000"/>
              </a:lnSpc>
              <a:spcBef>
                <a:spcPts val="1000"/>
              </a:spcBef>
              <a:spcAft>
                <a:spcPts val="0"/>
              </a:spcAft>
              <a:buClr>
                <a:srgbClr val="000000"/>
              </a:buClr>
              <a:buSzPts val="2200"/>
              <a:buFont typeface="Roboto"/>
              <a:buAutoNum type="arabicPeriod"/>
            </a:pPr>
            <a:r>
              <a:rPr lang="en" sz="2200">
                <a:solidFill>
                  <a:srgbClr val="000000"/>
                </a:solidFill>
              </a:rPr>
              <a:t>Data exploration</a:t>
            </a:r>
            <a:endParaRPr sz="2200">
              <a:solidFill>
                <a:srgbClr val="000000"/>
              </a:solidFill>
            </a:endParaRPr>
          </a:p>
          <a:p>
            <a:pPr indent="-368300" lvl="0" marL="457200" rtl="0" algn="l">
              <a:lnSpc>
                <a:spcPct val="100000"/>
              </a:lnSpc>
              <a:spcBef>
                <a:spcPts val="1000"/>
              </a:spcBef>
              <a:spcAft>
                <a:spcPts val="0"/>
              </a:spcAft>
              <a:buClr>
                <a:srgbClr val="000000"/>
              </a:buClr>
              <a:buSzPts val="2200"/>
              <a:buFont typeface="Roboto"/>
              <a:buAutoNum type="arabicPeriod"/>
            </a:pPr>
            <a:r>
              <a:rPr lang="en" sz="2200">
                <a:solidFill>
                  <a:srgbClr val="000000"/>
                </a:solidFill>
              </a:rPr>
              <a:t>Visualizations</a:t>
            </a:r>
            <a:endParaRPr sz="2200">
              <a:solidFill>
                <a:srgbClr val="000000"/>
              </a:solidFill>
            </a:endParaRPr>
          </a:p>
          <a:p>
            <a:pPr indent="-368300" lvl="0" marL="457200" rtl="0" algn="l">
              <a:lnSpc>
                <a:spcPct val="100000"/>
              </a:lnSpc>
              <a:spcBef>
                <a:spcPts val="1000"/>
              </a:spcBef>
              <a:spcAft>
                <a:spcPts val="0"/>
              </a:spcAft>
              <a:buClr>
                <a:srgbClr val="000000"/>
              </a:buClr>
              <a:buSzPts val="2200"/>
              <a:buFont typeface="Arial"/>
              <a:buAutoNum type="arabicPeriod"/>
            </a:pPr>
            <a:r>
              <a:rPr lang="en" sz="2200">
                <a:solidFill>
                  <a:srgbClr val="000000"/>
                </a:solidFill>
              </a:rPr>
              <a:t>Analysis</a:t>
            </a:r>
            <a:endParaRPr sz="2200">
              <a:solidFill>
                <a:srgbClr val="000000"/>
              </a:solidFill>
            </a:endParaRPr>
          </a:p>
          <a:p>
            <a:pPr indent="-368300" lvl="0" marL="457200" rtl="0" algn="l">
              <a:lnSpc>
                <a:spcPct val="100000"/>
              </a:lnSpc>
              <a:spcBef>
                <a:spcPts val="1000"/>
              </a:spcBef>
              <a:spcAft>
                <a:spcPts val="0"/>
              </a:spcAft>
              <a:buClr>
                <a:srgbClr val="000000"/>
              </a:buClr>
              <a:buSzPts val="2200"/>
              <a:buFont typeface="Arial"/>
              <a:buAutoNum type="arabicPeriod"/>
            </a:pPr>
            <a:r>
              <a:rPr lang="en" sz="2200">
                <a:solidFill>
                  <a:srgbClr val="000000"/>
                </a:solidFill>
              </a:rPr>
              <a:t>Conclusion, lessons learned and next steps</a:t>
            </a:r>
            <a:endParaRPr sz="2200">
              <a:solidFill>
                <a:srgbClr val="000000"/>
              </a:solidFill>
            </a:endParaRPr>
          </a:p>
          <a:p>
            <a:pPr indent="-368300" lvl="0" marL="457200" rtl="0" algn="l">
              <a:lnSpc>
                <a:spcPct val="100000"/>
              </a:lnSpc>
              <a:spcBef>
                <a:spcPts val="1000"/>
              </a:spcBef>
              <a:spcAft>
                <a:spcPts val="1000"/>
              </a:spcAft>
              <a:buClr>
                <a:srgbClr val="000000"/>
              </a:buClr>
              <a:buSzPts val="2200"/>
              <a:buFont typeface="Arial"/>
              <a:buAutoNum type="arabicPeriod"/>
            </a:pPr>
            <a:r>
              <a:rPr lang="en" sz="2200">
                <a:solidFill>
                  <a:srgbClr val="000000"/>
                </a:solidFill>
              </a:rPr>
              <a:t>Technologies and tools</a:t>
            </a:r>
            <a:endParaRPr sz="2200"/>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5" name="Google Shape;75;p14"/>
          <p:cNvPicPr preferRelativeResize="0"/>
          <p:nvPr/>
        </p:nvPicPr>
        <p:blipFill>
          <a:blip r:embed="rId3">
            <a:alphaModFix/>
          </a:blip>
          <a:stretch>
            <a:fillRect/>
          </a:stretch>
        </p:blipFill>
        <p:spPr>
          <a:xfrm>
            <a:off x="1193525" y="1781300"/>
            <a:ext cx="1635626" cy="1635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 Selection and Rationale</a:t>
            </a:r>
            <a:endParaRPr/>
          </a:p>
        </p:txBody>
      </p:sp>
      <p:sp>
        <p:nvSpPr>
          <p:cNvPr id="81" name="Google Shape;81;p15"/>
          <p:cNvSpPr txBox="1"/>
          <p:nvPr/>
        </p:nvSpPr>
        <p:spPr>
          <a:xfrm>
            <a:off x="165600" y="1859925"/>
            <a:ext cx="4558800" cy="2529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 sz="1800"/>
              <a:t>Topic:</a:t>
            </a:r>
            <a:r>
              <a:rPr lang="en" sz="1800"/>
              <a:t> Sociodemographic data and COVID-19 vaccine hesitancy in the United States (US).</a:t>
            </a:r>
            <a:endParaRPr sz="1800"/>
          </a:p>
          <a:p>
            <a:pPr indent="-342900" lvl="0" marL="457200" rtl="0" algn="l">
              <a:spcBef>
                <a:spcPts val="1000"/>
              </a:spcBef>
              <a:spcAft>
                <a:spcPts val="1000"/>
              </a:spcAft>
              <a:buSzPts val="1800"/>
              <a:buFont typeface="Roboto"/>
              <a:buChar char="●"/>
            </a:pPr>
            <a:r>
              <a:rPr b="1" lang="en" sz="1800"/>
              <a:t>Rationale:</a:t>
            </a:r>
            <a:r>
              <a:rPr lang="en" sz="1800"/>
              <a:t> </a:t>
            </a:r>
            <a:r>
              <a:rPr lang="en" sz="1800">
                <a:solidFill>
                  <a:srgbClr val="24292E"/>
                </a:solidFill>
                <a:highlight>
                  <a:srgbClr val="FFFFFF"/>
                </a:highlight>
              </a:rPr>
              <a:t>Given the global presence of COVID-19 and the implementation of vaccines in recent months our team was interested in looking into this issue further.</a:t>
            </a:r>
            <a:endParaRPr sz="1800"/>
          </a:p>
        </p:txBody>
      </p:sp>
      <p:pic>
        <p:nvPicPr>
          <p:cNvPr id="82" name="Google Shape;82;p15"/>
          <p:cNvPicPr preferRelativeResize="0"/>
          <p:nvPr/>
        </p:nvPicPr>
        <p:blipFill>
          <a:blip r:embed="rId3">
            <a:alphaModFix/>
          </a:blip>
          <a:stretch>
            <a:fillRect/>
          </a:stretch>
        </p:blipFill>
        <p:spPr>
          <a:xfrm>
            <a:off x="4724400" y="1745938"/>
            <a:ext cx="4141674" cy="2757576"/>
          </a:xfrm>
          <a:prstGeom prst="rect">
            <a:avLst/>
          </a:prstGeom>
          <a:noFill/>
          <a:ln>
            <a:noFill/>
          </a:ln>
        </p:spPr>
      </p:pic>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4" name="Google Shape;84;p15"/>
          <p:cNvPicPr preferRelativeResize="0"/>
          <p:nvPr/>
        </p:nvPicPr>
        <p:blipFill>
          <a:blip r:embed="rId4">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a:t>
            </a:r>
            <a:r>
              <a:rPr lang="en"/>
              <a:t> of Data Source</a:t>
            </a:r>
            <a:endParaRPr/>
          </a:p>
        </p:txBody>
      </p:sp>
      <p:sp>
        <p:nvSpPr>
          <p:cNvPr id="90" name="Google Shape;90;p16"/>
          <p:cNvSpPr txBox="1"/>
          <p:nvPr/>
        </p:nvSpPr>
        <p:spPr>
          <a:xfrm>
            <a:off x="313775" y="1509050"/>
            <a:ext cx="820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1" name="Google Shape;91;p16"/>
          <p:cNvSpPr txBox="1"/>
          <p:nvPr/>
        </p:nvSpPr>
        <p:spPr>
          <a:xfrm>
            <a:off x="103525" y="1615713"/>
            <a:ext cx="48270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rgbClr val="24292E"/>
                </a:solidFill>
                <a:highlight>
                  <a:schemeClr val="lt1"/>
                </a:highlight>
              </a:rPr>
              <a:t>Our team secured a dataset from Kaggle that captures US county-level data that includes:</a:t>
            </a:r>
            <a:endParaRPr sz="1800">
              <a:solidFill>
                <a:srgbClr val="24292E"/>
              </a:solidFill>
              <a:highlight>
                <a:schemeClr val="lt1"/>
              </a:highlight>
            </a:endParaRPr>
          </a:p>
          <a:p>
            <a:pPr indent="-342900" lvl="1" marL="914400" rtl="0" algn="l">
              <a:spcBef>
                <a:spcPts val="0"/>
              </a:spcBef>
              <a:spcAft>
                <a:spcPts val="0"/>
              </a:spcAft>
              <a:buClr>
                <a:schemeClr val="dk1"/>
              </a:buClr>
              <a:buSzPts val="1800"/>
              <a:buFont typeface="Roboto"/>
              <a:buChar char="○"/>
            </a:pPr>
            <a:r>
              <a:rPr lang="en" sz="1800">
                <a:solidFill>
                  <a:srgbClr val="24292E"/>
                </a:solidFill>
                <a:highlight>
                  <a:schemeClr val="lt1"/>
                </a:highlight>
              </a:rPr>
              <a:t>Sociodemographic data</a:t>
            </a:r>
            <a:endParaRPr sz="1800">
              <a:solidFill>
                <a:srgbClr val="24292E"/>
              </a:solidFill>
              <a:highlight>
                <a:schemeClr val="lt1"/>
              </a:highlight>
            </a:endParaRPr>
          </a:p>
          <a:p>
            <a:pPr indent="-342900" lvl="1" marL="914400" rtl="0" algn="l">
              <a:spcBef>
                <a:spcPts val="0"/>
              </a:spcBef>
              <a:spcAft>
                <a:spcPts val="0"/>
              </a:spcAft>
              <a:buClr>
                <a:srgbClr val="24292E"/>
              </a:buClr>
              <a:buSzPts val="1800"/>
              <a:buChar char="○"/>
            </a:pPr>
            <a:r>
              <a:rPr lang="en" sz="1800">
                <a:solidFill>
                  <a:srgbClr val="24292E"/>
                </a:solidFill>
                <a:highlight>
                  <a:schemeClr val="lt1"/>
                </a:highlight>
              </a:rPr>
              <a:t>Vaccine implementation indicators</a:t>
            </a:r>
            <a:endParaRPr sz="1800">
              <a:solidFill>
                <a:srgbClr val="24292E"/>
              </a:solidFill>
              <a:highlight>
                <a:schemeClr val="lt1"/>
              </a:highlight>
            </a:endParaRPr>
          </a:p>
          <a:p>
            <a:pPr indent="-342900" lvl="1" marL="914400" rtl="0" algn="l">
              <a:spcBef>
                <a:spcPts val="0"/>
              </a:spcBef>
              <a:spcAft>
                <a:spcPts val="0"/>
              </a:spcAft>
              <a:buClr>
                <a:schemeClr val="dk1"/>
              </a:buClr>
              <a:buSzPts val="1800"/>
              <a:buFont typeface="Roboto"/>
              <a:buChar char="○"/>
            </a:pPr>
            <a:r>
              <a:rPr lang="en" sz="1800">
                <a:solidFill>
                  <a:srgbClr val="24292E"/>
                </a:solidFill>
                <a:highlight>
                  <a:schemeClr val="lt1"/>
                </a:highlight>
              </a:rPr>
              <a:t>Geographic data</a:t>
            </a:r>
            <a:endParaRPr sz="1800">
              <a:solidFill>
                <a:srgbClr val="24292E"/>
              </a:solidFill>
              <a:highlight>
                <a:schemeClr val="lt1"/>
              </a:highlight>
            </a:endParaRPr>
          </a:p>
          <a:p>
            <a:pPr indent="-342900" lvl="1" marL="914400" rtl="0" algn="l">
              <a:spcBef>
                <a:spcPts val="0"/>
              </a:spcBef>
              <a:spcAft>
                <a:spcPts val="0"/>
              </a:spcAft>
              <a:buClr>
                <a:schemeClr val="dk1"/>
              </a:buClr>
              <a:buSzPts val="1800"/>
              <a:buFont typeface="Roboto"/>
              <a:buChar char="○"/>
            </a:pPr>
            <a:r>
              <a:rPr lang="en" sz="1800">
                <a:solidFill>
                  <a:srgbClr val="24292E"/>
                </a:solidFill>
                <a:highlight>
                  <a:schemeClr val="lt1"/>
                </a:highlight>
              </a:rPr>
              <a:t>Percentage of each county populations that is estimated to be vaccine hesitant</a:t>
            </a:r>
            <a:endParaRPr sz="1800">
              <a:solidFill>
                <a:srgbClr val="24292E"/>
              </a:solidFill>
              <a:highlight>
                <a:schemeClr val="lt1"/>
              </a:highlight>
            </a:endParaRPr>
          </a:p>
          <a:p>
            <a:pPr indent="-342900" lvl="0" marL="457200" rtl="0" algn="l">
              <a:spcBef>
                <a:spcPts val="0"/>
              </a:spcBef>
              <a:spcAft>
                <a:spcPts val="0"/>
              </a:spcAft>
              <a:buClr>
                <a:schemeClr val="dk1"/>
              </a:buClr>
              <a:buSzPts val="1800"/>
              <a:buFont typeface="Roboto"/>
              <a:buChar char="●"/>
            </a:pPr>
            <a:r>
              <a:rPr lang="en" sz="1800">
                <a:solidFill>
                  <a:srgbClr val="24292E"/>
                </a:solidFill>
                <a:highlight>
                  <a:schemeClr val="lt1"/>
                </a:highlight>
              </a:rPr>
              <a:t>The dataset contained information from 3,142 counties in the US</a:t>
            </a:r>
            <a:endParaRPr sz="1100">
              <a:solidFill>
                <a:schemeClr val="dk1"/>
              </a:solidFill>
            </a:endParaRPr>
          </a:p>
        </p:txBody>
      </p:sp>
      <p:pic>
        <p:nvPicPr>
          <p:cNvPr id="92" name="Google Shape;92;p16"/>
          <p:cNvPicPr preferRelativeResize="0"/>
          <p:nvPr/>
        </p:nvPicPr>
        <p:blipFill>
          <a:blip r:embed="rId3">
            <a:alphaModFix/>
          </a:blip>
          <a:stretch>
            <a:fillRect/>
          </a:stretch>
        </p:blipFill>
        <p:spPr>
          <a:xfrm>
            <a:off x="5000488" y="1763350"/>
            <a:ext cx="3949225" cy="2530776"/>
          </a:xfrm>
          <a:prstGeom prst="rect">
            <a:avLst/>
          </a:prstGeom>
          <a:noFill/>
          <a:ln>
            <a:noFill/>
          </a:ln>
        </p:spPr>
      </p:pic>
      <p:sp>
        <p:nvSpPr>
          <p:cNvPr id="93" name="Google Shape;93;p16"/>
          <p:cNvSpPr txBox="1"/>
          <p:nvPr/>
        </p:nvSpPr>
        <p:spPr>
          <a:xfrm flipH="1">
            <a:off x="5033788" y="4294125"/>
            <a:ext cx="3882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Heat map of COVID-19 cases in the US - John Hopkins Coronavirus Resource Center</a:t>
            </a:r>
            <a:endParaRPr sz="1200">
              <a:latin typeface="Roboto"/>
              <a:ea typeface="Roboto"/>
              <a:cs typeface="Roboto"/>
              <a:sym typeface="Roboto"/>
            </a:endParaRPr>
          </a:p>
        </p:txBody>
      </p:sp>
      <p:sp>
        <p:nvSpPr>
          <p:cNvPr id="94" name="Google Shape;9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6"/>
          <p:cNvPicPr preferRelativeResize="0"/>
          <p:nvPr/>
        </p:nvPicPr>
        <p:blipFill>
          <a:blip r:embed="rId4">
            <a:alphaModFix/>
          </a:blip>
          <a:stretch>
            <a:fillRect/>
          </a:stretch>
        </p:blipFill>
        <p:spPr>
          <a:xfrm>
            <a:off x="7808775" y="124650"/>
            <a:ext cx="1057301" cy="1057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Data and Analysis Questions</a:t>
            </a:r>
            <a:endParaRPr/>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17"/>
          <p:cNvPicPr preferRelativeResize="0"/>
          <p:nvPr/>
        </p:nvPicPr>
        <p:blipFill>
          <a:blip r:embed="rId3">
            <a:alphaModFix/>
          </a:blip>
          <a:stretch>
            <a:fillRect/>
          </a:stretch>
        </p:blipFill>
        <p:spPr>
          <a:xfrm>
            <a:off x="7808775" y="124650"/>
            <a:ext cx="1057301" cy="1057301"/>
          </a:xfrm>
          <a:prstGeom prst="rect">
            <a:avLst/>
          </a:prstGeom>
          <a:noFill/>
          <a:ln>
            <a:noFill/>
          </a:ln>
        </p:spPr>
      </p:pic>
      <p:pic>
        <p:nvPicPr>
          <p:cNvPr id="103" name="Google Shape;103;p17"/>
          <p:cNvPicPr preferRelativeResize="0"/>
          <p:nvPr/>
        </p:nvPicPr>
        <p:blipFill>
          <a:blip r:embed="rId4">
            <a:alphaModFix/>
          </a:blip>
          <a:stretch>
            <a:fillRect/>
          </a:stretch>
        </p:blipFill>
        <p:spPr>
          <a:xfrm>
            <a:off x="625325" y="1334350"/>
            <a:ext cx="7849401" cy="3656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109" name="Google Shape;109;p18"/>
          <p:cNvSpPr txBox="1"/>
          <p:nvPr/>
        </p:nvSpPr>
        <p:spPr>
          <a:xfrm>
            <a:off x="206700" y="1356900"/>
            <a:ext cx="4516500" cy="334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300"/>
              </a:spcBef>
              <a:spcAft>
                <a:spcPts val="0"/>
              </a:spcAft>
              <a:buNone/>
            </a:pPr>
            <a:r>
              <a:rPr b="1" lang="en" sz="1800">
                <a:solidFill>
                  <a:srgbClr val="24292E"/>
                </a:solidFill>
              </a:rPr>
              <a:t>Data Preprocessing</a:t>
            </a:r>
            <a:endParaRPr b="1" sz="1800">
              <a:solidFill>
                <a:srgbClr val="24292E"/>
              </a:solidFill>
            </a:endParaRPr>
          </a:p>
          <a:p>
            <a:pPr indent="-342900" lvl="0" marL="457200" rtl="0" algn="l">
              <a:lnSpc>
                <a:spcPct val="100000"/>
              </a:lnSpc>
              <a:spcBef>
                <a:spcPts val="1000"/>
              </a:spcBef>
              <a:spcAft>
                <a:spcPts val="0"/>
              </a:spcAft>
              <a:buClr>
                <a:srgbClr val="24292E"/>
              </a:buClr>
              <a:buSzPts val="1800"/>
              <a:buChar char="●"/>
            </a:pPr>
            <a:r>
              <a:rPr lang="en" sz="1800">
                <a:solidFill>
                  <a:srgbClr val="24292E"/>
                </a:solidFill>
              </a:rPr>
              <a:t>Filtered</a:t>
            </a:r>
            <a:r>
              <a:rPr lang="en" sz="1800">
                <a:solidFill>
                  <a:srgbClr val="24292E"/>
                </a:solidFill>
              </a:rPr>
              <a:t> dataset based on columns of interest</a:t>
            </a:r>
            <a:endParaRPr sz="1800">
              <a:solidFill>
                <a:srgbClr val="24292E"/>
              </a:solidFill>
            </a:endParaRPr>
          </a:p>
          <a:p>
            <a:pPr indent="-342900" lvl="0" marL="457200" rtl="0" algn="l">
              <a:lnSpc>
                <a:spcPct val="100000"/>
              </a:lnSpc>
              <a:spcBef>
                <a:spcPts val="0"/>
              </a:spcBef>
              <a:spcAft>
                <a:spcPts val="0"/>
              </a:spcAft>
              <a:buClr>
                <a:srgbClr val="24292E"/>
              </a:buClr>
              <a:buSzPts val="1800"/>
              <a:buChar char="●"/>
            </a:pPr>
            <a:r>
              <a:rPr lang="en" sz="1800">
                <a:solidFill>
                  <a:srgbClr val="24292E"/>
                </a:solidFill>
              </a:rPr>
              <a:t>Nulls values filled with zeros (0)</a:t>
            </a:r>
            <a:endParaRPr sz="1800">
              <a:solidFill>
                <a:srgbClr val="24292E"/>
              </a:solidFill>
            </a:endParaRPr>
          </a:p>
          <a:p>
            <a:pPr indent="0" lvl="0" marL="0" rtl="0" algn="l">
              <a:lnSpc>
                <a:spcPct val="100000"/>
              </a:lnSpc>
              <a:spcBef>
                <a:spcPts val="1000"/>
              </a:spcBef>
              <a:spcAft>
                <a:spcPts val="0"/>
              </a:spcAft>
              <a:buNone/>
            </a:pPr>
            <a:r>
              <a:rPr b="1" lang="en" sz="1800">
                <a:solidFill>
                  <a:srgbClr val="24292E"/>
                </a:solidFill>
              </a:rPr>
              <a:t>Target/</a:t>
            </a:r>
            <a:r>
              <a:rPr b="1" lang="en" sz="1800">
                <a:solidFill>
                  <a:srgbClr val="24292E"/>
                </a:solidFill>
              </a:rPr>
              <a:t>Outcome Selection</a:t>
            </a:r>
            <a:endParaRPr b="1" sz="1800">
              <a:solidFill>
                <a:srgbClr val="24292E"/>
              </a:solidFill>
            </a:endParaRPr>
          </a:p>
          <a:p>
            <a:pPr indent="-342900" lvl="0" marL="457200" rtl="0" algn="l">
              <a:lnSpc>
                <a:spcPct val="100000"/>
              </a:lnSpc>
              <a:spcBef>
                <a:spcPts val="1000"/>
              </a:spcBef>
              <a:spcAft>
                <a:spcPts val="0"/>
              </a:spcAft>
              <a:buClr>
                <a:srgbClr val="24292E"/>
              </a:buClr>
              <a:buSzPts val="1800"/>
              <a:buChar char="●"/>
            </a:pPr>
            <a:r>
              <a:rPr lang="en" sz="1800">
                <a:solidFill>
                  <a:srgbClr val="24292E"/>
                </a:solidFill>
              </a:rPr>
              <a:t>Target column = percentage of </a:t>
            </a:r>
            <a:r>
              <a:rPr lang="en" sz="1800">
                <a:solidFill>
                  <a:srgbClr val="24292E"/>
                </a:solidFill>
                <a:highlight>
                  <a:schemeClr val="lt1"/>
                </a:highlight>
              </a:rPr>
              <a:t>population estimated to be vaccine hesitant</a:t>
            </a:r>
            <a:endParaRPr sz="1800">
              <a:solidFill>
                <a:srgbClr val="24292E"/>
              </a:solidFill>
              <a:highlight>
                <a:schemeClr val="lt1"/>
              </a:highlight>
            </a:endParaRPr>
          </a:p>
          <a:p>
            <a:pPr indent="-342900" lvl="0" marL="457200" rtl="0" algn="l">
              <a:lnSpc>
                <a:spcPct val="100000"/>
              </a:lnSpc>
              <a:spcBef>
                <a:spcPts val="0"/>
              </a:spcBef>
              <a:spcAft>
                <a:spcPts val="0"/>
              </a:spcAft>
              <a:buClr>
                <a:srgbClr val="24292E"/>
              </a:buClr>
              <a:buSzPts val="1800"/>
              <a:buChar char="●"/>
            </a:pPr>
            <a:r>
              <a:rPr lang="en" sz="1800">
                <a:solidFill>
                  <a:srgbClr val="24292E"/>
                </a:solidFill>
              </a:rPr>
              <a:t>Connected clean dataset with SQL database</a:t>
            </a:r>
            <a:endParaRPr sz="1800">
              <a:solidFill>
                <a:srgbClr val="24292E"/>
              </a:solidFill>
              <a:highlight>
                <a:schemeClr val="lt1"/>
              </a:highlight>
            </a:endParaRPr>
          </a:p>
        </p:txBody>
      </p:sp>
      <p:sp>
        <p:nvSpPr>
          <p:cNvPr id="110" name="Google Shape;11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18"/>
          <p:cNvPicPr preferRelativeResize="0"/>
          <p:nvPr/>
        </p:nvPicPr>
        <p:blipFill>
          <a:blip r:embed="rId3">
            <a:alphaModFix/>
          </a:blip>
          <a:stretch>
            <a:fillRect/>
          </a:stretch>
        </p:blipFill>
        <p:spPr>
          <a:xfrm>
            <a:off x="7808775" y="124650"/>
            <a:ext cx="1057301" cy="1057301"/>
          </a:xfrm>
          <a:prstGeom prst="rect">
            <a:avLst/>
          </a:prstGeom>
          <a:noFill/>
          <a:ln>
            <a:noFill/>
          </a:ln>
        </p:spPr>
      </p:pic>
      <p:pic>
        <p:nvPicPr>
          <p:cNvPr id="112" name="Google Shape;112;p18"/>
          <p:cNvPicPr preferRelativeResize="0"/>
          <p:nvPr/>
        </p:nvPicPr>
        <p:blipFill>
          <a:blip r:embed="rId4">
            <a:alphaModFix/>
          </a:blip>
          <a:stretch>
            <a:fillRect/>
          </a:stretch>
        </p:blipFill>
        <p:spPr>
          <a:xfrm>
            <a:off x="4640875" y="2141863"/>
            <a:ext cx="4267200" cy="183957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Visualizations in Tableau</a:t>
            </a:r>
            <a:endParaRPr/>
          </a:p>
        </p:txBody>
      </p:sp>
      <p:sp>
        <p:nvSpPr>
          <p:cNvPr id="118" name="Google Shape;118;p19"/>
          <p:cNvSpPr txBox="1"/>
          <p:nvPr>
            <p:ph idx="1" type="body"/>
          </p:nvPr>
        </p:nvSpPr>
        <p:spPr>
          <a:xfrm>
            <a:off x="311725" y="2330025"/>
            <a:ext cx="3127500" cy="483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000" u="sng">
                <a:solidFill>
                  <a:schemeClr val="hlink"/>
                </a:solidFill>
                <a:latin typeface="Arial"/>
                <a:ea typeface="Arial"/>
                <a:cs typeface="Arial"/>
                <a:sym typeface="Arial"/>
                <a:hlinkClick r:id="rId3"/>
              </a:rPr>
              <a:t>Tableau Dashboard Link</a:t>
            </a:r>
            <a:endParaRPr sz="2000">
              <a:latin typeface="Arial"/>
              <a:ea typeface="Arial"/>
              <a:cs typeface="Arial"/>
              <a:sym typeface="Arial"/>
            </a:endParaRPr>
          </a:p>
        </p:txBody>
      </p:sp>
      <p:sp>
        <p:nvSpPr>
          <p:cNvPr id="119" name="Google Shape;11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19"/>
          <p:cNvPicPr preferRelativeResize="0"/>
          <p:nvPr/>
        </p:nvPicPr>
        <p:blipFill>
          <a:blip r:embed="rId4">
            <a:alphaModFix/>
          </a:blip>
          <a:stretch>
            <a:fillRect/>
          </a:stretch>
        </p:blipFill>
        <p:spPr>
          <a:xfrm>
            <a:off x="6210500" y="2861200"/>
            <a:ext cx="2857300" cy="219562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121" name="Google Shape;121;p19"/>
          <p:cNvPicPr preferRelativeResize="0"/>
          <p:nvPr/>
        </p:nvPicPr>
        <p:blipFill rotWithShape="1">
          <a:blip r:embed="rId5">
            <a:alphaModFix/>
          </a:blip>
          <a:srcRect b="0" l="0" r="0" t="8600"/>
          <a:stretch/>
        </p:blipFill>
        <p:spPr>
          <a:xfrm>
            <a:off x="5166100" y="1212675"/>
            <a:ext cx="2519076" cy="2195626"/>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122" name="Google Shape;122;p19"/>
          <p:cNvPicPr preferRelativeResize="0"/>
          <p:nvPr/>
        </p:nvPicPr>
        <p:blipFill>
          <a:blip r:embed="rId6">
            <a:alphaModFix/>
          </a:blip>
          <a:stretch>
            <a:fillRect/>
          </a:stretch>
        </p:blipFill>
        <p:spPr>
          <a:xfrm>
            <a:off x="3845275" y="76200"/>
            <a:ext cx="3127500" cy="195468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 Model Choice</a:t>
            </a:r>
            <a:endParaRPr/>
          </a:p>
        </p:txBody>
      </p:sp>
      <p:sp>
        <p:nvSpPr>
          <p:cNvPr id="128" name="Google Shape;12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0"/>
          <p:cNvPicPr preferRelativeResize="0"/>
          <p:nvPr/>
        </p:nvPicPr>
        <p:blipFill>
          <a:blip r:embed="rId3">
            <a:alphaModFix/>
          </a:blip>
          <a:stretch>
            <a:fillRect/>
          </a:stretch>
        </p:blipFill>
        <p:spPr>
          <a:xfrm>
            <a:off x="7808775" y="124650"/>
            <a:ext cx="1057301" cy="1057301"/>
          </a:xfrm>
          <a:prstGeom prst="rect">
            <a:avLst/>
          </a:prstGeom>
          <a:noFill/>
          <a:ln>
            <a:noFill/>
          </a:ln>
        </p:spPr>
      </p:pic>
      <p:grpSp>
        <p:nvGrpSpPr>
          <p:cNvPr id="130" name="Google Shape;130;p20"/>
          <p:cNvGrpSpPr/>
          <p:nvPr/>
        </p:nvGrpSpPr>
        <p:grpSpPr>
          <a:xfrm>
            <a:off x="1383982" y="2411613"/>
            <a:ext cx="1486543" cy="1140100"/>
            <a:chOff x="1351625" y="2256385"/>
            <a:chExt cx="1451702" cy="972367"/>
          </a:xfrm>
        </p:grpSpPr>
        <p:sp>
          <p:nvSpPr>
            <p:cNvPr id="131" name="Google Shape;131;p20"/>
            <p:cNvSpPr txBox="1"/>
            <p:nvPr/>
          </p:nvSpPr>
          <p:spPr>
            <a:xfrm>
              <a:off x="1351627" y="22563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Vestibulum congue tempus</a:t>
              </a:r>
              <a:endParaRPr sz="1100">
                <a:solidFill>
                  <a:srgbClr val="FFFFFF"/>
                </a:solidFill>
                <a:latin typeface="Roboto"/>
                <a:ea typeface="Roboto"/>
                <a:cs typeface="Roboto"/>
                <a:sym typeface="Roboto"/>
              </a:endParaRPr>
            </a:p>
          </p:txBody>
        </p:sp>
        <p:sp>
          <p:nvSpPr>
            <p:cNvPr id="132" name="Google Shape;132;p20"/>
            <p:cNvSpPr txBox="1"/>
            <p:nvPr/>
          </p:nvSpPr>
          <p:spPr>
            <a:xfrm>
              <a:off x="1351625" y="2716352"/>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Lorem ipsum dolor sit amet, consectetur adipiscing elit, sed do eiusmod tempor.</a:t>
              </a:r>
              <a:endParaRPr sz="1100">
                <a:solidFill>
                  <a:srgbClr val="FFFFFF"/>
                </a:solidFill>
                <a:latin typeface="Roboto"/>
                <a:ea typeface="Roboto"/>
                <a:cs typeface="Roboto"/>
                <a:sym typeface="Roboto"/>
              </a:endParaRPr>
            </a:p>
          </p:txBody>
        </p:sp>
      </p:grpSp>
      <p:pic>
        <p:nvPicPr>
          <p:cNvPr id="133" name="Google Shape;133;p20"/>
          <p:cNvPicPr preferRelativeResize="0"/>
          <p:nvPr/>
        </p:nvPicPr>
        <p:blipFill>
          <a:blip r:embed="rId4">
            <a:alphaModFix/>
          </a:blip>
          <a:stretch>
            <a:fillRect/>
          </a:stretch>
        </p:blipFill>
        <p:spPr>
          <a:xfrm>
            <a:off x="491663" y="1648575"/>
            <a:ext cx="8160727" cy="311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 Regression Models</a:t>
            </a:r>
            <a:endParaRPr/>
          </a:p>
        </p:txBody>
      </p:sp>
      <p:sp>
        <p:nvSpPr>
          <p:cNvPr id="139" name="Google Shape;13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0" name="Google Shape;140;p21"/>
          <p:cNvPicPr preferRelativeResize="0"/>
          <p:nvPr/>
        </p:nvPicPr>
        <p:blipFill>
          <a:blip r:embed="rId3">
            <a:alphaModFix/>
          </a:blip>
          <a:stretch>
            <a:fillRect/>
          </a:stretch>
        </p:blipFill>
        <p:spPr>
          <a:xfrm>
            <a:off x="7808775" y="124650"/>
            <a:ext cx="1057301" cy="1057301"/>
          </a:xfrm>
          <a:prstGeom prst="rect">
            <a:avLst/>
          </a:prstGeom>
          <a:noFill/>
          <a:ln>
            <a:noFill/>
          </a:ln>
        </p:spPr>
      </p:pic>
      <p:pic>
        <p:nvPicPr>
          <p:cNvPr id="141" name="Google Shape;141;p21"/>
          <p:cNvPicPr preferRelativeResize="0"/>
          <p:nvPr/>
        </p:nvPicPr>
        <p:blipFill>
          <a:blip r:embed="rId4">
            <a:alphaModFix/>
          </a:blip>
          <a:stretch>
            <a:fillRect/>
          </a:stretch>
        </p:blipFill>
        <p:spPr>
          <a:xfrm>
            <a:off x="957254" y="1404175"/>
            <a:ext cx="7229483" cy="3652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