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4" r:id="rId11"/>
    <p:sldId id="263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Project Title</a:t>
            </a:r>
            <a:br/>
            <a:r>
              <a:rPr sz="4000"/>
              <a:t>（</a:t>
            </a:r>
            <a:r>
              <a:rPr lang="zh-CN" altLang="en-US" sz="4000">
                <a:ea typeface="宋体" panose="02010600030101010101" pitchFamily="2" charset="-122"/>
              </a:rPr>
              <a:t>小组成员）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120" name="Group Memb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zh-CN">
                <a:ea typeface="宋体" panose="02010600030101010101" pitchFamily="2" charset="-122"/>
              </a:rPr>
              <a:t>陈意</a:t>
            </a:r>
            <a:r>
              <a:rPr lang="en-US" altLang="zh-CN">
                <a:ea typeface="宋体" panose="02010600030101010101" pitchFamily="2" charset="-122"/>
              </a:rPr>
              <a:t>-Chen    杨楚凝-Nora   汪含之-Hanzhi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- 2 sentence description of project"/>
          <p:cNvSpPr txBox="1"/>
          <p:nvPr>
            <p:ph type="subTitle" sz="quarter" idx="1"/>
          </p:nvPr>
        </p:nvSpPr>
        <p:spPr>
          <a:xfrm>
            <a:off x="403225" y="350520"/>
            <a:ext cx="11632565" cy="905256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defTabSz="361950">
              <a:defRPr sz="409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en-US" sz="4800">
                <a:solidFill>
                  <a:srgbClr val="FFFFFF"/>
                </a:solidFill>
                <a:uFillTx/>
                <a:latin typeface="Arial" panose="020B0604020202020204" pitchFamily="34" charset="0"/>
              </a:rPr>
              <a:t>       </a:t>
            </a:r>
            <a:r>
              <a:rPr sz="4800">
                <a:solidFill>
                  <a:srgbClr val="FFFFFF"/>
                </a:solidFill>
                <a:uFillTx/>
                <a:latin typeface="Arial" panose="020B0604020202020204" pitchFamily="34" charset="0"/>
              </a:rPr>
              <a:t>Translation of mouse motion track</a:t>
            </a:r>
            <a:endParaRPr sz="4800">
              <a:solidFill>
                <a:srgbClr val="FFFFFF"/>
              </a:solidFill>
              <a:uFillTx/>
              <a:latin typeface="Arial" panose="020B0604020202020204" pitchFamily="34" charset="0"/>
            </a:endParaRPr>
          </a:p>
          <a:p>
            <a:pPr algn="ctr"/>
            <a:r>
              <a:rPr lang="zh-CN" sz="36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（鼠标运动轨迹的转译）</a:t>
            </a:r>
            <a:endParaRPr lang="zh-CN" sz="36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sz="36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 the following time, my teammates and I will cooperate with each other. Some of us will collect data by using software, and some of us will purchase all the materials needed for a big operation. In addition, we will carry out the preliminary construction as soon as possible, and try to find out the problems in the operation and solve them.</a:t>
            </a:r>
            <a:endParaRPr lang="zh-CN" sz="36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sz="28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对鼠标轨迹的可视化，它能记录我们一天之中在电脑上的痕迹 ，对电脑的使用程度，以及会记录我们的日常上网的路径，可以体现我们对电脑的依赖使用程度，过度使用电脑的人鼠标路径会非常大的密集，而不怎么用电</a:t>
            </a:r>
            <a:endParaRPr lang="zh-CN" sz="28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sz="28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脑的人圆就会非常大，我们觉得非常有趣。</a:t>
            </a:r>
            <a:endParaRPr lang="zh-CN" sz="28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spiration"/>
          <p:cNvSpPr txBox="1"/>
          <p:nvPr>
            <p:ph type="subTitle" sz="quarter" idx="1"/>
          </p:nvPr>
        </p:nvSpPr>
        <p:spPr>
          <a:xfrm>
            <a:off x="419100" y="381000"/>
            <a:ext cx="3827145" cy="10204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Inspiration</a:t>
            </a:r>
          </a:p>
          <a:p>
            <a:r>
              <a:rPr lang="zh-CN" sz="2800">
                <a:ea typeface="宋体" panose="02010600030101010101" pitchFamily="2" charset="-122"/>
              </a:rPr>
              <a:t>  （灵感）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125" name="Rectangle"/>
          <p:cNvSpPr/>
          <p:nvPr/>
        </p:nvSpPr>
        <p:spPr>
          <a:xfrm>
            <a:off x="745281" y="2081907"/>
            <a:ext cx="4243637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Artwork, Images, anything  that inspired this project idea"/>
          <p:cNvSpPr txBox="1"/>
          <p:nvPr/>
        </p:nvSpPr>
        <p:spPr>
          <a:xfrm>
            <a:off x="745490" y="2190115"/>
            <a:ext cx="4243070" cy="59963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/>
          <a:p>
            <a:pPr algn="l" defTabSz="268605">
              <a:defRPr sz="17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800"/>
              <a:t>My inspiration comes from this art work, which expresses the road map of the plane in 3D. I think there is a route in the mouse movement, so I also want to express the mouse track in 3D.</a:t>
            </a:r>
            <a:r>
              <a:rPr lang="zh-CN" sz="2800">
                <a:ea typeface="宋体" panose="02010600030101010101" pitchFamily="2" charset="-122"/>
              </a:rPr>
              <a:t>（</a:t>
            </a:r>
            <a:r>
              <a:rPr sz="2400"/>
              <a:t>我的灵感来自于这个艺术作品，它把平面的路线图通过3D的方式表达出来，我想鼠标运动的过程中也是有路线的，所以也想用3D的方式来表现鼠标轨迹。</a:t>
            </a:r>
            <a:r>
              <a:rPr lang="zh-CN" sz="2400">
                <a:ea typeface="宋体" panose="02010600030101010101" pitchFamily="2" charset="-122"/>
              </a:rPr>
              <a:t>）</a:t>
            </a:r>
            <a:endParaRPr lang="zh-CN" sz="2400">
              <a:ea typeface="宋体" panose="02010600030101010101" pitchFamily="2" charset="-122"/>
            </a:endParaRPr>
          </a:p>
        </p:txBody>
      </p:sp>
      <p:sp>
        <p:nvSpPr>
          <p:cNvPr id="128" name="Artwork, Images, anything…"/>
          <p:cNvSpPr txBox="1"/>
          <p:nvPr/>
        </p:nvSpPr>
        <p:spPr>
          <a:xfrm>
            <a:off x="5698490" y="2082165"/>
            <a:ext cx="6870700" cy="63017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268605">
              <a:defRPr sz="17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" name="图片 1" descr="微信图片_20190618000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470" y="2082165"/>
            <a:ext cx="7560945" cy="6301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you will use"/>
          <p:cNvSpPr txBox="1"/>
          <p:nvPr>
            <p:ph type="subTitle" sz="quarter" idx="1"/>
          </p:nvPr>
        </p:nvSpPr>
        <p:spPr>
          <a:xfrm>
            <a:off x="633730" y="5184140"/>
            <a:ext cx="12261850" cy="3663950"/>
          </a:xfrm>
          <a:prstGeom prst="rect">
            <a:avLst/>
          </a:prstGeom>
        </p:spPr>
        <p:txBody>
          <a:bodyPr>
            <a:normAutofit/>
          </a:bodyPr>
          <a:lstStyle>
            <a:lvl1pPr defTabSz="578485">
              <a:defRPr sz="653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zh-CN" sz="3600">
                <a:ea typeface="宋体" panose="02010600030101010101" pitchFamily="2" charset="-122"/>
              </a:rPr>
              <a:t>Our data is not a specific number, but a graph, a graph generated by IOgraph, which we will represent in 3D.</a:t>
            </a:r>
            <a:endParaRPr lang="zh-CN" sz="3600">
              <a:ea typeface="宋体" panose="02010600030101010101" pitchFamily="2" charset="-122"/>
            </a:endParaRPr>
          </a:p>
          <a:p>
            <a:pPr algn="l"/>
            <a:r>
              <a:rPr lang="zh-CN" sz="3600">
                <a:ea typeface="宋体" panose="02010600030101010101" pitchFamily="2" charset="-122"/>
              </a:rPr>
              <a:t> If it works, it will be suspended in mid-air.</a:t>
            </a:r>
            <a:endParaRPr lang="zh-CN" sz="3600">
              <a:ea typeface="宋体" panose="02010600030101010101" pitchFamily="2" charset="-122"/>
            </a:endParaRPr>
          </a:p>
          <a:p>
            <a:pPr algn="l"/>
            <a:r>
              <a:rPr lang="zh-CN" sz="2800">
                <a:ea typeface="宋体" panose="02010600030101010101" pitchFamily="2" charset="-122"/>
              </a:rPr>
              <a:t>我们的数据它不是具体的数字，而是一张图，一张由IOgraph（一款鼠标轨迹的记录软件）生成的图，我们会把这张图用3D的方式表现出来。如果顺利的话，它会被挂在半空中。</a:t>
            </a:r>
            <a:endParaRPr lang="zh-CN" sz="2800">
              <a:ea typeface="宋体" panose="02010600030101010101" pitchFamily="2" charset="-122"/>
            </a:endParaRPr>
          </a:p>
        </p:txBody>
      </p:sp>
      <p:pic>
        <p:nvPicPr>
          <p:cNvPr id="4" name="图片 3" descr="微信图片_20190617230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860" y="370840"/>
            <a:ext cx="9684385" cy="4427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you will translate the data?"/>
          <p:cNvSpPr txBox="1"/>
          <p:nvPr>
            <p:ph type="subTitle" sz="quarter" idx="1"/>
          </p:nvPr>
        </p:nvSpPr>
        <p:spPr>
          <a:xfrm>
            <a:off x="1489710" y="491490"/>
            <a:ext cx="10026015" cy="23844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defTabSz="309880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t>Foam balls represent black spots, and thin wire lines represent trajectories.</a:t>
            </a:r>
          </a:p>
          <a:p>
            <a:pPr algn="l"/>
            <a:r>
              <a:rPr sz="2800"/>
              <a:t>用泡沫球代表停留黑点，细的铁丝线代表轨迹</a:t>
            </a:r>
            <a:r>
              <a:rPr lang="zh-CN" sz="2800">
                <a:ea typeface="宋体" panose="02010600030101010101" pitchFamily="2" charset="-122"/>
              </a:rPr>
              <a:t>。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133" name="(Example)"/>
          <p:cNvSpPr txBox="1"/>
          <p:nvPr/>
        </p:nvSpPr>
        <p:spPr>
          <a:xfrm>
            <a:off x="4666615" y="2671445"/>
            <a:ext cx="2697480" cy="9556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defTabSz="233680">
              <a:defRPr sz="148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2800"/>
              <a:t>like this</a:t>
            </a:r>
            <a:endParaRPr lang="en-US" sz="2800"/>
          </a:p>
          <a:p>
            <a:r>
              <a:rPr lang="zh-CN" altLang="en-US" sz="2400">
                <a:ea typeface="宋体" panose="02010600030101010101" pitchFamily="2" charset="-122"/>
              </a:rPr>
              <a:t>如下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6" name="Arrow"/>
          <p:cNvSpPr/>
          <p:nvPr/>
        </p:nvSpPr>
        <p:spPr>
          <a:xfrm>
            <a:off x="5238081" y="3826510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" name="图片 5" descr="TB2AjWjd_cCL1FjSZFPXXXZgpXa_!!150177958.jpg_300x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3184525"/>
            <a:ext cx="2553970" cy="2553970"/>
          </a:xfrm>
          <a:prstGeom prst="rect">
            <a:avLst/>
          </a:prstGeom>
        </p:spPr>
      </p:pic>
      <p:sp>
        <p:nvSpPr>
          <p:cNvPr id="7" name="Arrow"/>
          <p:cNvSpPr/>
          <p:nvPr/>
        </p:nvSpPr>
        <p:spPr>
          <a:xfrm>
            <a:off x="5325076" y="6555105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" name="图片 7" descr="微信图片_20190618005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5" y="3184525"/>
            <a:ext cx="2612390" cy="2395855"/>
          </a:xfrm>
          <a:prstGeom prst="rect">
            <a:avLst/>
          </a:prstGeom>
        </p:spPr>
      </p:pic>
      <p:pic>
        <p:nvPicPr>
          <p:cNvPr id="9" name="图片 8" descr="微信图片_201906180059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10" y="6034405"/>
            <a:ext cx="2412365" cy="2311400"/>
          </a:xfrm>
          <a:prstGeom prst="rect">
            <a:avLst/>
          </a:prstGeom>
        </p:spPr>
      </p:pic>
      <p:pic>
        <p:nvPicPr>
          <p:cNvPr id="11" name="图片 10" descr="微信图片_201906180103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60" y="6034405"/>
            <a:ext cx="2445385" cy="2312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m Sketches"/>
          <p:cNvSpPr txBox="1"/>
          <p:nvPr>
            <p:ph type="subTitle" sz="quarter" idx="1"/>
          </p:nvPr>
        </p:nvSpPr>
        <p:spPr>
          <a:xfrm>
            <a:off x="380365" y="381000"/>
            <a:ext cx="3827145" cy="107124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Form Sketches</a:t>
            </a:r>
          </a:p>
          <a:p>
            <a:r>
              <a:rPr lang="zh-CN" sz="2400">
                <a:ea typeface="宋体" panose="02010600030101010101" pitchFamily="2" charset="-122"/>
              </a:rPr>
              <a:t>形成草图</a:t>
            </a:r>
            <a:endParaRPr lang="zh-CN" sz="2400">
              <a:ea typeface="宋体" panose="02010600030101010101" pitchFamily="2" charset="-122"/>
            </a:endParaRPr>
          </a:p>
        </p:txBody>
      </p:sp>
      <p:sp>
        <p:nvSpPr>
          <p:cNvPr id="139" name="Rectangle"/>
          <p:cNvSpPr/>
          <p:nvPr/>
        </p:nvSpPr>
        <p:spPr>
          <a:xfrm>
            <a:off x="745490" y="2082165"/>
            <a:ext cx="4525645" cy="630110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" name="图片 1" descr="微信图片_20190618011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978525" y="1802765"/>
            <a:ext cx="6301105" cy="6859270"/>
          </a:xfrm>
          <a:prstGeom prst="rect">
            <a:avLst/>
          </a:prstGeom>
        </p:spPr>
      </p:pic>
      <p:pic>
        <p:nvPicPr>
          <p:cNvPr id="3" name="图片 2" descr="微信图片_20190618012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4826000"/>
            <a:ext cx="4525010" cy="291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2365" y="1021080"/>
            <a:ext cx="55365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Sketches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0525" y="3789998"/>
            <a:ext cx="28975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plan B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meline for Completion (What will you do for the rest of the week?)"/>
          <p:cNvSpPr txBox="1"/>
          <p:nvPr>
            <p:ph type="subTitle" sz="quarter" idx="1"/>
          </p:nvPr>
        </p:nvSpPr>
        <p:spPr>
          <a:xfrm>
            <a:off x="1187450" y="1531620"/>
            <a:ext cx="10514965" cy="7022465"/>
          </a:xfrm>
          <a:prstGeom prst="rect">
            <a:avLst/>
          </a:prstGeom>
        </p:spPr>
        <p:txBody>
          <a:bodyPr/>
          <a:lstStyle>
            <a:lvl1pPr defTabSz="286385">
              <a:defRPr sz="323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t>In the following time, my teammates and I will cooperate with each other. Some of us will collect data by using software, and some of us will purchase all the materials needed for a big operation. In addition, we will carry out the preliminary construction as soon as possible, and try to find out the problems in the operation and solve them.</a:t>
            </a:r>
          </a:p>
          <a:p>
            <a:pPr algn="l"/>
            <a:r>
              <a:rPr lang="en-US" sz="2800"/>
              <a:t>(</a:t>
            </a:r>
            <a:r>
              <a:rPr sz="2800"/>
              <a:t>在接下来的时间里，我和我的队友会分工合作，有人会收集利用软件收集数据，有人会购买好大作业需要的所有材料，并且我们会尽快进行初步的搭建工作，尽量发现作业的问题然后解决掉。</a:t>
            </a:r>
            <a:r>
              <a:rPr lang="en-US" sz="2800"/>
              <a:t>)</a:t>
            </a:r>
            <a:endParaRPr 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37895" y="610553"/>
            <a:ext cx="32600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Next job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/>
          <p:nvPr>
            <p:ph type="pic" idx="13"/>
          </p:nvPr>
        </p:nvSpPr>
        <p:spPr>
          <a:xfrm>
            <a:off x="1619250" y="673100"/>
            <a:ext cx="9758045" cy="1907540"/>
          </a:xfrm>
        </p:spPr>
      </p:sp>
      <p:sp>
        <p:nvSpPr>
          <p:cNvPr id="3" name="标题 2"/>
          <p:cNvSpPr/>
          <p:nvPr>
            <p:ph type="title"/>
          </p:nvPr>
        </p:nvSpPr>
        <p:spPr>
          <a:xfrm>
            <a:off x="1270000" y="2580640"/>
            <a:ext cx="10464800" cy="5560060"/>
          </a:xfrm>
        </p:spPr>
        <p:txBody>
          <a:bodyPr/>
          <a:p>
            <a:pPr algn="l"/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 txBox="1"/>
          <p:nvPr>
            <p:ph type="subTitle" sz="quarter" idx="1"/>
          </p:nvPr>
        </p:nvSpPr>
        <p:spPr>
          <a:xfrm>
            <a:off x="3446809" y="3862362"/>
            <a:ext cx="6390582" cy="1292276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/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Helvetica Neue</vt:lpstr>
      <vt:lpstr>Helvetica Neue Medium</vt:lpstr>
      <vt:lpstr>Helvetica Neue Light</vt:lpstr>
      <vt:lpstr>Arial</vt:lpstr>
      <vt:lpstr>微软雅黑</vt:lpstr>
      <vt:lpstr>Arial Unicode MS</vt:lpstr>
      <vt:lpstr>Helvetica Neue</vt:lpstr>
      <vt:lpstr>Helvetica Neue Light</vt:lpstr>
      <vt:lpstr>Helvetica Neue Medium</vt:lpstr>
      <vt:lpstr>Black</vt:lpstr>
      <vt:lpstr>Project Title （小组成员）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尘缘而已1418633344</cp:lastModifiedBy>
  <cp:revision>5</cp:revision>
  <dcterms:created xsi:type="dcterms:W3CDTF">2019-06-17T08:07:00Z</dcterms:created>
  <dcterms:modified xsi:type="dcterms:W3CDTF">2019-06-18T03:37:39Z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