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781" y="-312"/>
      </p:cViewPr>
      <p:guideLst>
        <p:guide orient="horz" pos="3072"/>
        <p:guide pos="409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sz="2400" i="1"/>
            </a:lvl1pPr>
          </a:lstStyle>
          <a:p>
            <a:r>
              <a:t>–Johnny Appleseed</a:t>
            </a:r>
          </a:p>
        </p:txBody>
      </p:sp>
      <p:sp>
        <p:nvSpPr>
          <p:cNvPr id="94" name="“Type a quote here.”"/>
          <p:cNvSpPr txBox="1">
            <a:spLocks noGrp="1"/>
          </p:cNvSpPr>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731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8919"/>
            <a:ext cx="5334001"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oject Title"/>
          <p:cNvSpPr txBox="1">
            <a:spLocks noGrp="1"/>
          </p:cNvSpPr>
          <p:nvPr>
            <p:ph type="ctrTitle"/>
          </p:nvPr>
        </p:nvSpPr>
        <p:spPr>
          <a:xfrm>
            <a:off x="1287426" y="1162024"/>
            <a:ext cx="10464800" cy="3302000"/>
          </a:xfrm>
          <a:prstGeom prst="rect">
            <a:avLst/>
          </a:prstGeom>
        </p:spPr>
        <p:txBody>
          <a:bodyPr>
            <a:normAutofit/>
          </a:bodyPr>
          <a:lstStyle>
            <a:lvl1pPr>
              <a:defRPr>
                <a:latin typeface="Arial"/>
                <a:ea typeface="Arial"/>
                <a:cs typeface="Arial"/>
                <a:sym typeface="Arial"/>
              </a:defRPr>
            </a:lvl1pPr>
          </a:lstStyle>
          <a:p>
            <a:r>
              <a:rPr lang="zh-CN" altLang="en-US" sz="4000" b="1" dirty="0" smtClean="0">
                <a:latin typeface="方正兰亭粗黑_GBK" pitchFamily="2" charset="-122"/>
                <a:ea typeface="方正兰亭粗黑_GBK" pitchFamily="2" charset="-122"/>
              </a:rPr>
              <a:t>良渚文化遗址的相关数据调查研究与再</a:t>
            </a:r>
            <a:r>
              <a:rPr lang="zh-CN" altLang="en-US" sz="4000" b="1" dirty="0" smtClean="0">
                <a:latin typeface="方正兰亭粗黑_GBK" pitchFamily="2" charset="-122"/>
                <a:ea typeface="方正兰亭粗黑_GBK" pitchFamily="2" charset="-122"/>
              </a:rPr>
              <a:t>演变</a:t>
            </a:r>
            <a:r>
              <a:rPr lang="en-US" altLang="zh-CN" sz="4000" b="1" dirty="0" smtClean="0">
                <a:latin typeface="方正兰亭粗黑_GBK" pitchFamily="2" charset="-122"/>
                <a:ea typeface="方正兰亭粗黑_GBK" pitchFamily="2" charset="-122"/>
              </a:rPr>
              <a:t/>
            </a:r>
            <a:br>
              <a:rPr lang="en-US" altLang="zh-CN" sz="4000" b="1" dirty="0" smtClean="0">
                <a:latin typeface="方正兰亭粗黑_GBK" pitchFamily="2" charset="-122"/>
                <a:ea typeface="方正兰亭粗黑_GBK" pitchFamily="2" charset="-122"/>
              </a:rPr>
            </a:br>
            <a:r>
              <a:rPr lang="en-US" altLang="zh-CN" sz="4000" b="1" dirty="0" smtClean="0">
                <a:latin typeface="方正兰亭粗黑_GBK" pitchFamily="2" charset="-122"/>
                <a:ea typeface="方正兰亭粗黑_GBK" pitchFamily="2" charset="-122"/>
              </a:rPr>
              <a:t/>
            </a:r>
            <a:br>
              <a:rPr lang="en-US" altLang="zh-CN" sz="4000" b="1" dirty="0" smtClean="0">
                <a:latin typeface="方正兰亭粗黑_GBK" pitchFamily="2" charset="-122"/>
                <a:ea typeface="方正兰亭粗黑_GBK" pitchFamily="2" charset="-122"/>
              </a:rPr>
            </a:br>
            <a:r>
              <a:rPr lang="en-US" sz="4000" b="1" dirty="0" smtClean="0"/>
              <a:t>(</a:t>
            </a:r>
            <a:r>
              <a:rPr lang="en-US" sz="4000" b="1" dirty="0" smtClean="0"/>
              <a:t>Investigation and Re-evolution of Relevant Data of </a:t>
            </a:r>
            <a:r>
              <a:rPr lang="en-US" sz="4000" b="1" dirty="0" err="1" smtClean="0"/>
              <a:t>Liangzhu</a:t>
            </a:r>
            <a:r>
              <a:rPr lang="en-US" sz="4000" b="1" dirty="0" smtClean="0"/>
              <a:t> Cultural Relics)</a:t>
            </a:r>
            <a:endParaRPr lang="zh-CN" altLang="en-US" sz="4000" dirty="0"/>
          </a:p>
        </p:txBody>
      </p:sp>
      <p:sp>
        <p:nvSpPr>
          <p:cNvPr id="120" name="Group Members"/>
          <p:cNvSpPr txBox="1">
            <a:spLocks noGrp="1"/>
          </p:cNvSpPr>
          <p:nvPr>
            <p:ph type="subTitle" sz="quarter" idx="1"/>
          </p:nvPr>
        </p:nvSpPr>
        <p:spPr>
          <a:prstGeom prst="rect">
            <a:avLst/>
          </a:prstGeom>
        </p:spPr>
        <p:txBody>
          <a:bodyPr>
            <a:normAutofit fontScale="92500" lnSpcReduction="20000"/>
          </a:bodyPr>
          <a:lstStyle>
            <a:lvl1pPr>
              <a:defRPr>
                <a:latin typeface="Arial"/>
                <a:ea typeface="Arial"/>
                <a:cs typeface="Arial"/>
                <a:sym typeface="Arial"/>
              </a:defRPr>
            </a:lvl1pPr>
          </a:lstStyle>
          <a:p>
            <a:r>
              <a:rPr sz="2800" dirty="0"/>
              <a:t>Group </a:t>
            </a:r>
            <a:r>
              <a:rPr sz="2800" dirty="0" smtClean="0"/>
              <a:t>Members</a:t>
            </a:r>
            <a:r>
              <a:rPr lang="zh-CN" altLang="en-US" sz="2800" dirty="0" smtClean="0"/>
              <a:t>：</a:t>
            </a:r>
            <a:endParaRPr lang="en-US" altLang="zh-CN" sz="2800" dirty="0" smtClean="0"/>
          </a:p>
          <a:p>
            <a:endParaRPr lang="en-US" altLang="zh-CN" sz="2800" dirty="0" smtClean="0"/>
          </a:p>
          <a:p>
            <a:r>
              <a:rPr lang="zh-CN" altLang="en-US" sz="2800" dirty="0" smtClean="0">
                <a:latin typeface="方正兰亭准黑简体" pitchFamily="2" charset="-122"/>
                <a:ea typeface="方正兰亭准黑简体" pitchFamily="2" charset="-122"/>
              </a:rPr>
              <a:t>曾</a:t>
            </a:r>
            <a:r>
              <a:rPr lang="zh-CN" altLang="en-US" sz="2800" dirty="0" smtClean="0">
                <a:latin typeface="方正兰亭准黑简体" pitchFamily="2" charset="-122"/>
                <a:ea typeface="方正兰亭准黑简体" pitchFamily="2" charset="-122"/>
              </a:rPr>
              <a:t>维</a:t>
            </a:r>
            <a:r>
              <a:rPr lang="zh-CN" altLang="en-US" sz="2800" dirty="0" smtClean="0">
                <a:latin typeface="方正兰亭准黑简体" pitchFamily="2" charset="-122"/>
                <a:ea typeface="方正兰亭准黑简体" pitchFamily="2" charset="-122"/>
              </a:rPr>
              <a:t>佳</a:t>
            </a:r>
            <a:r>
              <a:rPr lang="en-US" altLang="zh-CN" sz="2800" dirty="0" err="1" smtClean="0">
                <a:latin typeface="方正兰亭准黑简体" pitchFamily="2" charset="-122"/>
                <a:ea typeface="方正兰亭准黑简体" pitchFamily="2" charset="-122"/>
              </a:rPr>
              <a:t>Weijia</a:t>
            </a:r>
            <a:r>
              <a:rPr lang="en-US" altLang="zh-CN" sz="2800" dirty="0" smtClean="0">
                <a:latin typeface="方正兰亭准黑简体" pitchFamily="2" charset="-122"/>
                <a:ea typeface="方正兰亭准黑简体" pitchFamily="2" charset="-122"/>
              </a:rPr>
              <a:t> </a:t>
            </a:r>
            <a:r>
              <a:rPr lang="zh-CN" altLang="en-US" sz="2800" dirty="0" smtClean="0">
                <a:latin typeface="方正兰亭准黑简体" pitchFamily="2" charset="-122"/>
                <a:ea typeface="方正兰亭准黑简体" pitchFamily="2" charset="-122"/>
              </a:rPr>
              <a:t>、于艾文</a:t>
            </a:r>
            <a:r>
              <a:rPr lang="en-US" altLang="zh-CN" sz="2800" dirty="0" err="1" smtClean="0">
                <a:latin typeface="方正兰亭准黑简体" pitchFamily="2" charset="-122"/>
                <a:ea typeface="方正兰亭准黑简体" pitchFamily="2" charset="-122"/>
              </a:rPr>
              <a:t>Aiwen</a:t>
            </a:r>
            <a:r>
              <a:rPr lang="zh-CN" altLang="en-US" sz="2800" dirty="0" smtClean="0">
                <a:latin typeface="方正兰亭准黑简体" pitchFamily="2" charset="-122"/>
                <a:ea typeface="方正兰亭准黑简体" pitchFamily="2" charset="-122"/>
              </a:rPr>
              <a:t>、叶思琪</a:t>
            </a:r>
            <a:r>
              <a:rPr lang="en-US" altLang="zh-CN" sz="2800" dirty="0" err="1" smtClean="0">
                <a:latin typeface="方正兰亭准黑简体" pitchFamily="2" charset="-122"/>
                <a:ea typeface="方正兰亭准黑简体" pitchFamily="2" charset="-122"/>
              </a:rPr>
              <a:t>Siqi</a:t>
            </a:r>
            <a:endParaRPr lang="en-US" altLang="zh-CN" sz="2800" dirty="0" smtClean="0">
              <a:latin typeface="方正兰亭准黑简体" pitchFamily="2" charset="-122"/>
              <a:ea typeface="方正兰亭准黑简体" pitchFamily="2" charset="-122"/>
            </a:endParaRPr>
          </a:p>
          <a:p>
            <a:endParaRPr lang="en-US" altLang="zh-CN" sz="2800" dirty="0" smtClean="0">
              <a:latin typeface="方正兰亭准黑简体" pitchFamily="2" charset="-122"/>
              <a:ea typeface="方正兰亭准黑简体" pitchFamily="2"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1 - 2 sentence description of project"/>
          <p:cNvSpPr txBox="1">
            <a:spLocks noGrp="1"/>
          </p:cNvSpPr>
          <p:nvPr>
            <p:ph type="subTitle" sz="quarter" idx="1"/>
          </p:nvPr>
        </p:nvSpPr>
        <p:spPr>
          <a:xfrm>
            <a:off x="3287690" y="1376338"/>
            <a:ext cx="6390582" cy="1292276"/>
          </a:xfrm>
          <a:prstGeom prst="rect">
            <a:avLst/>
          </a:prstGeom>
        </p:spPr>
        <p:txBody>
          <a:bodyPr>
            <a:normAutofit/>
          </a:bodyPr>
          <a:lstStyle>
            <a:lvl1pPr defTabSz="362204">
              <a:defRPr sz="4092">
                <a:latin typeface="Arial"/>
                <a:ea typeface="Arial"/>
                <a:cs typeface="Arial"/>
                <a:sym typeface="Arial"/>
              </a:defRPr>
            </a:lvl1pPr>
          </a:lstStyle>
          <a:p>
            <a:r>
              <a:rPr lang="en-US" dirty="0" smtClean="0"/>
              <a:t>Quick description</a:t>
            </a:r>
            <a:endParaRPr dirty="0"/>
          </a:p>
        </p:txBody>
      </p:sp>
      <p:sp>
        <p:nvSpPr>
          <p:cNvPr id="3" name="1 - 2 sentence description of project"/>
          <p:cNvSpPr txBox="1">
            <a:spLocks/>
          </p:cNvSpPr>
          <p:nvPr/>
        </p:nvSpPr>
        <p:spPr>
          <a:xfrm>
            <a:off x="1073111" y="2305032"/>
            <a:ext cx="11072891" cy="40005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lvl1pPr defTabSz="362204">
              <a:defRPr sz="4092">
                <a:latin typeface="Arial"/>
                <a:ea typeface="Arial"/>
                <a:cs typeface="Arial"/>
                <a:sym typeface="Arial"/>
              </a:defRPr>
            </a:lvl1pPr>
          </a:lstStyle>
          <a:p>
            <a:pPr lvl="0" algn="l" hangingPunct="1"/>
            <a:r>
              <a:rPr lang="zh-CN" altLang="en-US" sz="2800" b="0" dirty="0" smtClean="0">
                <a:latin typeface="方正兰亭准黑简体" pitchFamily="2" charset="-122"/>
                <a:ea typeface="方正兰亭准黑简体" pitchFamily="2" charset="-122"/>
              </a:rPr>
              <a:t>对良渚文化从有记录开始到逐渐消亡的这个过程中数据的逐渐演变进行探讨和思考。以出土文物为撬点，通过一个单线的顺序，用一种信息交织成的方式，有一个较明显的时间线的分支与主干共同组成，一上一下呼应对照的装置。</a:t>
            </a:r>
            <a:endParaRPr kumimoji="0" lang="en-US" sz="2800" b="0" i="0" u="none" strike="noStrike" kern="0" cap="none" spc="0" normalizeH="0" baseline="0" noProof="0" dirty="0">
              <a:ln>
                <a:noFill/>
              </a:ln>
              <a:solidFill>
                <a:srgbClr val="FFFFFF"/>
              </a:solidFill>
              <a:effectLst/>
              <a:uLnTx/>
              <a:uFillTx/>
              <a:latin typeface="方正兰亭准黑简体" pitchFamily="2" charset="-122"/>
              <a:ea typeface="方正兰亭准黑简体" pitchFamily="2" charset="-122"/>
              <a:sym typeface="Arial"/>
            </a:endParaRPr>
          </a:p>
        </p:txBody>
      </p:sp>
      <p:sp>
        <p:nvSpPr>
          <p:cNvPr id="6" name="1 - 2 sentence description of project"/>
          <p:cNvSpPr txBox="1">
            <a:spLocks/>
          </p:cNvSpPr>
          <p:nvPr/>
        </p:nvSpPr>
        <p:spPr>
          <a:xfrm>
            <a:off x="1073111" y="4519610"/>
            <a:ext cx="10951563" cy="221457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fontScale="62500" lnSpcReduction="20000"/>
          </a:bodyPr>
          <a:lstStyle>
            <a:lvl1pPr defTabSz="362204">
              <a:defRPr sz="4092">
                <a:latin typeface="Arial"/>
                <a:ea typeface="Arial"/>
                <a:cs typeface="Arial"/>
                <a:sym typeface="Arial"/>
              </a:defRPr>
            </a:lvl1pPr>
          </a:lstStyle>
          <a:p>
            <a:pPr lvl="0" algn="l" hangingPunct="1"/>
            <a:r>
              <a:rPr lang="en-US" dirty="0" smtClean="0"/>
              <a:t>The gradual evolution of the data of </a:t>
            </a:r>
            <a:r>
              <a:rPr lang="en-US" dirty="0" err="1" smtClean="0"/>
              <a:t>Liangzhu</a:t>
            </a:r>
            <a:r>
              <a:rPr lang="en-US" dirty="0" smtClean="0"/>
              <a:t> Culture from </a:t>
            </a:r>
            <a:r>
              <a:rPr lang="en-US" dirty="0" smtClean="0"/>
              <a:t>the beginning </a:t>
            </a:r>
            <a:r>
              <a:rPr lang="en-US" dirty="0" smtClean="0"/>
              <a:t>of the record to the gradual demise is discussed and considered. Taking the unearthed cultural relics as a point, through a single-line sequence, using a kind of information interweaving, there is a more obvious timeline branch and the trunk together, and the device that corresponds to the comparison.</a:t>
            </a:r>
            <a:endParaRPr kumimoji="0" lang="en-US" sz="4092"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Inspiration"/>
          <p:cNvSpPr txBox="1">
            <a:spLocks noGrp="1"/>
          </p:cNvSpPr>
          <p:nvPr>
            <p:ph type="subTitle" sz="quarter" idx="1"/>
          </p:nvPr>
        </p:nvSpPr>
        <p:spPr>
          <a:xfrm>
            <a:off x="419100" y="381000"/>
            <a:ext cx="3827116" cy="621358"/>
          </a:xfrm>
          <a:prstGeom prst="rect">
            <a:avLst/>
          </a:prstGeom>
        </p:spPr>
        <p:txBody>
          <a:bodyPr>
            <a:normAutofit lnSpcReduction="10000"/>
          </a:bodyPr>
          <a:lstStyle>
            <a:lvl1pPr algn="l">
              <a:defRPr>
                <a:latin typeface="Arial"/>
                <a:ea typeface="Arial"/>
                <a:cs typeface="Arial"/>
                <a:sym typeface="Arial"/>
              </a:defRPr>
            </a:lvl1pPr>
          </a:lstStyle>
          <a:p>
            <a:r>
              <a:t>Inspiration</a:t>
            </a:r>
          </a:p>
        </p:txBody>
      </p:sp>
      <p:pic>
        <p:nvPicPr>
          <p:cNvPr id="1026" name="Picture 2" descr="D:\图片2\良褚\u=1553826692,3578231653&amp;fm=173&amp;app=49&amp;f=JPEG.jpg"/>
          <p:cNvPicPr>
            <a:picLocks noChangeAspect="1" noChangeArrowheads="1"/>
          </p:cNvPicPr>
          <p:nvPr/>
        </p:nvPicPr>
        <p:blipFill>
          <a:blip r:embed="rId2"/>
          <a:srcRect/>
          <a:stretch>
            <a:fillRect/>
          </a:stretch>
        </p:blipFill>
        <p:spPr bwMode="auto">
          <a:xfrm>
            <a:off x="1001674" y="1162024"/>
            <a:ext cx="4286280" cy="3743798"/>
          </a:xfrm>
          <a:prstGeom prst="rect">
            <a:avLst/>
          </a:prstGeom>
          <a:noFill/>
        </p:spPr>
      </p:pic>
      <p:pic>
        <p:nvPicPr>
          <p:cNvPr id="1027" name="Picture 3" descr="D:\图片2\个人作业集合\玩\玩\微信图片_20190610182354.png"/>
          <p:cNvPicPr>
            <a:picLocks noChangeAspect="1" noChangeArrowheads="1"/>
          </p:cNvPicPr>
          <p:nvPr/>
        </p:nvPicPr>
        <p:blipFill>
          <a:blip r:embed="rId3"/>
          <a:srcRect/>
          <a:stretch>
            <a:fillRect/>
          </a:stretch>
        </p:blipFill>
        <p:spPr bwMode="auto">
          <a:xfrm>
            <a:off x="6287510" y="1162024"/>
            <a:ext cx="6086817" cy="4143404"/>
          </a:xfrm>
          <a:prstGeom prst="rect">
            <a:avLst/>
          </a:prstGeom>
          <a:noFill/>
        </p:spPr>
      </p:pic>
      <p:pic>
        <p:nvPicPr>
          <p:cNvPr id="1028" name="Picture 4" descr="D:\图片2\个人作业集合\玩\玩\微信图片_20190610182412.png"/>
          <p:cNvPicPr>
            <a:picLocks noChangeAspect="1" noChangeArrowheads="1"/>
          </p:cNvPicPr>
          <p:nvPr/>
        </p:nvPicPr>
        <p:blipFill>
          <a:blip r:embed="rId4"/>
          <a:srcRect/>
          <a:stretch>
            <a:fillRect/>
          </a:stretch>
        </p:blipFill>
        <p:spPr bwMode="auto">
          <a:xfrm>
            <a:off x="1001674" y="5591180"/>
            <a:ext cx="4653110" cy="2438373"/>
          </a:xfrm>
          <a:prstGeom prst="rect">
            <a:avLst/>
          </a:prstGeom>
          <a:noFill/>
        </p:spPr>
      </p:pic>
      <p:pic>
        <p:nvPicPr>
          <p:cNvPr id="1029" name="Picture 5" descr="D:\图片2\个人作业集合\玩\玩\微信图片_20190610182405.png"/>
          <p:cNvPicPr>
            <a:picLocks noChangeAspect="1" noChangeArrowheads="1"/>
          </p:cNvPicPr>
          <p:nvPr/>
        </p:nvPicPr>
        <p:blipFill>
          <a:blip r:embed="rId5" cstate="print"/>
          <a:srcRect/>
          <a:stretch>
            <a:fillRect/>
          </a:stretch>
        </p:blipFill>
        <p:spPr bwMode="auto">
          <a:xfrm>
            <a:off x="6288086" y="5734056"/>
            <a:ext cx="4210045" cy="2828741"/>
          </a:xfrm>
          <a:prstGeom prst="rect">
            <a:avLst/>
          </a:prstGeom>
          <a:noFill/>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Data you will use"/>
          <p:cNvSpPr txBox="1">
            <a:spLocks noGrp="1"/>
          </p:cNvSpPr>
          <p:nvPr>
            <p:ph type="subTitle" sz="quarter" idx="1"/>
          </p:nvPr>
        </p:nvSpPr>
        <p:spPr>
          <a:xfrm>
            <a:off x="573046" y="1019148"/>
            <a:ext cx="4592591" cy="928694"/>
          </a:xfrm>
          <a:prstGeom prst="rect">
            <a:avLst/>
          </a:prstGeom>
        </p:spPr>
        <p:txBody>
          <a:bodyPr>
            <a:normAutofit fontScale="70000" lnSpcReduction="20000"/>
          </a:bodyPr>
          <a:lstStyle>
            <a:lvl1pPr defTabSz="578358">
              <a:defRPr sz="6534">
                <a:latin typeface="Arial"/>
                <a:ea typeface="Arial"/>
                <a:cs typeface="Arial"/>
                <a:sym typeface="Arial"/>
              </a:defRPr>
            </a:lvl1pPr>
          </a:lstStyle>
          <a:p>
            <a:r>
              <a:rPr dirty="0"/>
              <a:t>Data </a:t>
            </a:r>
            <a:r>
              <a:rPr lang="en-US" altLang="zh-CN" dirty="0" smtClean="0"/>
              <a:t>we</a:t>
            </a:r>
            <a:r>
              <a:rPr dirty="0" smtClean="0"/>
              <a:t> </a:t>
            </a:r>
            <a:r>
              <a:rPr dirty="0"/>
              <a:t>will use</a:t>
            </a:r>
          </a:p>
        </p:txBody>
      </p:sp>
      <p:pic>
        <p:nvPicPr>
          <p:cNvPr id="3074" name="Picture 2"/>
          <p:cNvPicPr>
            <a:picLocks noChangeAspect="1" noChangeArrowheads="1"/>
          </p:cNvPicPr>
          <p:nvPr/>
        </p:nvPicPr>
        <p:blipFill>
          <a:blip r:embed="rId2" cstate="print"/>
          <a:srcRect/>
          <a:stretch>
            <a:fillRect/>
          </a:stretch>
        </p:blipFill>
        <p:spPr bwMode="auto">
          <a:xfrm>
            <a:off x="787360" y="2233594"/>
            <a:ext cx="2625506" cy="3714776"/>
          </a:xfrm>
          <a:prstGeom prst="rect">
            <a:avLst/>
          </a:prstGeom>
          <a:noFill/>
          <a:ln w="9525">
            <a:noFill/>
            <a:miter lim="800000"/>
            <a:headEnd/>
            <a:tailEnd/>
          </a:ln>
          <a:effectLst/>
        </p:spPr>
      </p:pic>
      <p:pic>
        <p:nvPicPr>
          <p:cNvPr id="3075" name="Picture 3" descr="D:\图片2\个人作业集合\玩\玩\0_1.jpg"/>
          <p:cNvPicPr>
            <a:picLocks noChangeAspect="1" noChangeArrowheads="1"/>
          </p:cNvPicPr>
          <p:nvPr/>
        </p:nvPicPr>
        <p:blipFill>
          <a:blip r:embed="rId3" cstate="print"/>
          <a:srcRect/>
          <a:stretch>
            <a:fillRect/>
          </a:stretch>
        </p:blipFill>
        <p:spPr bwMode="auto">
          <a:xfrm>
            <a:off x="3644880" y="2233595"/>
            <a:ext cx="6954659" cy="5214974"/>
          </a:xfrm>
          <a:prstGeom prst="rect">
            <a:avLst/>
          </a:prstGeom>
          <a:noFill/>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How you will translate the data?"/>
          <p:cNvSpPr txBox="1">
            <a:spLocks noGrp="1"/>
          </p:cNvSpPr>
          <p:nvPr>
            <p:ph type="subTitle" sz="quarter" idx="1"/>
          </p:nvPr>
        </p:nvSpPr>
        <p:spPr>
          <a:xfrm>
            <a:off x="3307109" y="812105"/>
            <a:ext cx="6390582" cy="864990"/>
          </a:xfrm>
          <a:prstGeom prst="rect">
            <a:avLst/>
          </a:prstGeom>
        </p:spPr>
        <p:txBody>
          <a:bodyPr/>
          <a:lstStyle>
            <a:lvl1pPr defTabSz="309625">
              <a:defRPr sz="3498">
                <a:latin typeface="Arial"/>
                <a:ea typeface="Arial"/>
                <a:cs typeface="Arial"/>
                <a:sym typeface="Arial"/>
              </a:defRPr>
            </a:lvl1pPr>
          </a:lstStyle>
          <a:p>
            <a:r>
              <a:rPr dirty="0"/>
              <a:t>How </a:t>
            </a:r>
            <a:r>
              <a:rPr lang="en-US" altLang="zh-CN" dirty="0" smtClean="0"/>
              <a:t>we</a:t>
            </a:r>
            <a:r>
              <a:rPr dirty="0" smtClean="0"/>
              <a:t> </a:t>
            </a:r>
            <a:r>
              <a:rPr dirty="0"/>
              <a:t>will translate the data?</a:t>
            </a:r>
          </a:p>
        </p:txBody>
      </p:sp>
      <p:pic>
        <p:nvPicPr>
          <p:cNvPr id="4099" name="Picture 3" descr="C:\Users\zwj\Desktop\d540e4b7cc5f1bdd37b9fbbd6908890.jpg"/>
          <p:cNvPicPr>
            <a:picLocks noChangeAspect="1" noChangeArrowheads="1"/>
          </p:cNvPicPr>
          <p:nvPr/>
        </p:nvPicPr>
        <p:blipFill>
          <a:blip r:embed="rId2" cstate="print"/>
          <a:srcRect/>
          <a:stretch>
            <a:fillRect/>
          </a:stretch>
        </p:blipFill>
        <p:spPr bwMode="auto">
          <a:xfrm>
            <a:off x="8288350" y="1733528"/>
            <a:ext cx="3768700" cy="6699911"/>
          </a:xfrm>
          <a:prstGeom prst="rect">
            <a:avLst/>
          </a:prstGeom>
          <a:noFill/>
        </p:spPr>
      </p:pic>
      <p:pic>
        <p:nvPicPr>
          <p:cNvPr id="4100" name="Picture 4" descr="C:\Users\zwj\Desktop\9664882dd0f66be80fcf82b483539ac.jpg"/>
          <p:cNvPicPr>
            <a:picLocks noChangeAspect="1" noChangeArrowheads="1"/>
          </p:cNvPicPr>
          <p:nvPr/>
        </p:nvPicPr>
        <p:blipFill>
          <a:blip r:embed="rId3" cstate="print"/>
          <a:srcRect/>
          <a:stretch>
            <a:fillRect/>
          </a:stretch>
        </p:blipFill>
        <p:spPr bwMode="auto">
          <a:xfrm rot="16200000">
            <a:off x="2228027" y="149986"/>
            <a:ext cx="4071966" cy="7239050"/>
          </a:xfrm>
          <a:prstGeom prst="rect">
            <a:avLst/>
          </a:prstGeom>
          <a:noFill/>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orm Sketches"/>
          <p:cNvSpPr txBox="1">
            <a:spLocks noGrp="1"/>
          </p:cNvSpPr>
          <p:nvPr>
            <p:ph type="subTitle" sz="quarter" idx="1"/>
          </p:nvPr>
        </p:nvSpPr>
        <p:spPr>
          <a:xfrm>
            <a:off x="419100" y="381000"/>
            <a:ext cx="3827116" cy="621358"/>
          </a:xfrm>
          <a:prstGeom prst="rect">
            <a:avLst/>
          </a:prstGeom>
        </p:spPr>
        <p:txBody>
          <a:bodyPr>
            <a:normAutofit lnSpcReduction="10000"/>
          </a:bodyPr>
          <a:lstStyle>
            <a:lvl1pPr algn="l">
              <a:defRPr>
                <a:latin typeface="Arial"/>
                <a:ea typeface="Arial"/>
                <a:cs typeface="Arial"/>
                <a:sym typeface="Arial"/>
              </a:defRPr>
            </a:lvl1pPr>
          </a:lstStyle>
          <a:p>
            <a:r>
              <a:t>Form Sketches</a:t>
            </a:r>
          </a:p>
        </p:txBody>
      </p:sp>
      <p:pic>
        <p:nvPicPr>
          <p:cNvPr id="2050" name="Picture 2" descr="D:\图片2\个人作业集合\玩\微信图片_20190617210621.jpg"/>
          <p:cNvPicPr>
            <a:picLocks noChangeAspect="1" noChangeArrowheads="1"/>
          </p:cNvPicPr>
          <p:nvPr/>
        </p:nvPicPr>
        <p:blipFill>
          <a:blip r:embed="rId2" cstate="print"/>
          <a:srcRect/>
          <a:stretch>
            <a:fillRect/>
          </a:stretch>
        </p:blipFill>
        <p:spPr bwMode="auto">
          <a:xfrm rot="5400000">
            <a:off x="168231" y="1638278"/>
            <a:ext cx="2667018" cy="2000264"/>
          </a:xfrm>
          <a:prstGeom prst="rect">
            <a:avLst/>
          </a:prstGeom>
          <a:noFill/>
        </p:spPr>
      </p:pic>
      <p:pic>
        <p:nvPicPr>
          <p:cNvPr id="2051" name="Picture 3" descr="D:\图片2\个人作业集合\玩\微信图片_20190617210628.jpg"/>
          <p:cNvPicPr>
            <a:picLocks noChangeAspect="1" noChangeArrowheads="1"/>
          </p:cNvPicPr>
          <p:nvPr/>
        </p:nvPicPr>
        <p:blipFill>
          <a:blip r:embed="rId3" cstate="print"/>
          <a:srcRect/>
          <a:stretch>
            <a:fillRect/>
          </a:stretch>
        </p:blipFill>
        <p:spPr bwMode="auto">
          <a:xfrm rot="5400000" flipH="1" flipV="1">
            <a:off x="10169551" y="1495401"/>
            <a:ext cx="2667019" cy="2000265"/>
          </a:xfrm>
          <a:prstGeom prst="rect">
            <a:avLst/>
          </a:prstGeom>
          <a:noFill/>
        </p:spPr>
      </p:pic>
      <p:pic>
        <p:nvPicPr>
          <p:cNvPr id="2052" name="Picture 4" descr="D:\图片2\个人作业集合\玩\微信图片_20190617210633.jpg"/>
          <p:cNvPicPr>
            <a:picLocks noChangeAspect="1" noChangeArrowheads="1"/>
          </p:cNvPicPr>
          <p:nvPr/>
        </p:nvPicPr>
        <p:blipFill>
          <a:blip r:embed="rId4" cstate="print"/>
          <a:srcRect/>
          <a:stretch>
            <a:fillRect/>
          </a:stretch>
        </p:blipFill>
        <p:spPr bwMode="auto">
          <a:xfrm rot="5400000">
            <a:off x="10169551" y="4567235"/>
            <a:ext cx="2667018" cy="2000264"/>
          </a:xfrm>
          <a:prstGeom prst="rect">
            <a:avLst/>
          </a:prstGeom>
          <a:noFill/>
        </p:spPr>
      </p:pic>
      <p:pic>
        <p:nvPicPr>
          <p:cNvPr id="10" name="Picture 2" descr="D:\图片2\个人作业集合\玩\未标题-2.jpg"/>
          <p:cNvPicPr>
            <a:picLocks noChangeAspect="1" noChangeArrowheads="1"/>
          </p:cNvPicPr>
          <p:nvPr/>
        </p:nvPicPr>
        <p:blipFill>
          <a:blip r:embed="rId5" cstate="print"/>
          <a:srcRect/>
          <a:stretch>
            <a:fillRect/>
          </a:stretch>
        </p:blipFill>
        <p:spPr bwMode="auto">
          <a:xfrm>
            <a:off x="4359260" y="1233462"/>
            <a:ext cx="4702057" cy="6072230"/>
          </a:xfrm>
          <a:prstGeom prst="rect">
            <a:avLst/>
          </a:prstGeom>
          <a:noFill/>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meline for Completion (What will you do for the rest of the week?)"/>
          <p:cNvSpPr txBox="1">
            <a:spLocks noGrp="1"/>
          </p:cNvSpPr>
          <p:nvPr>
            <p:ph type="subTitle" sz="quarter" idx="1"/>
          </p:nvPr>
        </p:nvSpPr>
        <p:spPr>
          <a:xfrm>
            <a:off x="3307109" y="1055662"/>
            <a:ext cx="6390582" cy="1292276"/>
          </a:xfrm>
          <a:prstGeom prst="rect">
            <a:avLst/>
          </a:prstGeom>
        </p:spPr>
        <p:txBody>
          <a:bodyPr>
            <a:normAutofit/>
          </a:bodyPr>
          <a:lstStyle>
            <a:lvl1pPr defTabSz="286258">
              <a:defRPr sz="3234">
                <a:latin typeface="Arial"/>
                <a:ea typeface="Arial"/>
                <a:cs typeface="Arial"/>
                <a:sym typeface="Arial"/>
              </a:defRPr>
            </a:lvl1pPr>
          </a:lstStyle>
          <a:p>
            <a:r>
              <a:rPr dirty="0"/>
              <a:t>Timeline for </a:t>
            </a:r>
            <a:r>
              <a:rPr dirty="0" smtClean="0"/>
              <a:t>Completion</a:t>
            </a:r>
            <a:endParaRPr dirty="0"/>
          </a:p>
        </p:txBody>
      </p:sp>
      <p:sp>
        <p:nvSpPr>
          <p:cNvPr id="3" name="Timeline for Completion (What will you do for the rest of the week?)"/>
          <p:cNvSpPr txBox="1">
            <a:spLocks/>
          </p:cNvSpPr>
          <p:nvPr/>
        </p:nvSpPr>
        <p:spPr>
          <a:xfrm>
            <a:off x="-4641928" y="3019412"/>
            <a:ext cx="22256403" cy="450059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lvl1pPr defTabSz="286258">
              <a:defRPr sz="3234">
                <a:latin typeface="Arial"/>
                <a:ea typeface="Arial"/>
                <a:cs typeface="Arial"/>
                <a:sym typeface="Arial"/>
              </a:defRPr>
            </a:lvl1pPr>
          </a:lstStyle>
          <a:p>
            <a:pPr marL="0" marR="0" lvl="0" indent="0" algn="ctr" defTabSz="286258" rtl="0" eaLnBrk="1" fontAlgn="auto" latinLnBrk="0" hangingPunct="1">
              <a:lnSpc>
                <a:spcPct val="100000"/>
              </a:lnSpc>
              <a:spcBef>
                <a:spcPts val="0"/>
              </a:spcBef>
              <a:spcAft>
                <a:spcPts val="0"/>
              </a:spcAft>
              <a:buClrTx/>
              <a:buSzTx/>
              <a:buFontTx/>
              <a:buNone/>
              <a:tabLst/>
              <a:defRPr/>
            </a:pPr>
            <a:r>
              <a:rPr kumimoji="0" lang="en-US" altLang="zh-CN" sz="3234" b="0" i="0" u="none" strike="noStrike" kern="0" cap="none" spc="0" normalizeH="0" baseline="0" noProof="0" dirty="0" smtClean="0">
                <a:ln>
                  <a:noFill/>
                </a:ln>
                <a:solidFill>
                  <a:srgbClr val="FFFFFF"/>
                </a:solidFill>
                <a:effectLst/>
                <a:uLnTx/>
                <a:uFillTx/>
                <a:latin typeface="方正兰亭准黑简体" pitchFamily="2" charset="-122"/>
                <a:ea typeface="方正兰亭准黑简体" pitchFamily="2" charset="-122"/>
                <a:sym typeface="Arial"/>
              </a:rPr>
              <a:t>18~19 </a:t>
            </a:r>
            <a:r>
              <a:rPr kumimoji="0" lang="zh-CN" altLang="en-US" sz="3234" b="0" i="0" u="none" strike="noStrike" kern="0" cap="none" spc="0" normalizeH="0" baseline="0" noProof="0" dirty="0" smtClean="0">
                <a:ln>
                  <a:noFill/>
                </a:ln>
                <a:solidFill>
                  <a:srgbClr val="FFFFFF"/>
                </a:solidFill>
                <a:effectLst/>
                <a:uLnTx/>
                <a:uFillTx/>
                <a:latin typeface="方正兰亭准黑简体" pitchFamily="2" charset="-122"/>
                <a:ea typeface="方正兰亭准黑简体" pitchFamily="2" charset="-122"/>
                <a:sym typeface="Arial"/>
              </a:rPr>
              <a:t>做出相应数据转换图</a:t>
            </a:r>
            <a:endParaRPr kumimoji="0" lang="en-US" altLang="zh-CN" sz="3234" b="0" i="0" u="none" strike="noStrike" kern="0" cap="none" spc="0" normalizeH="0" baseline="0" noProof="0" dirty="0" smtClean="0">
              <a:ln>
                <a:noFill/>
              </a:ln>
              <a:solidFill>
                <a:srgbClr val="FFFFFF"/>
              </a:solidFill>
              <a:effectLst/>
              <a:uLnTx/>
              <a:uFillTx/>
              <a:latin typeface="方正兰亭准黑简体" pitchFamily="2" charset="-122"/>
              <a:ea typeface="方正兰亭准黑简体" pitchFamily="2" charset="-122"/>
              <a:sym typeface="Arial"/>
            </a:endParaRPr>
          </a:p>
          <a:p>
            <a:pPr marL="0" marR="0" lvl="0" indent="0" algn="ctr" defTabSz="286258" rtl="0" eaLnBrk="1" fontAlgn="auto" latinLnBrk="0" hangingPunct="1">
              <a:lnSpc>
                <a:spcPct val="100000"/>
              </a:lnSpc>
              <a:spcBef>
                <a:spcPts val="0"/>
              </a:spcBef>
              <a:spcAft>
                <a:spcPts val="0"/>
              </a:spcAft>
              <a:buClrTx/>
              <a:buSzTx/>
              <a:buFontTx/>
              <a:buNone/>
              <a:tabLst/>
              <a:defRPr/>
            </a:pPr>
            <a:endParaRPr kumimoji="0" lang="en-US" altLang="zh-CN" sz="3234" b="0" i="0" u="none" strike="noStrike" kern="0" cap="none" spc="0" normalizeH="0" baseline="0" noProof="0" dirty="0" smtClean="0">
              <a:ln>
                <a:noFill/>
              </a:ln>
              <a:solidFill>
                <a:srgbClr val="FFFFFF"/>
              </a:solidFill>
              <a:effectLst/>
              <a:uLnTx/>
              <a:uFillTx/>
              <a:latin typeface="方正兰亭准黑简体" pitchFamily="2" charset="-122"/>
              <a:ea typeface="方正兰亭准黑简体" pitchFamily="2" charset="-122"/>
              <a:sym typeface="Arial"/>
            </a:endParaRPr>
          </a:p>
          <a:p>
            <a:pPr lvl="0" hangingPunct="1"/>
            <a:r>
              <a:rPr lang="en-US" altLang="zh-CN" b="0" dirty="0" smtClean="0">
                <a:latin typeface="方正兰亭准黑简体" pitchFamily="2" charset="-122"/>
                <a:ea typeface="方正兰亭准黑简体" pitchFamily="2" charset="-122"/>
              </a:rPr>
              <a:t>19~21</a:t>
            </a:r>
            <a:r>
              <a:rPr kumimoji="0" lang="zh-CN" altLang="en-US" sz="3234" b="0" i="0" u="none" strike="noStrike" kern="0" cap="none" spc="0" normalizeH="0" baseline="0" noProof="0" dirty="0" smtClean="0">
                <a:ln>
                  <a:noFill/>
                </a:ln>
                <a:solidFill>
                  <a:srgbClr val="FFFFFF"/>
                </a:solidFill>
                <a:effectLst/>
                <a:uLnTx/>
                <a:uFillTx/>
                <a:latin typeface="方正兰亭准黑简体" pitchFamily="2" charset="-122"/>
                <a:ea typeface="方正兰亭准黑简体" pitchFamily="2" charset="-122"/>
                <a:sym typeface="Arial"/>
              </a:rPr>
              <a:t>准备材料，打印，雕刻初稿</a:t>
            </a:r>
            <a:endParaRPr kumimoji="0" lang="en-US" altLang="zh-CN" sz="3234" b="0" i="0" u="none" strike="noStrike" kern="0" cap="none" spc="0" normalizeH="0" baseline="0" noProof="0" dirty="0" smtClean="0">
              <a:ln>
                <a:noFill/>
              </a:ln>
              <a:solidFill>
                <a:srgbClr val="FFFFFF"/>
              </a:solidFill>
              <a:effectLst/>
              <a:uLnTx/>
              <a:uFillTx/>
              <a:latin typeface="方正兰亭准黑简体" pitchFamily="2" charset="-122"/>
              <a:ea typeface="方正兰亭准黑简体" pitchFamily="2" charset="-122"/>
              <a:sym typeface="Arial"/>
            </a:endParaRPr>
          </a:p>
          <a:p>
            <a:pPr marL="0" marR="0" lvl="0" indent="0" algn="ctr" defTabSz="286258" rtl="0" eaLnBrk="1" fontAlgn="auto" latinLnBrk="0" hangingPunct="1">
              <a:lnSpc>
                <a:spcPct val="100000"/>
              </a:lnSpc>
              <a:spcBef>
                <a:spcPts val="0"/>
              </a:spcBef>
              <a:spcAft>
                <a:spcPts val="0"/>
              </a:spcAft>
              <a:buClrTx/>
              <a:buSzTx/>
              <a:buFontTx/>
              <a:buNone/>
              <a:tabLst/>
              <a:defRPr/>
            </a:pPr>
            <a:endParaRPr kumimoji="0" lang="en-US" altLang="zh-CN" sz="3234" b="0" i="0" u="none" strike="noStrike" kern="0" cap="none" spc="0" normalizeH="0" baseline="0" noProof="0" dirty="0" smtClean="0">
              <a:ln>
                <a:noFill/>
              </a:ln>
              <a:solidFill>
                <a:srgbClr val="FFFFFF"/>
              </a:solidFill>
              <a:effectLst/>
              <a:uLnTx/>
              <a:uFillTx/>
              <a:latin typeface="方正兰亭准黑简体" pitchFamily="2" charset="-122"/>
              <a:ea typeface="方正兰亭准黑简体" pitchFamily="2" charset="-122"/>
              <a:sym typeface="Arial"/>
            </a:endParaRPr>
          </a:p>
          <a:p>
            <a:pPr marL="0" marR="0" lvl="0" indent="0" algn="ctr" defTabSz="286258" rtl="0" eaLnBrk="1" fontAlgn="auto" latinLnBrk="0" hangingPunct="1">
              <a:lnSpc>
                <a:spcPct val="100000"/>
              </a:lnSpc>
              <a:spcBef>
                <a:spcPts val="0"/>
              </a:spcBef>
              <a:spcAft>
                <a:spcPts val="0"/>
              </a:spcAft>
              <a:buClrTx/>
              <a:buSzTx/>
              <a:buFontTx/>
              <a:buNone/>
              <a:tabLst/>
              <a:defRPr/>
            </a:pPr>
            <a:r>
              <a:rPr lang="en-US" altLang="zh-CN" b="0" dirty="0" smtClean="0">
                <a:latin typeface="方正兰亭准黑简体" pitchFamily="2" charset="-122"/>
                <a:ea typeface="方正兰亭准黑简体" pitchFamily="2" charset="-122"/>
              </a:rPr>
              <a:t>21~25 </a:t>
            </a:r>
            <a:r>
              <a:rPr lang="zh-CN" altLang="en-US" b="0" dirty="0" smtClean="0">
                <a:latin typeface="方正兰亭准黑简体" pitchFamily="2" charset="-122"/>
                <a:ea typeface="方正兰亭准黑简体" pitchFamily="2" charset="-122"/>
              </a:rPr>
              <a:t>进行组装，进行调整</a:t>
            </a:r>
            <a:endParaRPr lang="en-US" altLang="zh-CN" b="0" dirty="0" smtClean="0">
              <a:latin typeface="方正兰亭准黑简体" pitchFamily="2" charset="-122"/>
              <a:ea typeface="方正兰亭准黑简体" pitchFamily="2" charset="-122"/>
            </a:endParaRPr>
          </a:p>
          <a:p>
            <a:pPr marL="0" marR="0" lvl="0" indent="0" algn="ctr" defTabSz="286258" rtl="0" eaLnBrk="1" fontAlgn="auto" latinLnBrk="0" hangingPunct="1">
              <a:lnSpc>
                <a:spcPct val="100000"/>
              </a:lnSpc>
              <a:spcBef>
                <a:spcPts val="0"/>
              </a:spcBef>
              <a:spcAft>
                <a:spcPts val="0"/>
              </a:spcAft>
              <a:buClrTx/>
              <a:buSzTx/>
              <a:buFontTx/>
              <a:buNone/>
              <a:tabLst/>
              <a:defRPr/>
            </a:pPr>
            <a:endParaRPr kumimoji="0" lang="en-US" altLang="zh-CN" sz="3234" b="0" i="0" u="none" strike="noStrike" kern="0" cap="none" spc="0" normalizeH="0" baseline="0" noProof="0" dirty="0" smtClean="0">
              <a:ln>
                <a:noFill/>
              </a:ln>
              <a:solidFill>
                <a:srgbClr val="FFFFFF"/>
              </a:solidFill>
              <a:effectLst/>
              <a:uLnTx/>
              <a:uFillTx/>
              <a:latin typeface="方正兰亭准黑简体" pitchFamily="2" charset="-122"/>
              <a:ea typeface="方正兰亭准黑简体" pitchFamily="2" charset="-122"/>
              <a:sym typeface="Arial"/>
            </a:endParaRPr>
          </a:p>
          <a:p>
            <a:pPr marL="0" marR="0" lvl="0" indent="0" algn="ctr" defTabSz="286258" rtl="0" eaLnBrk="1" fontAlgn="auto" latinLnBrk="0" hangingPunct="1">
              <a:lnSpc>
                <a:spcPct val="100000"/>
              </a:lnSpc>
              <a:spcBef>
                <a:spcPts val="0"/>
              </a:spcBef>
              <a:spcAft>
                <a:spcPts val="0"/>
              </a:spcAft>
              <a:buClrTx/>
              <a:buSzTx/>
              <a:buFontTx/>
              <a:buNone/>
              <a:tabLst/>
              <a:defRPr/>
            </a:pPr>
            <a:r>
              <a:rPr lang="en-US" altLang="zh-CN" b="0" dirty="0" smtClean="0">
                <a:latin typeface="方正兰亭准黑简体" pitchFamily="2" charset="-122"/>
                <a:ea typeface="方正兰亭准黑简体" pitchFamily="2" charset="-122"/>
              </a:rPr>
              <a:t>25~27 </a:t>
            </a:r>
            <a:r>
              <a:rPr lang="zh-CN" altLang="en-US" b="0" dirty="0" smtClean="0">
                <a:latin typeface="方正兰亭准黑简体" pitchFamily="2" charset="-122"/>
                <a:ea typeface="方正兰亭准黑简体" pitchFamily="2" charset="-122"/>
              </a:rPr>
              <a:t>进行整体的调整</a:t>
            </a:r>
            <a:endParaRPr kumimoji="0" lang="zh-CN" altLang="en-US" sz="3234" b="0" i="0" u="none" strike="noStrike" kern="0" cap="none" spc="0" normalizeH="0" baseline="0" noProof="0" dirty="0">
              <a:ln>
                <a:noFill/>
              </a:ln>
              <a:solidFill>
                <a:srgbClr val="FFFFFF"/>
              </a:solidFill>
              <a:effectLst/>
              <a:uLnTx/>
              <a:uFillTx/>
              <a:latin typeface="方正兰亭准黑简体" pitchFamily="2" charset="-122"/>
              <a:ea typeface="方正兰亭准黑简体" pitchFamily="2" charset="-122"/>
              <a:sym typeface="Aria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hank you"/>
          <p:cNvSpPr txBox="1">
            <a:spLocks noGrp="1"/>
          </p:cNvSpPr>
          <p:nvPr>
            <p:ph type="subTitle" sz="quarter" idx="1"/>
          </p:nvPr>
        </p:nvSpPr>
        <p:spPr>
          <a:xfrm>
            <a:off x="3446809" y="3862362"/>
            <a:ext cx="6390582" cy="1292276"/>
          </a:xfrm>
          <a:prstGeom prst="rect">
            <a:avLst/>
          </a:prstGeom>
        </p:spPr>
        <p:txBody>
          <a:bodyPr/>
          <a:lstStyle>
            <a:lvl1pPr>
              <a:defRPr sz="6600">
                <a:latin typeface="Arial"/>
                <a:ea typeface="Arial"/>
                <a:cs typeface="Arial"/>
                <a:sym typeface="Arial"/>
              </a:defRPr>
            </a:lvl1pPr>
          </a:lstStyle>
          <a:p>
            <a:r>
              <a:t>Thank you</a:t>
            </a:r>
          </a:p>
        </p:txBody>
      </p:sp>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856</TotalTime>
  <Words>200</Words>
  <PresentationFormat>自定义</PresentationFormat>
  <Paragraphs>20</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Black</vt:lpstr>
      <vt:lpstr>良渚文化遗址的相关数据调查研究与再演变  (Investigation and Re-evolution of Relevant Data of Liangzhu Cultural Relics)</vt:lpstr>
      <vt:lpstr>幻灯片 2</vt:lpstr>
      <vt:lpstr>幻灯片 3</vt:lpstr>
      <vt:lpstr>幻灯片 4</vt:lpstr>
      <vt:lpstr>幻灯片 5</vt:lpstr>
      <vt:lpstr>幻灯片 6</vt:lpstr>
      <vt:lpstr>幻灯片 7</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zwj</dc:creator>
  <cp:lastModifiedBy>Windows 用户</cp:lastModifiedBy>
  <cp:revision>30</cp:revision>
  <dcterms:modified xsi:type="dcterms:W3CDTF">2019-06-18T01:31:36Z</dcterms:modified>
</cp:coreProperties>
</file>