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3" roundtripDataSignature="AMtx7miHMYAZk0QHx0ZUwB2CPHWB2Z8Z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891f565f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3891f565f2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1792288" y="612775"/>
            <a:ext cx="5486400" cy="4114800"/>
          </a:xfrm>
          <a:prstGeom prst="rect">
            <a:avLst/>
          </a:prstGeom>
          <a:noFill/>
          <a:ln>
            <a:noFill/>
          </a:ln>
        </p:spPr>
      </p:sp>
      <p:sp>
        <p:nvSpPr>
          <p:cNvPr id="64" name="Google Shape;64;p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784122" y="195897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9600"/>
              <a:buFont typeface="Calibri"/>
              <a:buNone/>
            </a:pPr>
            <a:r>
              <a:rPr lang="en-US" sz="9600"/>
              <a:t>AstroShield</a:t>
            </a:r>
            <a:endParaRPr sz="9600"/>
          </a:p>
        </p:txBody>
      </p:sp>
      <p:sp>
        <p:nvSpPr>
          <p:cNvPr id="85" name="Google Shape;85;p1"/>
          <p:cNvSpPr txBox="1"/>
          <p:nvPr>
            <p:ph idx="1" type="subTitle"/>
          </p:nvPr>
        </p:nvSpPr>
        <p:spPr>
          <a:xfrm>
            <a:off x="1469922" y="3301795"/>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NASA Space Apps Challenge 2025 – Meteor Madness</a:t>
            </a:r>
            <a:endParaRPr/>
          </a:p>
          <a:p>
            <a:pPr indent="0" lvl="0" marL="0" rtl="0" algn="ctr">
              <a:spcBef>
                <a:spcPts val="640"/>
              </a:spcBef>
              <a:spcAft>
                <a:spcPts val="0"/>
              </a:spcAft>
              <a:buClr>
                <a:srgbClr val="888888"/>
              </a:buClr>
              <a:buSzPts val="3200"/>
              <a:buNone/>
            </a:pPr>
            <a:r>
              <a:rPr lang="en-US"/>
              <a:t>Team AstroShield · Delhi, India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3891f565f27_0_0"/>
          <p:cNvSpPr txBox="1"/>
          <p:nvPr/>
        </p:nvSpPr>
        <p:spPr>
          <a:xfrm>
            <a:off x="457200" y="293001"/>
            <a:ext cx="55533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Calibri"/>
                <a:ea typeface="Calibri"/>
                <a:cs typeface="Calibri"/>
                <a:sym typeface="Calibri"/>
              </a:rPr>
              <a:t>About Us</a:t>
            </a:r>
            <a:endParaRPr/>
          </a:p>
        </p:txBody>
      </p:sp>
      <p:sp>
        <p:nvSpPr>
          <p:cNvPr id="91" name="Google Shape;91;g3891f565f27_0_0"/>
          <p:cNvSpPr txBox="1"/>
          <p:nvPr/>
        </p:nvSpPr>
        <p:spPr>
          <a:xfrm>
            <a:off x="457200" y="1280160"/>
            <a:ext cx="8229600" cy="54489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lang="en-US" sz="2900">
                <a:solidFill>
                  <a:schemeClr val="dk1"/>
                </a:solidFill>
                <a:latin typeface="Calibri"/>
                <a:ea typeface="Calibri"/>
                <a:cs typeface="Calibri"/>
                <a:sym typeface="Calibri"/>
              </a:rPr>
              <a:t>We are team SpaceGeeks! We are a team of 4 students from Somerville School, Vasundhara Enclave, East Delhi. We are </a:t>
            </a:r>
            <a:r>
              <a:rPr lang="en-US" sz="2900">
                <a:solidFill>
                  <a:schemeClr val="dk1"/>
                </a:solidFill>
                <a:latin typeface="Calibri"/>
                <a:ea typeface="Calibri"/>
                <a:cs typeface="Calibri"/>
                <a:sym typeface="Calibri"/>
              </a:rPr>
              <a:t>currently</a:t>
            </a:r>
            <a:r>
              <a:rPr lang="en-US" sz="2900">
                <a:solidFill>
                  <a:schemeClr val="dk1"/>
                </a:solidFill>
                <a:latin typeface="Calibri"/>
                <a:ea typeface="Calibri"/>
                <a:cs typeface="Calibri"/>
                <a:sym typeface="Calibri"/>
              </a:rPr>
              <a:t> in Grade 10th, and are 15 year olds. Our names are Aarav Gupta, Arjun Singh, Ayush Jha and Joyraj Chanda. We all have a keen interest in the fields of Space and Technology. Aarav and Ayush have contributed in Frontend equally. Arjun has helped in the development of Backend, and Joyraj has provided all the required data for the development, and helped in testing of the Website.</a:t>
            </a:r>
            <a:endParaRPr sz="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nvSpPr>
        <p:spPr>
          <a:xfrm>
            <a:off x="457200" y="293001"/>
            <a:ext cx="555344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800" u="none" cap="none" strike="noStrike">
                <a:solidFill>
                  <a:schemeClr val="dk1"/>
                </a:solidFill>
                <a:latin typeface="Calibri"/>
                <a:ea typeface="Calibri"/>
                <a:cs typeface="Calibri"/>
                <a:sym typeface="Calibri"/>
              </a:rPr>
              <a:t>Challenge &amp; Problem</a:t>
            </a:r>
            <a:endParaRPr/>
          </a:p>
        </p:txBody>
      </p:sp>
      <p:sp>
        <p:nvSpPr>
          <p:cNvPr id="97" name="Google Shape;97;p2"/>
          <p:cNvSpPr txBox="1"/>
          <p:nvPr/>
        </p:nvSpPr>
        <p:spPr>
          <a:xfrm>
            <a:off x="457200" y="1280160"/>
            <a:ext cx="8229600" cy="501675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4000"/>
              <a:buFont typeface="Arial"/>
              <a:buChar char="•"/>
            </a:pPr>
            <a:r>
              <a:rPr b="0" i="0" lang="en-US" sz="4000" u="none" cap="none" strike="noStrike">
                <a:solidFill>
                  <a:schemeClr val="dk1"/>
                </a:solidFill>
                <a:latin typeface="Calibri"/>
                <a:ea typeface="Calibri"/>
                <a:cs typeface="Calibri"/>
                <a:sym typeface="Calibri"/>
              </a:rPr>
              <a:t>Planetary-defense datasets are split across NASA and Earth-science silos.</a:t>
            </a:r>
            <a:endParaRPr/>
          </a:p>
          <a:p>
            <a:pPr indent="-457200" lvl="0" marL="457200" marR="0" rtl="0" algn="l">
              <a:spcBef>
                <a:spcPts val="0"/>
              </a:spcBef>
              <a:spcAft>
                <a:spcPts val="0"/>
              </a:spcAft>
              <a:buClr>
                <a:schemeClr val="dk1"/>
              </a:buClr>
              <a:buSzPts val="4000"/>
              <a:buFont typeface="Arial"/>
              <a:buChar char="•"/>
            </a:pPr>
            <a:r>
              <a:rPr b="0" i="0" lang="en-US" sz="4000" u="none" cap="none" strike="noStrike">
                <a:solidFill>
                  <a:schemeClr val="dk1"/>
                </a:solidFill>
                <a:latin typeface="Calibri"/>
                <a:ea typeface="Calibri"/>
                <a:cs typeface="Calibri"/>
                <a:sym typeface="Calibri"/>
              </a:rPr>
              <a:t>Decision-makers and educators lack instant, trustworthy impact assessments.</a:t>
            </a:r>
            <a:endParaRPr/>
          </a:p>
          <a:p>
            <a:pPr indent="-457200" lvl="0" marL="457200" marR="0" rtl="0" algn="l">
              <a:spcBef>
                <a:spcPts val="0"/>
              </a:spcBef>
              <a:spcAft>
                <a:spcPts val="0"/>
              </a:spcAft>
              <a:buClr>
                <a:schemeClr val="dk1"/>
              </a:buClr>
              <a:buSzPts val="4000"/>
              <a:buFont typeface="Arial"/>
              <a:buChar char="•"/>
            </a:pPr>
            <a:r>
              <a:rPr b="0" i="0" lang="en-US" sz="4000" u="none" cap="none" strike="noStrike">
                <a:solidFill>
                  <a:schemeClr val="dk1"/>
                </a:solidFill>
                <a:latin typeface="Calibri"/>
                <a:ea typeface="Calibri"/>
                <a:cs typeface="Calibri"/>
                <a:sym typeface="Calibri"/>
              </a:rPr>
              <a:t>Manual calculators are slow, error-prone, and inaccessible to the public.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nvSpPr>
        <p:spPr>
          <a:xfrm>
            <a:off x="457200" y="274320"/>
            <a:ext cx="8229600" cy="91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Calibri"/>
                <a:ea typeface="Calibri"/>
                <a:cs typeface="Calibri"/>
                <a:sym typeface="Calibri"/>
              </a:rPr>
              <a:t>Solution Overview</a:t>
            </a:r>
            <a:endParaRPr/>
          </a:p>
        </p:txBody>
      </p:sp>
      <p:sp>
        <p:nvSpPr>
          <p:cNvPr id="103" name="Google Shape;103;p3"/>
          <p:cNvSpPr txBox="1"/>
          <p:nvPr/>
        </p:nvSpPr>
        <p:spPr>
          <a:xfrm>
            <a:off x="457199" y="920889"/>
            <a:ext cx="8503919" cy="138499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Unified mission console auto-syncs NASA NEO data with Earth context.</a:t>
            </a:r>
            <a:endParaRPr/>
          </a:p>
          <a:p>
            <a:pPr indent="-342900" lvl="0" marL="342900" marR="0" rtl="0" algn="l">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Auto-updating controls animate kinetic energy, crater, and seismic metrics.</a:t>
            </a:r>
            <a:endParaRPr/>
          </a:p>
          <a:p>
            <a:pPr indent="-342900" lvl="0" marL="342900" marR="0" rtl="0" algn="l">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Defense Mode and Orbital Lab enable rapid scenario exploration.</a:t>
            </a:r>
            <a:endParaRPr/>
          </a:p>
        </p:txBody>
      </p:sp>
      <p:pic>
        <p:nvPicPr>
          <p:cNvPr id="104" name="Google Shape;104;p3"/>
          <p:cNvPicPr preferRelativeResize="0"/>
          <p:nvPr/>
        </p:nvPicPr>
        <p:blipFill rotWithShape="1">
          <a:blip r:embed="rId3">
            <a:alphaModFix/>
          </a:blip>
          <a:srcRect b="0" l="0" r="0" t="0"/>
          <a:stretch/>
        </p:blipFill>
        <p:spPr>
          <a:xfrm>
            <a:off x="1911460" y="2305884"/>
            <a:ext cx="5321080" cy="43981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nvSpPr>
        <p:spPr>
          <a:xfrm>
            <a:off x="457200" y="274320"/>
            <a:ext cx="8229600" cy="91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Calibri"/>
                <a:ea typeface="Calibri"/>
                <a:cs typeface="Calibri"/>
                <a:sym typeface="Calibri"/>
              </a:rPr>
              <a:t>Architecture &amp; Data Flow</a:t>
            </a:r>
            <a:endParaRPr/>
          </a:p>
        </p:txBody>
      </p:sp>
      <p:sp>
        <p:nvSpPr>
          <p:cNvPr id="110" name="Google Shape;110;p4"/>
          <p:cNvSpPr txBox="1"/>
          <p:nvPr/>
        </p:nvSpPr>
        <p:spPr>
          <a:xfrm>
            <a:off x="457200" y="1280161"/>
            <a:ext cx="8229600" cy="257609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690"/>
              <a:buFont typeface="Arial"/>
              <a:buChar char="•"/>
            </a:pPr>
            <a:r>
              <a:rPr b="0" i="0" lang="en-US" sz="2690" u="none" cap="none" strike="noStrike">
                <a:solidFill>
                  <a:schemeClr val="dk1"/>
                </a:solidFill>
                <a:latin typeface="Calibri"/>
                <a:ea typeface="Calibri"/>
                <a:cs typeface="Calibri"/>
                <a:sym typeface="Calibri"/>
              </a:rPr>
              <a:t>Flask backend orchestrates NASA fetches with deterministic fallbacks.</a:t>
            </a:r>
            <a:endParaRPr/>
          </a:p>
          <a:p>
            <a:pPr indent="-342900" lvl="0" marL="342900" marR="0" rtl="0" algn="l">
              <a:spcBef>
                <a:spcPts val="0"/>
              </a:spcBef>
              <a:spcAft>
                <a:spcPts val="0"/>
              </a:spcAft>
              <a:buClr>
                <a:schemeClr val="dk1"/>
              </a:buClr>
              <a:buSzPts val="2690"/>
              <a:buFont typeface="Arial"/>
              <a:buChar char="•"/>
            </a:pPr>
            <a:r>
              <a:rPr b="0" i="0" lang="en-US" sz="2690" u="none" cap="none" strike="noStrike">
                <a:solidFill>
                  <a:schemeClr val="dk1"/>
                </a:solidFill>
                <a:latin typeface="Calibri"/>
                <a:ea typeface="Calibri"/>
                <a:cs typeface="Calibri"/>
                <a:sym typeface="Calibri"/>
              </a:rPr>
              <a:t>Physics engine computes energy, crater, seismic, and orbital solutions.</a:t>
            </a:r>
            <a:endParaRPr/>
          </a:p>
          <a:p>
            <a:pPr indent="-342900" lvl="0" marL="342900" marR="0" rtl="0" algn="l">
              <a:spcBef>
                <a:spcPts val="0"/>
              </a:spcBef>
              <a:spcAft>
                <a:spcPts val="0"/>
              </a:spcAft>
              <a:buClr>
                <a:schemeClr val="dk1"/>
              </a:buClr>
              <a:buSzPts val="2690"/>
              <a:buFont typeface="Arial"/>
              <a:buChar char="•"/>
            </a:pPr>
            <a:r>
              <a:rPr b="0" i="0" lang="en-US" sz="2690" u="none" cap="none" strike="noStrike">
                <a:solidFill>
                  <a:schemeClr val="dk1"/>
                </a:solidFill>
                <a:latin typeface="Calibri"/>
                <a:ea typeface="Calibri"/>
                <a:cs typeface="Calibri"/>
                <a:sym typeface="Calibri"/>
              </a:rPr>
              <a:t>Front-end (Leaflet, Three.js, GSAP) renders impact maps and orbital viz.</a:t>
            </a:r>
            <a:endParaRPr/>
          </a:p>
        </p:txBody>
      </p:sp>
      <p:pic>
        <p:nvPicPr>
          <p:cNvPr descr="A diagram of a computer&#10;&#10;AI-generated content may be incorrect." id="111" name="Google Shape;111;p4"/>
          <p:cNvPicPr preferRelativeResize="0"/>
          <p:nvPr/>
        </p:nvPicPr>
        <p:blipFill rotWithShape="1">
          <a:blip r:embed="rId3">
            <a:alphaModFix/>
          </a:blip>
          <a:srcRect b="0" l="0" r="0" t="0"/>
          <a:stretch/>
        </p:blipFill>
        <p:spPr>
          <a:xfrm>
            <a:off x="752747" y="4036183"/>
            <a:ext cx="7638505" cy="2000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nvSpPr>
        <p:spPr>
          <a:xfrm>
            <a:off x="457200" y="274320"/>
            <a:ext cx="8229600" cy="914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Calibri"/>
                <a:ea typeface="Calibri"/>
                <a:cs typeface="Calibri"/>
                <a:sym typeface="Calibri"/>
              </a:rPr>
              <a:t>Key Features</a:t>
            </a:r>
            <a:endParaRPr/>
          </a:p>
        </p:txBody>
      </p:sp>
      <p:sp>
        <p:nvSpPr>
          <p:cNvPr id="117" name="Google Shape;117;p5"/>
          <p:cNvSpPr txBox="1"/>
          <p:nvPr/>
        </p:nvSpPr>
        <p:spPr>
          <a:xfrm>
            <a:off x="457200" y="936030"/>
            <a:ext cx="8155858" cy="10618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Auto-run simulations with live NASA vs fallback status indicator.</a:t>
            </a:r>
            <a:endParaRPr/>
          </a:p>
          <a:p>
            <a:pPr indent="-342900" lvl="0" marL="342900" marR="0" rtl="0" algn="l">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Defense Mode countdown evaluates mitigation success in real time.</a:t>
            </a:r>
            <a:endParaRPr/>
          </a:p>
          <a:p>
            <a:pPr indent="-342900" lvl="0" marL="342900" marR="0" rtl="0" algn="l">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3D Orbital Lab visualizes baseline vs deflected trajectories.</a:t>
            </a:r>
            <a:endParaRPr/>
          </a:p>
        </p:txBody>
      </p:sp>
      <p:pic>
        <p:nvPicPr>
          <p:cNvPr id="118" name="Google Shape;118;p5"/>
          <p:cNvPicPr preferRelativeResize="0"/>
          <p:nvPr/>
        </p:nvPicPr>
        <p:blipFill rotWithShape="1">
          <a:blip r:embed="rId3">
            <a:alphaModFix/>
          </a:blip>
          <a:srcRect b="0" l="0" r="0" t="0"/>
          <a:stretch/>
        </p:blipFill>
        <p:spPr>
          <a:xfrm>
            <a:off x="1273378" y="2109500"/>
            <a:ext cx="6597243" cy="40513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nvSpPr>
        <p:spPr>
          <a:xfrm>
            <a:off x="594851" y="449163"/>
            <a:ext cx="409246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800" u="none" cap="none" strike="noStrike">
                <a:solidFill>
                  <a:schemeClr val="dk1"/>
                </a:solidFill>
                <a:latin typeface="Calibri"/>
                <a:ea typeface="Calibri"/>
                <a:cs typeface="Calibri"/>
                <a:sym typeface="Calibri"/>
              </a:rPr>
              <a:t>Impact &amp; Value</a:t>
            </a:r>
            <a:endParaRPr/>
          </a:p>
        </p:txBody>
      </p:sp>
      <p:sp>
        <p:nvSpPr>
          <p:cNvPr id="124" name="Google Shape;124;p6"/>
          <p:cNvSpPr txBox="1"/>
          <p:nvPr/>
        </p:nvSpPr>
        <p:spPr>
          <a:xfrm>
            <a:off x="457200" y="1280160"/>
            <a:ext cx="8229600" cy="501675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4000"/>
              <a:buFont typeface="Arial"/>
              <a:buChar char="•"/>
            </a:pPr>
            <a:r>
              <a:rPr b="0" i="0" lang="en-US" sz="4000" u="none" cap="none" strike="noStrike">
                <a:solidFill>
                  <a:schemeClr val="dk1"/>
                </a:solidFill>
                <a:latin typeface="Calibri"/>
                <a:ea typeface="Calibri"/>
                <a:cs typeface="Calibri"/>
                <a:sym typeface="Calibri"/>
              </a:rPr>
              <a:t>Communicates complex planetary-defense science in minutes for any audience.</a:t>
            </a:r>
            <a:endParaRPr/>
          </a:p>
          <a:p>
            <a:pPr indent="-342900" lvl="0" marL="342900" marR="0" rtl="0" algn="l">
              <a:spcBef>
                <a:spcPts val="0"/>
              </a:spcBef>
              <a:spcAft>
                <a:spcPts val="0"/>
              </a:spcAft>
              <a:buClr>
                <a:schemeClr val="dk1"/>
              </a:buClr>
              <a:buSzPts val="4000"/>
              <a:buFont typeface="Arial"/>
              <a:buChar char="•"/>
            </a:pPr>
            <a:r>
              <a:rPr b="0" i="0" lang="en-US" sz="4000" u="none" cap="none" strike="noStrike">
                <a:solidFill>
                  <a:schemeClr val="dk1"/>
                </a:solidFill>
                <a:latin typeface="Calibri"/>
                <a:ea typeface="Calibri"/>
                <a:cs typeface="Calibri"/>
                <a:sym typeface="Calibri"/>
              </a:rPr>
              <a:t>Enables rapid ‘what-if’ decision support for mitigation planning.</a:t>
            </a:r>
            <a:endParaRPr/>
          </a:p>
          <a:p>
            <a:pPr indent="-342900" lvl="0" marL="342900" marR="0" rtl="0" algn="l">
              <a:spcBef>
                <a:spcPts val="0"/>
              </a:spcBef>
              <a:spcAft>
                <a:spcPts val="0"/>
              </a:spcAft>
              <a:buClr>
                <a:schemeClr val="dk1"/>
              </a:buClr>
              <a:buSzPts val="4000"/>
              <a:buFont typeface="Arial"/>
              <a:buChar char="•"/>
            </a:pPr>
            <a:r>
              <a:rPr b="0" i="0" lang="en-US" sz="4000" u="none" cap="none" strike="noStrike">
                <a:solidFill>
                  <a:schemeClr val="dk1"/>
                </a:solidFill>
                <a:latin typeface="Calibri"/>
                <a:ea typeface="Calibri"/>
                <a:cs typeface="Calibri"/>
                <a:sym typeface="Calibri"/>
              </a:rPr>
              <a:t>Classroom-ready visuals drive STEM outreach and citizen science engagement.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