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6" r:id="rId1"/>
  </p:sldMasterIdLst>
  <p:notesMasterIdLst>
    <p:notesMasterId r:id="rId24"/>
  </p:notesMasterIdLst>
  <p:sldIdLst>
    <p:sldId id="256" r:id="rId2"/>
    <p:sldId id="258" r:id="rId3"/>
    <p:sldId id="259" r:id="rId4"/>
    <p:sldId id="260" r:id="rId5"/>
    <p:sldId id="263" r:id="rId6"/>
    <p:sldId id="272" r:id="rId7"/>
    <p:sldId id="283" r:id="rId8"/>
    <p:sldId id="273" r:id="rId9"/>
    <p:sldId id="274" r:id="rId10"/>
    <p:sldId id="279" r:id="rId11"/>
    <p:sldId id="281" r:id="rId12"/>
    <p:sldId id="261" r:id="rId13"/>
    <p:sldId id="262" r:id="rId14"/>
    <p:sldId id="275" r:id="rId15"/>
    <p:sldId id="282" r:id="rId16"/>
    <p:sldId id="276" r:id="rId17"/>
    <p:sldId id="277" r:id="rId18"/>
    <p:sldId id="265" r:id="rId19"/>
    <p:sldId id="278" r:id="rId20"/>
    <p:sldId id="267" r:id="rId21"/>
    <p:sldId id="269" r:id="rId22"/>
    <p:sldId id="270" r:id="rId23"/>
  </p:sldIdLst>
  <p:sldSz cx="9144000" cy="5143500" type="screen16x9"/>
  <p:notesSz cx="6858000" cy="9144000"/>
  <p:embeddedFontLst>
    <p:embeddedFont>
      <p:font typeface="Agency FB" panose="020B0503020202020204" pitchFamily="34" charset="0"/>
      <p:regular r:id="rId25"/>
      <p:bold r:id="rId26"/>
    </p:embeddedFont>
    <p:embeddedFont>
      <p:font typeface="Algerian" panose="04020705040A02060702" pitchFamily="82" charset="0"/>
      <p:regular r:id="rId27"/>
    </p:embeddedFon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Jokerman" panose="04090605060D06020702" pitchFamily="82" charset="0"/>
      <p:regular r:id="rId40"/>
    </p:embeddedFont>
    <p:embeddedFont>
      <p:font typeface="Roboto" panose="02000000000000000000" pitchFamily="2" charset="0"/>
      <p:regular r:id="rId41"/>
      <p:bold r:id="rId42"/>
      <p:italic r:id="rId43"/>
      <p:boldItalic r:id="rId44"/>
    </p:embeddedFont>
    <p:embeddedFont>
      <p:font typeface="Stencil" panose="040409050D0802020404" pitchFamily="82" charset="0"/>
      <p:regular r:id="rId45"/>
    </p:embeddedFont>
    <p:embeddedFont>
      <p:font typeface="Verdana" panose="020B0604030504040204" pitchFamily="34" charset="0"/>
      <p:regular r:id="rId46"/>
      <p:bold r:id="rId47"/>
      <p:italic r:id="rId48"/>
      <p:boldItalic r:id="rId49"/>
    </p:embeddedFont>
    <p:embeddedFont>
      <p:font typeface="Wingdings 3" panose="05040102010807070707" pitchFamily="18" charset="2"/>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00FF"/>
    <a:srgbClr val="003300"/>
    <a:srgbClr val="800000"/>
    <a:srgbClr val="744C5B"/>
    <a:srgbClr val="FF0066"/>
    <a:srgbClr val="FF7C8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27767-B6C6-4342-89F4-A3D2EE68633C}" v="99" dt="2022-11-15T16:16:49.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6" autoAdjust="0"/>
    <p:restoredTop sz="94660"/>
  </p:normalViewPr>
  <p:slideViewPr>
    <p:cSldViewPr snapToGrid="0">
      <p:cViewPr varScale="1">
        <p:scale>
          <a:sx n="103" d="100"/>
          <a:sy n="103" d="100"/>
        </p:scale>
        <p:origin x="5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8c60d9ca9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8c60d9ca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c235c7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c235c7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549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c60d9c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c60d9c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8c60d9ca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c60d9ca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c235c7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c235c7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45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7566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43141F1-2A8C-467C-BC0D-BACBAC28D9E7}"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29878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85588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1118286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101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2446876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3797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15163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885204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04535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1157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481455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90466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1160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41F1-2A8C-467C-BC0D-BACBAC28D9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5048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141F1-2A8C-467C-BC0D-BACBAC28D9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24525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141F1-2A8C-467C-BC0D-BACBAC28D9E7}"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88805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141F1-2A8C-467C-BC0D-BACBAC28D9E7}"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83592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141F1-2A8C-467C-BC0D-BACBAC28D9E7}"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012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43141F1-2A8C-467C-BC0D-BACBAC28D9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6575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43141F1-2A8C-467C-BC0D-BACBAC28D9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4611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143141F1-2A8C-467C-BC0D-BACBAC28D9E7}" type="datetimeFigureOut">
              <a:rPr lang="en-US" smtClean="0"/>
              <a:t>11/15/2022</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206645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hyperlink" Target="https://www.researchgate.net/publication/358586028_Face_Mask_Detection_Methods_and_Techniques_A_Review"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hyperlink" Target="https://www.ncbi.nlm.nih.gov/pmc/articles/PMC9069221/" TargetMode="External"/><Relationship Id="rId5" Type="http://schemas.openxmlformats.org/officeDocument/2006/relationships/hyperlink" Target="https://www.hindawi.com/journals/wcmc/2022/1536318/" TargetMode="External"/><Relationship Id="rId4" Type="http://schemas.openxmlformats.org/officeDocument/2006/relationships/hyperlink" Target="https://ieeexplore.ieee.org/document/9342585"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github.com/chandrikadeb7/Face-Mask-Detection/tree/master/dataset"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6"/>
        <p:cNvGrpSpPr/>
        <p:nvPr/>
      </p:nvGrpSpPr>
      <p:grpSpPr>
        <a:xfrm>
          <a:off x="0" y="0"/>
          <a:ext cx="0" cy="0"/>
          <a:chOff x="0" y="0"/>
          <a:chExt cx="0" cy="0"/>
        </a:xfrm>
      </p:grpSpPr>
      <p:sp>
        <p:nvSpPr>
          <p:cNvPr id="68" name="Google Shape;68;p13"/>
          <p:cNvSpPr txBox="1">
            <a:spLocks noGrp="1"/>
          </p:cNvSpPr>
          <p:nvPr>
            <p:ph type="subTitle" idx="1"/>
          </p:nvPr>
        </p:nvSpPr>
        <p:spPr>
          <a:xfrm>
            <a:off x="7059245" y="4369837"/>
            <a:ext cx="4004266"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0000FF"/>
                </a:solidFill>
              </a:rPr>
              <a:t>Aarav Gupta      102053039</a:t>
            </a:r>
          </a:p>
          <a:p>
            <a:pPr marL="0" lvl="0" indent="0" algn="l" rtl="0">
              <a:spcBef>
                <a:spcPts val="0"/>
              </a:spcBef>
              <a:spcAft>
                <a:spcPts val="0"/>
              </a:spcAft>
              <a:buNone/>
            </a:pPr>
            <a:r>
              <a:rPr lang="en" sz="1000" dirty="0">
                <a:solidFill>
                  <a:srgbClr val="0000FF"/>
                </a:solidFill>
              </a:rPr>
              <a:t>Lakshay Kadam 102067002</a:t>
            </a:r>
          </a:p>
          <a:p>
            <a:pPr marL="0" lvl="0" indent="0" algn="l" rtl="0">
              <a:spcBef>
                <a:spcPts val="0"/>
              </a:spcBef>
              <a:spcAft>
                <a:spcPts val="0"/>
              </a:spcAft>
              <a:buNone/>
            </a:pPr>
            <a:r>
              <a:rPr lang="en" sz="1000" dirty="0">
                <a:solidFill>
                  <a:srgbClr val="0000FF"/>
                </a:solidFill>
              </a:rPr>
              <a:t>Hrithik Kakkar   102053025</a:t>
            </a:r>
          </a:p>
          <a:p>
            <a:pPr marL="0" lvl="0" indent="0" algn="l" rtl="0">
              <a:spcBef>
                <a:spcPts val="0"/>
              </a:spcBef>
              <a:spcAft>
                <a:spcPts val="0"/>
              </a:spcAft>
              <a:buNone/>
            </a:pPr>
            <a:r>
              <a:rPr lang="en" sz="1000" dirty="0">
                <a:solidFill>
                  <a:srgbClr val="0000FF"/>
                </a:solidFill>
              </a:rPr>
              <a:t>Ravi Singh          102016078</a:t>
            </a:r>
          </a:p>
        </p:txBody>
      </p:sp>
      <p:sp>
        <p:nvSpPr>
          <p:cNvPr id="2" name="Rectangle 1">
            <a:extLst>
              <a:ext uri="{FF2B5EF4-FFF2-40B4-BE49-F238E27FC236}">
                <a16:creationId xmlns:a16="http://schemas.microsoft.com/office/drawing/2014/main" id="{E2D846BA-8539-8A5A-256E-B2DA25A1101A}"/>
              </a:ext>
            </a:extLst>
          </p:cNvPr>
          <p:cNvSpPr/>
          <p:nvPr/>
        </p:nvSpPr>
        <p:spPr>
          <a:xfrm>
            <a:off x="745322" y="136390"/>
            <a:ext cx="7512506" cy="1107996"/>
          </a:xfrm>
          <a:prstGeom prst="rect">
            <a:avLst/>
          </a:prstGeom>
          <a:noFill/>
          <a:effectLst>
            <a:outerShdw blurRad="50800" dist="50800" dir="5400000" algn="ctr" rotWithShape="0">
              <a:srgbClr val="744C5B"/>
            </a:outerShdw>
          </a:effectLst>
        </p:spPr>
        <p:txBody>
          <a:bodyPr wrap="none" lIns="91440" tIns="45720" rIns="91440" bIns="45720">
            <a:spAutoFit/>
          </a:bodyPr>
          <a:lstStyle/>
          <a:p>
            <a:pPr algn="ctr"/>
            <a:r>
              <a:rPr lang="en" sz="6600" b="0" cap="none" spc="0" dirty="0">
                <a:ln w="0"/>
                <a:gradFill>
                  <a:gsLst>
                    <a:gs pos="35000">
                      <a:srgbClr val="00B050"/>
                    </a:gs>
                    <a:gs pos="74000">
                      <a:schemeClr val="bg1"/>
                    </a:gs>
                  </a:gsLst>
                  <a:lin ang="5400000"/>
                </a:gradFill>
                <a:effectLst>
                  <a:outerShdw blurRad="38100" dist="38100" dir="2700000" algn="tl">
                    <a:srgbClr val="000000">
                      <a:alpha val="43137"/>
                    </a:srgbClr>
                  </a:outerShdw>
                  <a:reflection blurRad="6350" stA="53000" endA="300" endPos="35500" dir="5400000" sy="-90000" algn="bl" rotWithShape="0"/>
                </a:effectLst>
              </a:rPr>
              <a:t>Face Mask Detection </a:t>
            </a:r>
            <a:endParaRPr lang="en-IN" sz="6600" b="0" cap="none" spc="0" dirty="0">
              <a:ln w="0"/>
              <a:gradFill>
                <a:gsLst>
                  <a:gs pos="35000">
                    <a:srgbClr val="00B050"/>
                  </a:gs>
                  <a:gs pos="74000">
                    <a:schemeClr val="bg1"/>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pic>
        <p:nvPicPr>
          <p:cNvPr id="1026" name="Picture 2" descr="Real time Face Mask Detection System | by Saumy Srivastava | Analytics  Vidhya | Medium">
            <a:extLst>
              <a:ext uri="{FF2B5EF4-FFF2-40B4-BE49-F238E27FC236}">
                <a16:creationId xmlns:a16="http://schemas.microsoft.com/office/drawing/2014/main" id="{C5E5949A-77BD-455B-8BF6-3F4DEF631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720" y="1218094"/>
            <a:ext cx="5603099" cy="31517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3FC8-BBD8-C224-DB19-876B2A0D963A}"/>
              </a:ext>
            </a:extLst>
          </p:cNvPr>
          <p:cNvSpPr>
            <a:spLocks noGrp="1"/>
          </p:cNvSpPr>
          <p:nvPr>
            <p:ph type="title"/>
          </p:nvPr>
        </p:nvSpPr>
        <p:spPr>
          <a:xfrm>
            <a:off x="308550" y="397639"/>
            <a:ext cx="8222100" cy="767700"/>
          </a:xfrm>
        </p:spPr>
        <p:txBody>
          <a:bodyPr/>
          <a:lstStyle/>
          <a:p>
            <a:pPr algn="ctr"/>
            <a:br>
              <a:rPr lang="en-IN" sz="1800" b="1" i="0" u="none" strike="noStrike" dirty="0">
                <a:solidFill>
                  <a:srgbClr val="212121"/>
                </a:solidFill>
                <a:effectLst/>
                <a:latin typeface="Calibri" panose="020F0502020204030204" pitchFamily="34" charset="0"/>
              </a:rPr>
            </a:br>
            <a:r>
              <a:rPr lang="en-IN" sz="5400" b="1" dirty="0">
                <a:gradFill>
                  <a:gsLst>
                    <a:gs pos="52000">
                      <a:srgbClr val="0000FF"/>
                    </a:gs>
                    <a:gs pos="74000">
                      <a:srgbClr val="00B050"/>
                    </a:gs>
                  </a:gsLst>
                  <a:lin ang="5400000" scaled="0"/>
                </a:gradFill>
                <a:latin typeface="Calibri" panose="020F0502020204030204" pitchFamily="34" charset="0"/>
              </a:rPr>
              <a:t>Feature Extraction</a:t>
            </a:r>
            <a:endParaRPr lang="en-IN" dirty="0">
              <a:gradFill>
                <a:gsLst>
                  <a:gs pos="52000">
                    <a:srgbClr val="0000FF"/>
                  </a:gs>
                  <a:gs pos="74000">
                    <a:srgbClr val="00B050"/>
                  </a:gs>
                </a:gsLst>
                <a:lin ang="5400000" scaled="0"/>
              </a:gradFill>
            </a:endParaRPr>
          </a:p>
        </p:txBody>
      </p:sp>
      <p:sp>
        <p:nvSpPr>
          <p:cNvPr id="3" name="Text Placeholder 2">
            <a:extLst>
              <a:ext uri="{FF2B5EF4-FFF2-40B4-BE49-F238E27FC236}">
                <a16:creationId xmlns:a16="http://schemas.microsoft.com/office/drawing/2014/main" id="{330B3E77-BC80-08E4-51B3-9AB405874A42}"/>
              </a:ext>
            </a:extLst>
          </p:cNvPr>
          <p:cNvSpPr>
            <a:spLocks noGrp="1"/>
          </p:cNvSpPr>
          <p:nvPr>
            <p:ph type="body" idx="1"/>
          </p:nvPr>
        </p:nvSpPr>
        <p:spPr>
          <a:xfrm>
            <a:off x="406586" y="1346768"/>
            <a:ext cx="8222100" cy="2710200"/>
          </a:xfrm>
        </p:spPr>
        <p:txBody>
          <a:bodyPr/>
          <a:lstStyle/>
          <a:p>
            <a:r>
              <a:rPr lang="en-GB" dirty="0">
                <a:solidFill>
                  <a:schemeClr val="bg1">
                    <a:lumMod val="95000"/>
                    <a:lumOff val="5000"/>
                  </a:schemeClr>
                </a:solidFill>
              </a:rPr>
              <a:t>Extraction of features is a way to get rid of unnecessary information from the data, thereby reducing the computational cost and still having imperative and relevant data reserved. Also, the reduced data helps increase the model’s learning rate. Moreover, real-time face mask detection leverages machine learning and deep learning techniques for feature extraction. In deep learning, neural networks themselves facilitate extracting features without human intervention.</a:t>
            </a:r>
            <a:endParaRPr lang="en-IN" sz="3600" dirty="0">
              <a:solidFill>
                <a:schemeClr val="bg1">
                  <a:lumMod val="95000"/>
                  <a:lumOff val="5000"/>
                </a:schemeClr>
              </a:solidFill>
            </a:endParaRPr>
          </a:p>
        </p:txBody>
      </p:sp>
    </p:spTree>
    <p:extLst>
      <p:ext uri="{BB962C8B-B14F-4D97-AF65-F5344CB8AC3E}">
        <p14:creationId xmlns:p14="http://schemas.microsoft.com/office/powerpoint/2010/main" val="1620447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6" presetClass="entr" presetSubtype="32"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out)">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3FC8-BBD8-C224-DB19-876B2A0D963A}"/>
              </a:ext>
            </a:extLst>
          </p:cNvPr>
          <p:cNvSpPr>
            <a:spLocks noGrp="1"/>
          </p:cNvSpPr>
          <p:nvPr>
            <p:ph type="title"/>
          </p:nvPr>
        </p:nvSpPr>
        <p:spPr>
          <a:xfrm>
            <a:off x="308550" y="397639"/>
            <a:ext cx="8222100" cy="767700"/>
          </a:xfrm>
        </p:spPr>
        <p:txBody>
          <a:bodyPr/>
          <a:lstStyle/>
          <a:p>
            <a:pPr algn="ctr"/>
            <a:br>
              <a:rPr lang="en-IN" sz="1800" b="1" i="0" u="none" strike="noStrike" dirty="0">
                <a:solidFill>
                  <a:srgbClr val="212121"/>
                </a:solidFill>
                <a:effectLst/>
                <a:latin typeface="Calibri" panose="020F0502020204030204" pitchFamily="34" charset="0"/>
              </a:rPr>
            </a:br>
            <a:endParaRPr lang="en-IN" dirty="0">
              <a:gradFill>
                <a:gsLst>
                  <a:gs pos="52000">
                    <a:srgbClr val="0000FF"/>
                  </a:gs>
                  <a:gs pos="74000">
                    <a:srgbClr val="00B050"/>
                  </a:gs>
                </a:gsLst>
                <a:lin ang="5400000" scaled="0"/>
              </a:gradFill>
            </a:endParaRPr>
          </a:p>
        </p:txBody>
      </p:sp>
      <p:sp>
        <p:nvSpPr>
          <p:cNvPr id="3" name="Text Placeholder 2">
            <a:extLst>
              <a:ext uri="{FF2B5EF4-FFF2-40B4-BE49-F238E27FC236}">
                <a16:creationId xmlns:a16="http://schemas.microsoft.com/office/drawing/2014/main" id="{330B3E77-BC80-08E4-51B3-9AB405874A42}"/>
              </a:ext>
            </a:extLst>
          </p:cNvPr>
          <p:cNvSpPr>
            <a:spLocks noGrp="1"/>
          </p:cNvSpPr>
          <p:nvPr>
            <p:ph type="body" idx="1"/>
          </p:nvPr>
        </p:nvSpPr>
        <p:spPr>
          <a:xfrm flipV="1">
            <a:off x="3995530" y="2124361"/>
            <a:ext cx="848139" cy="45719"/>
          </a:xfrm>
        </p:spPr>
        <p:txBody>
          <a:bodyPr/>
          <a:lstStyle/>
          <a:p>
            <a:pPr marL="114300" indent="0">
              <a:buNone/>
            </a:pPr>
            <a:r>
              <a:rPr lang="en-IN" sz="3600" dirty="0">
                <a:gradFill>
                  <a:gsLst>
                    <a:gs pos="52000">
                      <a:srgbClr val="744C5B"/>
                    </a:gs>
                    <a:gs pos="74000">
                      <a:srgbClr val="003300"/>
                    </a:gs>
                  </a:gsLst>
                  <a:lin ang="5400000" scaled="0"/>
                </a:gradFill>
              </a:rPr>
              <a:t>M</a:t>
            </a:r>
          </a:p>
        </p:txBody>
      </p:sp>
      <p:pic>
        <p:nvPicPr>
          <p:cNvPr id="5" name="Picture 4">
            <a:extLst>
              <a:ext uri="{FF2B5EF4-FFF2-40B4-BE49-F238E27FC236}">
                <a16:creationId xmlns:a16="http://schemas.microsoft.com/office/drawing/2014/main" id="{84200D1D-1CDE-030F-BBED-31F2A2475B0F}"/>
              </a:ext>
            </a:extLst>
          </p:cNvPr>
          <p:cNvPicPr>
            <a:picLocks noChangeAspect="1"/>
          </p:cNvPicPr>
          <p:nvPr/>
        </p:nvPicPr>
        <p:blipFill>
          <a:blip r:embed="rId3"/>
          <a:stretch>
            <a:fillRect/>
          </a:stretch>
        </p:blipFill>
        <p:spPr>
          <a:xfrm>
            <a:off x="1378226" y="675934"/>
            <a:ext cx="5857461" cy="3889439"/>
          </a:xfrm>
          <a:prstGeom prst="rect">
            <a:avLst/>
          </a:prstGeom>
        </p:spPr>
      </p:pic>
    </p:spTree>
    <p:extLst>
      <p:ext uri="{BB962C8B-B14F-4D97-AF65-F5344CB8AC3E}">
        <p14:creationId xmlns:p14="http://schemas.microsoft.com/office/powerpoint/2010/main" val="1739315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6" presetClass="entr" presetSubtype="32"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out)">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7000"/>
            <a:lum/>
          </a:blip>
          <a:srcRect/>
          <a:stretch>
            <a:fillRect/>
          </a:stretch>
        </a:blip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51860" y="29676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gradFill>
                  <a:gsLst>
                    <a:gs pos="52000">
                      <a:srgbClr val="FF0066"/>
                    </a:gs>
                    <a:gs pos="74000">
                      <a:srgbClr val="002060"/>
                    </a:gs>
                  </a:gsLst>
                  <a:lin ang="5400000" scaled="0"/>
                </a:gradFill>
                <a:latin typeface="Algerian" panose="04020705040A02060702" pitchFamily="82" charset="0"/>
              </a:rPr>
              <a:t>TOOLS AND TECHNOLOGY USED</a:t>
            </a:r>
            <a:endParaRPr sz="4400" dirty="0">
              <a:gradFill>
                <a:gsLst>
                  <a:gs pos="52000">
                    <a:srgbClr val="FF0066"/>
                  </a:gs>
                  <a:gs pos="74000">
                    <a:srgbClr val="002060"/>
                  </a:gs>
                </a:gsLst>
                <a:lin ang="5400000" scaled="0"/>
              </a:gradFill>
              <a:latin typeface="Algerian" panose="04020705040A02060702" pitchFamily="82" charset="0"/>
            </a:endParaRPr>
          </a:p>
        </p:txBody>
      </p:sp>
      <p:sp>
        <p:nvSpPr>
          <p:cNvPr id="99" name="Google Shape;99;p18"/>
          <p:cNvSpPr txBox="1">
            <a:spLocks noGrp="1"/>
          </p:cNvSpPr>
          <p:nvPr>
            <p:ph type="body" idx="1"/>
          </p:nvPr>
        </p:nvSpPr>
        <p:spPr>
          <a:xfrm>
            <a:off x="290667" y="761896"/>
            <a:ext cx="8222100" cy="23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333300"/>
                </a:solidFill>
              </a:rPr>
              <a:t>1</a:t>
            </a:r>
            <a:r>
              <a:rPr lang="en" dirty="0">
                <a:solidFill>
                  <a:srgbClr val="333300"/>
                </a:solidFill>
              </a:rPr>
              <a:t>. </a:t>
            </a:r>
            <a:r>
              <a:rPr lang="en" sz="2400" dirty="0">
                <a:solidFill>
                  <a:srgbClr val="333300"/>
                </a:solidFill>
              </a:rPr>
              <a:t>Python: Python is an interpreted, high-level and general-purpose programming language.</a:t>
            </a:r>
            <a:endParaRPr sz="2400" dirty="0">
              <a:solidFill>
                <a:srgbClr val="333300"/>
              </a:solidFill>
            </a:endParaRPr>
          </a:p>
          <a:p>
            <a:pPr marL="0" lvl="0" indent="0" algn="l" rtl="0">
              <a:spcBef>
                <a:spcPts val="1600"/>
              </a:spcBef>
              <a:spcAft>
                <a:spcPts val="0"/>
              </a:spcAft>
              <a:buNone/>
            </a:pPr>
            <a:r>
              <a:rPr lang="en" sz="2400" dirty="0">
                <a:solidFill>
                  <a:srgbClr val="333300"/>
                </a:solidFill>
              </a:rPr>
              <a:t>2.GoogleColab: The GoogleColab is an open-source web application that allows you to create and share documents that contain live code, equations, visualizations and narrative text.</a:t>
            </a:r>
            <a:endParaRPr sz="2400" dirty="0">
              <a:solidFill>
                <a:srgbClr val="333300"/>
              </a:solidFill>
            </a:endParaRPr>
          </a:p>
          <a:p>
            <a:pPr marL="0" lvl="0" indent="0" algn="l" rtl="0">
              <a:spcBef>
                <a:spcPts val="1600"/>
              </a:spcBef>
              <a:spcAft>
                <a:spcPts val="0"/>
              </a:spcAft>
              <a:buNone/>
            </a:pPr>
            <a:r>
              <a:rPr lang="en" sz="2400" dirty="0">
                <a:solidFill>
                  <a:schemeClr val="bg1">
                    <a:lumMod val="95000"/>
                    <a:lumOff val="5000"/>
                  </a:schemeClr>
                </a:solidFill>
              </a:rPr>
              <a:t>3. Keras: Keras is an open-source library that provides a Python interface for artificial neural networks.</a:t>
            </a:r>
            <a:endParaRPr sz="2400" dirty="0">
              <a:solidFill>
                <a:schemeClr val="bg1">
                  <a:lumMod val="95000"/>
                  <a:lumOff val="5000"/>
                </a:schemeClr>
              </a:solidFill>
            </a:endParaRPr>
          </a:p>
          <a:p>
            <a:pPr marL="0" lvl="0" indent="0" algn="l" rtl="0">
              <a:spcBef>
                <a:spcPts val="1600"/>
              </a:spcBef>
              <a:spcAft>
                <a:spcPts val="0"/>
              </a:spcAft>
              <a:buNone/>
            </a:pPr>
            <a:r>
              <a:rPr lang="en" sz="2400" dirty="0">
                <a:solidFill>
                  <a:schemeClr val="bg1">
                    <a:lumMod val="95000"/>
                    <a:lumOff val="5000"/>
                  </a:schemeClr>
                </a:solidFill>
              </a:rPr>
              <a:t>4.Tensorflow: TensorFlow is a free and open-source software library for machine learning</a:t>
            </a:r>
            <a:r>
              <a:rPr lang="en" sz="2400" dirty="0"/>
              <a:t>.</a:t>
            </a:r>
            <a:endParaRPr sz="2400" dirty="0"/>
          </a:p>
          <a:p>
            <a:pPr marL="0" lvl="0" indent="0" algn="l" rtl="0">
              <a:spcBef>
                <a:spcPts val="1600"/>
              </a:spcBef>
              <a:spcAft>
                <a:spcPts val="0"/>
              </a:spcAft>
              <a:buNone/>
            </a:pPr>
            <a:endParaRPr sz="18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00" name="Google Shape;100;p18"/>
          <p:cNvSpPr txBox="1">
            <a:spLocks noGrp="1"/>
          </p:cNvSpPr>
          <p:nvPr>
            <p:ph type="body" idx="2"/>
          </p:nvPr>
        </p:nvSpPr>
        <p:spPr>
          <a:xfrm>
            <a:off x="5825175" y="641522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80">
                                          <p:stCondLst>
                                            <p:cond delay="0"/>
                                          </p:stCondLst>
                                        </p:cTn>
                                        <p:tgtEl>
                                          <p:spTgt spid="98"/>
                                        </p:tgtEl>
                                      </p:cBhvr>
                                    </p:animEffect>
                                    <p:anim calcmode="lin" valueType="num">
                                      <p:cBhvr>
                                        <p:cTn id="8"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13" dur="26">
                                          <p:stCondLst>
                                            <p:cond delay="650"/>
                                          </p:stCondLst>
                                        </p:cTn>
                                        <p:tgtEl>
                                          <p:spTgt spid="98"/>
                                        </p:tgtEl>
                                      </p:cBhvr>
                                      <p:to x="100000" y="60000"/>
                                    </p:animScale>
                                    <p:animScale>
                                      <p:cBhvr>
                                        <p:cTn id="14" dur="166" decel="50000">
                                          <p:stCondLst>
                                            <p:cond delay="676"/>
                                          </p:stCondLst>
                                        </p:cTn>
                                        <p:tgtEl>
                                          <p:spTgt spid="98"/>
                                        </p:tgtEl>
                                      </p:cBhvr>
                                      <p:to x="100000" y="100000"/>
                                    </p:animScale>
                                    <p:animScale>
                                      <p:cBhvr>
                                        <p:cTn id="15" dur="26">
                                          <p:stCondLst>
                                            <p:cond delay="1312"/>
                                          </p:stCondLst>
                                        </p:cTn>
                                        <p:tgtEl>
                                          <p:spTgt spid="98"/>
                                        </p:tgtEl>
                                      </p:cBhvr>
                                      <p:to x="100000" y="80000"/>
                                    </p:animScale>
                                    <p:animScale>
                                      <p:cBhvr>
                                        <p:cTn id="16" dur="166" decel="50000">
                                          <p:stCondLst>
                                            <p:cond delay="1338"/>
                                          </p:stCondLst>
                                        </p:cTn>
                                        <p:tgtEl>
                                          <p:spTgt spid="98"/>
                                        </p:tgtEl>
                                      </p:cBhvr>
                                      <p:to x="100000" y="100000"/>
                                    </p:animScale>
                                    <p:animScale>
                                      <p:cBhvr>
                                        <p:cTn id="17" dur="26">
                                          <p:stCondLst>
                                            <p:cond delay="1642"/>
                                          </p:stCondLst>
                                        </p:cTn>
                                        <p:tgtEl>
                                          <p:spTgt spid="98"/>
                                        </p:tgtEl>
                                      </p:cBhvr>
                                      <p:to x="100000" y="90000"/>
                                    </p:animScale>
                                    <p:animScale>
                                      <p:cBhvr>
                                        <p:cTn id="18" dur="166" decel="50000">
                                          <p:stCondLst>
                                            <p:cond delay="1668"/>
                                          </p:stCondLst>
                                        </p:cTn>
                                        <p:tgtEl>
                                          <p:spTgt spid="98"/>
                                        </p:tgtEl>
                                      </p:cBhvr>
                                      <p:to x="100000" y="100000"/>
                                    </p:animScale>
                                    <p:animScale>
                                      <p:cBhvr>
                                        <p:cTn id="19" dur="26">
                                          <p:stCondLst>
                                            <p:cond delay="1808"/>
                                          </p:stCondLst>
                                        </p:cTn>
                                        <p:tgtEl>
                                          <p:spTgt spid="98"/>
                                        </p:tgtEl>
                                      </p:cBhvr>
                                      <p:to x="100000" y="95000"/>
                                    </p:animScale>
                                    <p:animScale>
                                      <p:cBhvr>
                                        <p:cTn id="20" dur="166" decel="50000">
                                          <p:stCondLst>
                                            <p:cond delay="1834"/>
                                          </p:stCondLst>
                                        </p:cTn>
                                        <p:tgtEl>
                                          <p:spTgt spid="98"/>
                                        </p:tgtEl>
                                      </p:cBhvr>
                                      <p:to x="100000" y="100000"/>
                                    </p:animScale>
                                  </p:childTnLst>
                                </p:cTn>
                              </p:par>
                            </p:childTnLst>
                          </p:cTn>
                        </p:par>
                        <p:par>
                          <p:cTn id="21" fill="hold">
                            <p:stCondLst>
                              <p:cond delay="2000"/>
                            </p:stCondLst>
                            <p:childTnLst>
                              <p:par>
                                <p:cTn id="22" presetID="16" presetClass="entr" presetSubtype="42" fill="hold" nodeType="afterEffect">
                                  <p:stCondLst>
                                    <p:cond delay="0"/>
                                  </p:stCondLst>
                                  <p:childTnLst>
                                    <p:set>
                                      <p:cBhvr>
                                        <p:cTn id="23" dur="1" fill="hold">
                                          <p:stCondLst>
                                            <p:cond delay="0"/>
                                          </p:stCondLst>
                                        </p:cTn>
                                        <p:tgtEl>
                                          <p:spTgt spid="99">
                                            <p:txEl>
                                              <p:pRg st="0" end="0"/>
                                            </p:txEl>
                                          </p:spTgt>
                                        </p:tgtEl>
                                        <p:attrNameLst>
                                          <p:attrName>style.visibility</p:attrName>
                                        </p:attrNameLst>
                                      </p:cBhvr>
                                      <p:to>
                                        <p:strVal val="visible"/>
                                      </p:to>
                                    </p:set>
                                    <p:animEffect transition="in" filter="barn(outHorizontal)">
                                      <p:cBhvr>
                                        <p:cTn id="24" dur="500"/>
                                        <p:tgtEl>
                                          <p:spTgt spid="99">
                                            <p:txEl>
                                              <p:pRg st="0" end="0"/>
                                            </p:txEl>
                                          </p:spTgt>
                                        </p:tgtEl>
                                      </p:cBhvr>
                                    </p:animEffect>
                                  </p:childTnLst>
                                </p:cTn>
                              </p:par>
                            </p:childTnLst>
                          </p:cTn>
                        </p:par>
                        <p:par>
                          <p:cTn id="25" fill="hold">
                            <p:stCondLst>
                              <p:cond delay="2500"/>
                            </p:stCondLst>
                            <p:childTnLst>
                              <p:par>
                                <p:cTn id="26" presetID="16" presetClass="entr" presetSubtype="42" fill="hold" nodeType="afterEffect">
                                  <p:stCondLst>
                                    <p:cond delay="0"/>
                                  </p:stCondLst>
                                  <p:childTnLst>
                                    <p:set>
                                      <p:cBhvr>
                                        <p:cTn id="27" dur="1" fill="hold">
                                          <p:stCondLst>
                                            <p:cond delay="0"/>
                                          </p:stCondLst>
                                        </p:cTn>
                                        <p:tgtEl>
                                          <p:spTgt spid="99">
                                            <p:txEl>
                                              <p:pRg st="1" end="1"/>
                                            </p:txEl>
                                          </p:spTgt>
                                        </p:tgtEl>
                                        <p:attrNameLst>
                                          <p:attrName>style.visibility</p:attrName>
                                        </p:attrNameLst>
                                      </p:cBhvr>
                                      <p:to>
                                        <p:strVal val="visible"/>
                                      </p:to>
                                    </p:set>
                                    <p:animEffect transition="in" filter="barn(outHorizontal)">
                                      <p:cBhvr>
                                        <p:cTn id="28" dur="500"/>
                                        <p:tgtEl>
                                          <p:spTgt spid="99">
                                            <p:txEl>
                                              <p:pRg st="1" end="1"/>
                                            </p:txEl>
                                          </p:spTgt>
                                        </p:tgtEl>
                                      </p:cBhvr>
                                    </p:animEffect>
                                  </p:childTnLst>
                                </p:cTn>
                              </p:par>
                            </p:childTnLst>
                          </p:cTn>
                        </p:par>
                        <p:par>
                          <p:cTn id="29" fill="hold">
                            <p:stCondLst>
                              <p:cond delay="3000"/>
                            </p:stCondLst>
                            <p:childTnLst>
                              <p:par>
                                <p:cTn id="30" presetID="16" presetClass="entr" presetSubtype="42" fill="hold" nodeType="afterEffect">
                                  <p:stCondLst>
                                    <p:cond delay="0"/>
                                  </p:stCondLst>
                                  <p:childTnLst>
                                    <p:set>
                                      <p:cBhvr>
                                        <p:cTn id="31" dur="1" fill="hold">
                                          <p:stCondLst>
                                            <p:cond delay="0"/>
                                          </p:stCondLst>
                                        </p:cTn>
                                        <p:tgtEl>
                                          <p:spTgt spid="99">
                                            <p:txEl>
                                              <p:pRg st="2" end="2"/>
                                            </p:txEl>
                                          </p:spTgt>
                                        </p:tgtEl>
                                        <p:attrNameLst>
                                          <p:attrName>style.visibility</p:attrName>
                                        </p:attrNameLst>
                                      </p:cBhvr>
                                      <p:to>
                                        <p:strVal val="visible"/>
                                      </p:to>
                                    </p:set>
                                    <p:animEffect transition="in" filter="barn(outHorizontal)">
                                      <p:cBhvr>
                                        <p:cTn id="32" dur="500"/>
                                        <p:tgtEl>
                                          <p:spTgt spid="99">
                                            <p:txEl>
                                              <p:pRg st="2" end="2"/>
                                            </p:txEl>
                                          </p:spTgt>
                                        </p:tgtEl>
                                      </p:cBhvr>
                                    </p:animEffect>
                                  </p:childTnLst>
                                </p:cTn>
                              </p:par>
                            </p:childTnLst>
                          </p:cTn>
                        </p:par>
                        <p:par>
                          <p:cTn id="33" fill="hold">
                            <p:stCondLst>
                              <p:cond delay="3500"/>
                            </p:stCondLst>
                            <p:childTnLst>
                              <p:par>
                                <p:cTn id="34" presetID="16" presetClass="entr" presetSubtype="42" fill="hold" nodeType="afterEffect">
                                  <p:stCondLst>
                                    <p:cond delay="0"/>
                                  </p:stCondLst>
                                  <p:childTnLst>
                                    <p:set>
                                      <p:cBhvr>
                                        <p:cTn id="35" dur="1" fill="hold">
                                          <p:stCondLst>
                                            <p:cond delay="0"/>
                                          </p:stCondLst>
                                        </p:cTn>
                                        <p:tgtEl>
                                          <p:spTgt spid="99">
                                            <p:txEl>
                                              <p:pRg st="3" end="3"/>
                                            </p:txEl>
                                          </p:spTgt>
                                        </p:tgtEl>
                                        <p:attrNameLst>
                                          <p:attrName>style.visibility</p:attrName>
                                        </p:attrNameLst>
                                      </p:cBhvr>
                                      <p:to>
                                        <p:strVal val="visible"/>
                                      </p:to>
                                    </p:set>
                                    <p:animEffect transition="in" filter="barn(outHorizontal)">
                                      <p:cBhvr>
                                        <p:cTn id="3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extLst>
              <a:ext uri="{BEBA8EAE-BF5A-486C-A8C5-ECC9F3942E4B}">
                <a14:imgProps xmlns:a14="http://schemas.microsoft.com/office/drawing/2010/main">
                  <a14:imgLayer r:embed="rId4">
                    <a14:imgEffect>
                      <a14:colorTemperature colorTemp="1500"/>
                    </a14:imgEffect>
                    <a14:imgEffect>
                      <a14:saturation sat="96000"/>
                    </a14:imgEffect>
                  </a14:imgLayer>
                </a14:imgProps>
              </a:ext>
            </a:extLst>
          </a:blip>
          <a:srcRect/>
          <a:stretch>
            <a:fillRect l="-19000" r="-19000"/>
          </a:stretch>
        </a:blipFill>
        <a:effectLst/>
      </p:bgPr>
    </p:bg>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1147700" y="60899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06" name="Google Shape;106;p19"/>
          <p:cNvSpPr txBox="1">
            <a:spLocks noGrp="1"/>
          </p:cNvSpPr>
          <p:nvPr>
            <p:ph type="body" idx="1"/>
          </p:nvPr>
        </p:nvSpPr>
        <p:spPr>
          <a:xfrm>
            <a:off x="544770" y="958592"/>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bg1">
                    <a:lumMod val="95000"/>
                    <a:lumOff val="5000"/>
                  </a:schemeClr>
                </a:solidFill>
              </a:rPr>
              <a:t>5. Convolutional Neural Network: In neural networks, CNN is one of the main categories to do images recognition, image classifications.</a:t>
            </a:r>
            <a:endParaRPr sz="2800" dirty="0">
              <a:solidFill>
                <a:schemeClr val="bg1">
                  <a:lumMod val="95000"/>
                  <a:lumOff val="5000"/>
                </a:schemeClr>
              </a:solidFill>
            </a:endParaRPr>
          </a:p>
          <a:p>
            <a:pPr marL="0" lvl="0" indent="0" algn="l" rtl="0">
              <a:spcBef>
                <a:spcPts val="1600"/>
              </a:spcBef>
              <a:spcAft>
                <a:spcPts val="1600"/>
              </a:spcAft>
              <a:buNone/>
            </a:pPr>
            <a:r>
              <a:rPr lang="en" sz="2800" dirty="0">
                <a:solidFill>
                  <a:schemeClr val="bg1">
                    <a:lumMod val="95000"/>
                    <a:lumOff val="5000"/>
                  </a:schemeClr>
                </a:solidFill>
              </a:rPr>
              <a:t>6.Deep Learning</a:t>
            </a:r>
            <a:r>
              <a:rPr lang="en" sz="2800" dirty="0">
                <a:gradFill>
                  <a:gsLst>
                    <a:gs pos="52000">
                      <a:srgbClr val="003300"/>
                    </a:gs>
                    <a:gs pos="74000">
                      <a:srgbClr val="800000"/>
                    </a:gs>
                  </a:gsLst>
                  <a:lin ang="5400000" scaled="0"/>
                </a:gradFill>
              </a:rPr>
              <a:t>: Deep Learning is an AI function that mimics the workings of the human brain in processing data for use in detecting objects, recognizing speech, translating languages, and making decisions.</a:t>
            </a:r>
            <a:endParaRPr sz="2800" dirty="0">
              <a:gradFill>
                <a:gsLst>
                  <a:gs pos="52000">
                    <a:srgbClr val="003300"/>
                  </a:gs>
                  <a:gs pos="74000">
                    <a:srgbClr val="800000"/>
                  </a:gs>
                </a:gsLst>
                <a:lin ang="5400000" scaled="0"/>
              </a:gradFill>
            </a:endParaRPr>
          </a:p>
        </p:txBody>
      </p:sp>
      <p:sp>
        <p:nvSpPr>
          <p:cNvPr id="107" name="Google Shape;107;p19"/>
          <p:cNvSpPr txBox="1">
            <a:spLocks noGrp="1"/>
          </p:cNvSpPr>
          <p:nvPr>
            <p:ph type="body" idx="2"/>
          </p:nvPr>
        </p:nvSpPr>
        <p:spPr>
          <a:xfrm>
            <a:off x="5894125" y="6360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p:cTn id="7" dur="500" fill="hold"/>
                                        <p:tgtEl>
                                          <p:spTgt spid="1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 calcmode="lin" valueType="num">
                                      <p:cBhvr>
                                        <p:cTn id="12" dur="500" fill="hold"/>
                                        <p:tgtEl>
                                          <p:spTgt spid="10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A6B5-5A9E-3B9E-0DDC-C4E232749455}"/>
              </a:ext>
            </a:extLst>
          </p:cNvPr>
          <p:cNvSpPr>
            <a:spLocks noGrp="1"/>
          </p:cNvSpPr>
          <p:nvPr>
            <p:ph type="title"/>
          </p:nvPr>
        </p:nvSpPr>
        <p:spPr>
          <a:xfrm>
            <a:off x="460950" y="288472"/>
            <a:ext cx="8222100" cy="767700"/>
          </a:xfrm>
        </p:spPr>
        <p:txBody>
          <a:bodyPr/>
          <a:lstStyle/>
          <a:p>
            <a:r>
              <a:rPr lang="en-IN" sz="4400" b="1" i="0" u="none" strike="noStrike" dirty="0">
                <a:solidFill>
                  <a:srgbClr val="333333"/>
                </a:solidFill>
                <a:effectLst/>
                <a:latin typeface="Georgia" panose="02040502050405020303" pitchFamily="18" charset="0"/>
              </a:rPr>
              <a:t>Evaluation Metrics</a:t>
            </a:r>
            <a:endParaRPr lang="en-IN" sz="6600" dirty="0"/>
          </a:p>
        </p:txBody>
      </p:sp>
      <p:sp>
        <p:nvSpPr>
          <p:cNvPr id="3" name="Text Placeholder 2">
            <a:extLst>
              <a:ext uri="{FF2B5EF4-FFF2-40B4-BE49-F238E27FC236}">
                <a16:creationId xmlns:a16="http://schemas.microsoft.com/office/drawing/2014/main" id="{FCFA1733-F451-8AEE-8E61-F5E9C6BC40F6}"/>
              </a:ext>
            </a:extLst>
          </p:cNvPr>
          <p:cNvSpPr>
            <a:spLocks noGrp="1"/>
          </p:cNvSpPr>
          <p:nvPr>
            <p:ph type="body" idx="1"/>
          </p:nvPr>
        </p:nvSpPr>
        <p:spPr>
          <a:xfrm>
            <a:off x="3693887" y="2300513"/>
            <a:ext cx="965200" cy="2328761"/>
          </a:xfrm>
        </p:spPr>
        <p:txBody>
          <a:bodyPr/>
          <a:lstStyle/>
          <a:p>
            <a:endParaRPr lang="en-IN" dirty="0"/>
          </a:p>
        </p:txBody>
      </p:sp>
      <p:pic>
        <p:nvPicPr>
          <p:cNvPr id="5" name="Picture 4">
            <a:extLst>
              <a:ext uri="{FF2B5EF4-FFF2-40B4-BE49-F238E27FC236}">
                <a16:creationId xmlns:a16="http://schemas.microsoft.com/office/drawing/2014/main" id="{8314DCDD-C8AA-9463-342B-2551669AB5AA}"/>
              </a:ext>
            </a:extLst>
          </p:cNvPr>
          <p:cNvPicPr>
            <a:picLocks noChangeAspect="1"/>
          </p:cNvPicPr>
          <p:nvPr/>
        </p:nvPicPr>
        <p:blipFill>
          <a:blip r:embed="rId3"/>
          <a:stretch>
            <a:fillRect/>
          </a:stretch>
        </p:blipFill>
        <p:spPr>
          <a:xfrm>
            <a:off x="1494972" y="1364342"/>
            <a:ext cx="5783943" cy="3490686"/>
          </a:xfrm>
          <a:prstGeom prst="rect">
            <a:avLst/>
          </a:prstGeom>
        </p:spPr>
      </p:pic>
    </p:spTree>
    <p:extLst>
      <p:ext uri="{BB962C8B-B14F-4D97-AF65-F5344CB8AC3E}">
        <p14:creationId xmlns:p14="http://schemas.microsoft.com/office/powerpoint/2010/main" val="2540106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363050" y="65885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580885" y="741250"/>
            <a:ext cx="80928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bg1">
                    <a:lumMod val="95000"/>
                    <a:lumOff val="5000"/>
                  </a:schemeClr>
                </a:solidFill>
              </a:rPr>
              <a:t>-&gt; </a:t>
            </a:r>
            <a:r>
              <a:rPr lang="en" sz="2800" dirty="0">
                <a:solidFill>
                  <a:schemeClr val="bg1">
                    <a:lumMod val="95000"/>
                    <a:lumOff val="5000"/>
                  </a:schemeClr>
                </a:solidFill>
              </a:rPr>
              <a:t> Splitting the Data</a:t>
            </a:r>
          </a:p>
          <a:p>
            <a:pPr marL="0" lvl="0" indent="0" algn="l" rtl="0">
              <a:spcBef>
                <a:spcPts val="0"/>
              </a:spcBef>
              <a:spcAft>
                <a:spcPts val="0"/>
              </a:spcAft>
              <a:buNone/>
            </a:pPr>
            <a:endParaRPr lang="en" sz="2800" dirty="0">
              <a:solidFill>
                <a:schemeClr val="bg1">
                  <a:lumMod val="95000"/>
                  <a:lumOff val="5000"/>
                </a:schemeClr>
              </a:solidFill>
            </a:endParaRPr>
          </a:p>
          <a:p>
            <a:pPr marL="0" lvl="0" indent="0" algn="l" rtl="0">
              <a:spcBef>
                <a:spcPts val="0"/>
              </a:spcBef>
              <a:spcAft>
                <a:spcPts val="0"/>
              </a:spcAft>
              <a:buNone/>
            </a:pPr>
            <a:r>
              <a:rPr lang="en" sz="2800" dirty="0">
                <a:solidFill>
                  <a:schemeClr val="bg1">
                    <a:lumMod val="95000"/>
                    <a:lumOff val="5000"/>
                  </a:schemeClr>
                </a:solidFill>
              </a:rPr>
              <a:t>-&gt;Training the model</a:t>
            </a:r>
          </a:p>
          <a:p>
            <a:pPr marL="0" lvl="0" indent="0" algn="l" rtl="0">
              <a:spcBef>
                <a:spcPts val="0"/>
              </a:spcBef>
              <a:spcAft>
                <a:spcPts val="0"/>
              </a:spcAft>
              <a:buNone/>
            </a:pPr>
            <a:endParaRPr lang="en" sz="2800" dirty="0">
              <a:solidFill>
                <a:schemeClr val="bg1">
                  <a:lumMod val="95000"/>
                  <a:lumOff val="5000"/>
                </a:schemeClr>
              </a:solidFill>
            </a:endParaRPr>
          </a:p>
          <a:p>
            <a:pPr marL="0" lvl="0" indent="0" algn="l" rtl="0">
              <a:spcBef>
                <a:spcPts val="0"/>
              </a:spcBef>
              <a:spcAft>
                <a:spcPts val="0"/>
              </a:spcAft>
              <a:buNone/>
            </a:pPr>
            <a:r>
              <a:rPr lang="en" sz="2800" dirty="0">
                <a:solidFill>
                  <a:schemeClr val="bg1">
                    <a:lumMod val="95000"/>
                    <a:lumOff val="5000"/>
                  </a:schemeClr>
                </a:solidFill>
              </a:rPr>
              <a:t>-&gt;Implementing  the model</a:t>
            </a:r>
          </a:p>
          <a:p>
            <a:pPr marL="0" lvl="0" indent="0" algn="l" rtl="0">
              <a:spcBef>
                <a:spcPts val="0"/>
              </a:spcBef>
              <a:spcAft>
                <a:spcPts val="0"/>
              </a:spcAft>
              <a:buNone/>
            </a:pPr>
            <a:endParaRPr sz="2800" dirty="0">
              <a:gradFill>
                <a:gsLst>
                  <a:gs pos="52000">
                    <a:srgbClr val="0000FF"/>
                  </a:gs>
                  <a:gs pos="74000">
                    <a:srgbClr val="7030A0"/>
                  </a:gs>
                </a:gsLst>
                <a:lin ang="5400000" scaled="0"/>
              </a:gradFill>
            </a:endParaRPr>
          </a:p>
        </p:txBody>
      </p:sp>
      <p:sp>
        <p:nvSpPr>
          <p:cNvPr id="93" name="Google Shape;93;p17"/>
          <p:cNvSpPr txBox="1">
            <a:spLocks noGrp="1"/>
          </p:cNvSpPr>
          <p:nvPr>
            <p:ph type="body" idx="2"/>
          </p:nvPr>
        </p:nvSpPr>
        <p:spPr>
          <a:xfrm>
            <a:off x="6909450" y="670485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extLst>
      <p:ext uri="{BB962C8B-B14F-4D97-AF65-F5344CB8AC3E}">
        <p14:creationId xmlns:p14="http://schemas.microsoft.com/office/powerpoint/2010/main" val="1757168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 calcmode="lin" valueType="num">
                                      <p:cBhvr additive="base">
                                        <p:cTn id="7"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anim calcmode="lin" valueType="num">
                                      <p:cBhvr additive="base">
                                        <p:cTn id="11" dur="5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2">
                                            <p:txEl>
                                              <p:pRg st="4" end="4"/>
                                            </p:txEl>
                                          </p:spTgt>
                                        </p:tgtEl>
                                        <p:attrNameLst>
                                          <p:attrName>style.visibility</p:attrName>
                                        </p:attrNameLst>
                                      </p:cBhvr>
                                      <p:to>
                                        <p:strVal val="visible"/>
                                      </p:to>
                                    </p:set>
                                    <p:anim calcmode="lin" valueType="num">
                                      <p:cBhvr additive="base">
                                        <p:cTn id="15" dur="5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B473-1B03-B4D9-D4A8-41F3EC525DE5}"/>
              </a:ext>
            </a:extLst>
          </p:cNvPr>
          <p:cNvSpPr>
            <a:spLocks noGrp="1"/>
          </p:cNvSpPr>
          <p:nvPr>
            <p:ph type="title"/>
          </p:nvPr>
        </p:nvSpPr>
        <p:spPr>
          <a:xfrm>
            <a:off x="471900" y="433925"/>
            <a:ext cx="8222100" cy="767700"/>
          </a:xfrm>
        </p:spPr>
        <p:txBody>
          <a:bodyPr/>
          <a:lstStyle/>
          <a:p>
            <a:pPr algn="ctr"/>
            <a:r>
              <a:rPr lang="en-IN" sz="4000" b="0" i="0" u="none" strike="noStrike" dirty="0">
                <a:gradFill>
                  <a:gsLst>
                    <a:gs pos="31000">
                      <a:srgbClr val="002060"/>
                    </a:gs>
                    <a:gs pos="78000">
                      <a:srgbClr val="7030A0"/>
                    </a:gs>
                  </a:gsLst>
                  <a:lin ang="5400000" scaled="0"/>
                </a:gradFill>
                <a:effectLst/>
                <a:latin typeface="Verdana" panose="020B0604030504040204" pitchFamily="34" charset="0"/>
              </a:rPr>
              <a:t>Result And Analysis</a:t>
            </a:r>
            <a:endParaRPr lang="en-IN" sz="6000" dirty="0">
              <a:gradFill>
                <a:gsLst>
                  <a:gs pos="31000">
                    <a:srgbClr val="002060"/>
                  </a:gs>
                  <a:gs pos="78000">
                    <a:srgbClr val="7030A0"/>
                  </a:gs>
                </a:gsLst>
                <a:lin ang="5400000" scaled="0"/>
              </a:gradFill>
            </a:endParaRPr>
          </a:p>
        </p:txBody>
      </p:sp>
      <p:sp>
        <p:nvSpPr>
          <p:cNvPr id="3" name="Text Placeholder 2">
            <a:extLst>
              <a:ext uri="{FF2B5EF4-FFF2-40B4-BE49-F238E27FC236}">
                <a16:creationId xmlns:a16="http://schemas.microsoft.com/office/drawing/2014/main" id="{B7995F6F-CA29-C86A-92A0-534B8AB04F4C}"/>
              </a:ext>
            </a:extLst>
          </p:cNvPr>
          <p:cNvSpPr>
            <a:spLocks noGrp="1"/>
          </p:cNvSpPr>
          <p:nvPr>
            <p:ph type="body" idx="1"/>
          </p:nvPr>
        </p:nvSpPr>
        <p:spPr>
          <a:xfrm>
            <a:off x="3599543" y="1919075"/>
            <a:ext cx="1669144" cy="1063611"/>
          </a:xfrm>
        </p:spPr>
        <p:txBody>
          <a:bodyPr/>
          <a:lstStyle/>
          <a:p>
            <a:endParaRPr lang="en-IN" dirty="0"/>
          </a:p>
        </p:txBody>
      </p:sp>
      <p:pic>
        <p:nvPicPr>
          <p:cNvPr id="5" name="Picture 4">
            <a:extLst>
              <a:ext uri="{FF2B5EF4-FFF2-40B4-BE49-F238E27FC236}">
                <a16:creationId xmlns:a16="http://schemas.microsoft.com/office/drawing/2014/main" id="{6F53D0F7-089D-5F1D-F242-FD2776E2FED2}"/>
              </a:ext>
            </a:extLst>
          </p:cNvPr>
          <p:cNvPicPr>
            <a:picLocks noChangeAspect="1"/>
          </p:cNvPicPr>
          <p:nvPr/>
        </p:nvPicPr>
        <p:blipFill>
          <a:blip r:embed="rId3"/>
          <a:stretch>
            <a:fillRect/>
          </a:stretch>
        </p:blipFill>
        <p:spPr>
          <a:xfrm>
            <a:off x="1473608" y="1338146"/>
            <a:ext cx="5552723" cy="3529803"/>
          </a:xfrm>
          <a:prstGeom prst="rect">
            <a:avLst/>
          </a:prstGeom>
        </p:spPr>
      </p:pic>
    </p:spTree>
    <p:extLst>
      <p:ext uri="{BB962C8B-B14F-4D97-AF65-F5344CB8AC3E}">
        <p14:creationId xmlns:p14="http://schemas.microsoft.com/office/powerpoint/2010/main" val="18725483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B28240-8ABC-EDB5-3D40-93B56B8B47A6}"/>
              </a:ext>
            </a:extLst>
          </p:cNvPr>
          <p:cNvPicPr>
            <a:picLocks noChangeAspect="1"/>
          </p:cNvPicPr>
          <p:nvPr/>
        </p:nvPicPr>
        <p:blipFill>
          <a:blip r:embed="rId2"/>
          <a:stretch>
            <a:fillRect/>
          </a:stretch>
        </p:blipFill>
        <p:spPr>
          <a:xfrm>
            <a:off x="994227" y="0"/>
            <a:ext cx="7017657" cy="5065486"/>
          </a:xfrm>
          <a:prstGeom prst="rect">
            <a:avLst/>
          </a:prstGeom>
        </p:spPr>
      </p:pic>
    </p:spTree>
    <p:extLst>
      <p:ext uri="{BB962C8B-B14F-4D97-AF65-F5344CB8AC3E}">
        <p14:creationId xmlns:p14="http://schemas.microsoft.com/office/powerpoint/2010/main" val="37226988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chemeClr val="bg1"/>
                </a:solidFill>
                <a:latin typeface="Algerian" panose="04020705040A02060702" pitchFamily="82" charset="0"/>
              </a:rPr>
              <a:t>CONCLUSION</a:t>
            </a:r>
            <a:endParaRPr sz="4800" dirty="0">
              <a:solidFill>
                <a:schemeClr val="bg1"/>
              </a:solidFill>
              <a:latin typeface="Algerian" panose="04020705040A02060702" pitchFamily="82" charset="0"/>
            </a:endParaRPr>
          </a:p>
        </p:txBody>
      </p:sp>
      <p:sp>
        <p:nvSpPr>
          <p:cNvPr id="127" name="Google Shape;127;p22"/>
          <p:cNvSpPr txBox="1">
            <a:spLocks noGrp="1"/>
          </p:cNvSpPr>
          <p:nvPr>
            <p:ph type="body" idx="1"/>
          </p:nvPr>
        </p:nvSpPr>
        <p:spPr>
          <a:xfrm>
            <a:off x="450000" y="150642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gradFill>
                  <a:gsLst>
                    <a:gs pos="38000">
                      <a:schemeClr val="bg1"/>
                    </a:gs>
                    <a:gs pos="60000">
                      <a:schemeClr val="bg1"/>
                    </a:gs>
                  </a:gsLst>
                  <a:lin ang="5400000" scaled="0"/>
                </a:gradFill>
              </a:rPr>
              <a:t>-&gt; </a:t>
            </a:r>
            <a:r>
              <a:rPr lang="en" sz="2800" dirty="0">
                <a:gradFill>
                  <a:gsLst>
                    <a:gs pos="38000">
                      <a:schemeClr val="bg1"/>
                    </a:gs>
                    <a:gs pos="60000">
                      <a:schemeClr val="bg1"/>
                    </a:gs>
                  </a:gsLst>
                  <a:lin ang="5400000" scaled="0"/>
                </a:gradFill>
              </a:rPr>
              <a:t>In this Project, We had created a face masks detector using OpenCV, Keras/TensorFlow, and Deep Learning.</a:t>
            </a:r>
            <a:endParaRPr sz="2800" dirty="0">
              <a:gradFill>
                <a:gsLst>
                  <a:gs pos="38000">
                    <a:schemeClr val="bg1"/>
                  </a:gs>
                  <a:gs pos="60000">
                    <a:schemeClr val="bg1"/>
                  </a:gs>
                </a:gsLst>
                <a:lin ang="5400000" scaled="0"/>
              </a:gradFill>
            </a:endParaRPr>
          </a:p>
          <a:p>
            <a:pPr marL="0" lvl="0" indent="0" algn="l" rtl="0">
              <a:spcBef>
                <a:spcPts val="1600"/>
              </a:spcBef>
              <a:spcAft>
                <a:spcPts val="0"/>
              </a:spcAft>
              <a:buNone/>
            </a:pPr>
            <a:r>
              <a:rPr lang="en" sz="2800" dirty="0">
                <a:gradFill>
                  <a:gsLst>
                    <a:gs pos="38000">
                      <a:schemeClr val="bg1"/>
                    </a:gs>
                    <a:gs pos="60000">
                      <a:schemeClr val="bg1"/>
                    </a:gs>
                  </a:gsLst>
                  <a:lin ang="5400000" scaled="0"/>
                </a:gradFill>
              </a:rPr>
              <a:t>-&gt; To create face mask detector, we trained a two-class model of people wearing masks and people not wearing masks.</a:t>
            </a:r>
            <a:endParaRPr sz="2800" dirty="0">
              <a:gradFill>
                <a:gsLst>
                  <a:gs pos="38000">
                    <a:schemeClr val="bg1"/>
                  </a:gs>
                  <a:gs pos="60000">
                    <a:schemeClr val="bg1"/>
                  </a:gs>
                </a:gsLst>
                <a:lin ang="5400000" scaled="0"/>
              </a:gradFill>
            </a:endParaRPr>
          </a:p>
          <a:p>
            <a:pPr marL="0" lvl="0" indent="0" algn="l" rtl="0">
              <a:spcBef>
                <a:spcPts val="1600"/>
              </a:spcBef>
              <a:spcAft>
                <a:spcPts val="0"/>
              </a:spcAft>
              <a:buNone/>
            </a:pPr>
            <a:r>
              <a:rPr lang="en" sz="2800" dirty="0">
                <a:gradFill>
                  <a:gsLst>
                    <a:gs pos="38000">
                      <a:schemeClr val="bg1"/>
                    </a:gs>
                    <a:gs pos="60000">
                      <a:schemeClr val="bg1"/>
                    </a:gs>
                  </a:gsLst>
                  <a:lin ang="5400000" scaled="0"/>
                </a:gradFill>
              </a:rPr>
              <a:t>-&gt;We fine-tuned MobileNetV2 on our mask/no mask dataset and obtained a classifier that is ~99% accurate</a:t>
            </a:r>
            <a:r>
              <a:rPr lang="en" sz="2800" dirty="0">
                <a:gradFill>
                  <a:gsLst>
                    <a:gs pos="38000">
                      <a:srgbClr val="800000"/>
                    </a:gs>
                    <a:gs pos="60000">
                      <a:srgbClr val="003300"/>
                    </a:gs>
                  </a:gsLst>
                  <a:lin ang="5400000" scaled="0"/>
                </a:gradFill>
              </a:rPr>
              <a:t>.</a:t>
            </a:r>
            <a:endParaRPr sz="2800" dirty="0">
              <a:gradFill>
                <a:gsLst>
                  <a:gs pos="38000">
                    <a:srgbClr val="800000"/>
                  </a:gs>
                  <a:gs pos="60000">
                    <a:srgbClr val="003300"/>
                  </a:gs>
                </a:gsLst>
                <a:lin ang="5400000" scaled="0"/>
              </a:gradFill>
            </a:endParaRPr>
          </a:p>
          <a:p>
            <a:pPr marL="0" lvl="0" indent="0" algn="l" rtl="0">
              <a:spcBef>
                <a:spcPts val="1600"/>
              </a:spcBef>
              <a:spcAft>
                <a:spcPts val="1600"/>
              </a:spcAft>
              <a:buNone/>
            </a:pPr>
            <a:endParaRPr dirty="0"/>
          </a:p>
        </p:txBody>
      </p:sp>
      <p:sp>
        <p:nvSpPr>
          <p:cNvPr id="128" name="Google Shape;128;p22"/>
          <p:cNvSpPr txBox="1">
            <a:spLocks noGrp="1"/>
          </p:cNvSpPr>
          <p:nvPr>
            <p:ph type="body" idx="2"/>
          </p:nvPr>
        </p:nvSpPr>
        <p:spPr>
          <a:xfrm>
            <a:off x="4914925" y="642900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anim calcmode="lin" valueType="num">
                                      <p:cBhvr>
                                        <p:cTn id="8" dur="1000" fill="hold"/>
                                        <p:tgtEl>
                                          <p:spTgt spid="126"/>
                                        </p:tgtEl>
                                        <p:attrNameLst>
                                          <p:attrName>ppt_x</p:attrName>
                                        </p:attrNameLst>
                                      </p:cBhvr>
                                      <p:tavLst>
                                        <p:tav tm="0">
                                          <p:val>
                                            <p:strVal val="#ppt_x"/>
                                          </p:val>
                                        </p:tav>
                                        <p:tav tm="100000">
                                          <p:val>
                                            <p:strVal val="#ppt_x"/>
                                          </p:val>
                                        </p:tav>
                                      </p:tavLst>
                                    </p:anim>
                                    <p:anim calcmode="lin" valueType="num">
                                      <p:cBhvr>
                                        <p:cTn id="9" dur="1000" fill="hold"/>
                                        <p:tgtEl>
                                          <p:spTgt spid="1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6" fill="hold" nodeType="afterEffect">
                                  <p:stCondLst>
                                    <p:cond delay="0"/>
                                  </p:stCondLst>
                                  <p:childTnLst>
                                    <p:set>
                                      <p:cBhvr>
                                        <p:cTn id="12" dur="1" fill="hold">
                                          <p:stCondLst>
                                            <p:cond delay="0"/>
                                          </p:stCondLst>
                                        </p:cTn>
                                        <p:tgtEl>
                                          <p:spTgt spid="127">
                                            <p:txEl>
                                              <p:pRg st="0" end="0"/>
                                            </p:txEl>
                                          </p:spTgt>
                                        </p:tgtEl>
                                        <p:attrNameLst>
                                          <p:attrName>style.visibility</p:attrName>
                                        </p:attrNameLst>
                                      </p:cBhvr>
                                      <p:to>
                                        <p:strVal val="visible"/>
                                      </p:to>
                                    </p:set>
                                    <p:anim calcmode="lin" valueType="num">
                                      <p:cBhvr additive="base">
                                        <p:cTn id="13" dur="500" fill="hold"/>
                                        <p:tgtEl>
                                          <p:spTgt spid="1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7">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27">
                                            <p:txEl>
                                              <p:pRg st="1" end="1"/>
                                            </p:txEl>
                                          </p:spTgt>
                                        </p:tgtEl>
                                        <p:attrNameLst>
                                          <p:attrName>style.visibility</p:attrName>
                                        </p:attrNameLst>
                                      </p:cBhvr>
                                      <p:to>
                                        <p:strVal val="visible"/>
                                      </p:to>
                                    </p:set>
                                    <p:anim calcmode="lin" valueType="num">
                                      <p:cBhvr additive="base">
                                        <p:cTn id="18" dur="500" fill="hold"/>
                                        <p:tgtEl>
                                          <p:spTgt spid="12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7">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27">
                                            <p:txEl>
                                              <p:pRg st="2" end="2"/>
                                            </p:txEl>
                                          </p:spTgt>
                                        </p:tgtEl>
                                        <p:attrNameLst>
                                          <p:attrName>style.visibility</p:attrName>
                                        </p:attrNameLst>
                                      </p:cBhvr>
                                      <p:to>
                                        <p:strVal val="visible"/>
                                      </p:to>
                                    </p:set>
                                    <p:anim calcmode="lin" valueType="num">
                                      <p:cBhvr additive="base">
                                        <p:cTn id="23" dur="500" fill="hold"/>
                                        <p:tgtEl>
                                          <p:spTgt spid="12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t="-39000" r="13000" b="-3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69A4C-4A25-989C-E973-0A214D8D45E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4D874A6-6EF7-3BA6-91E8-D069B1776599}"/>
              </a:ext>
            </a:extLst>
          </p:cNvPr>
          <p:cNvSpPr>
            <a:spLocks noGrp="1"/>
          </p:cNvSpPr>
          <p:nvPr>
            <p:ph type="body" idx="1"/>
          </p:nvPr>
        </p:nvSpPr>
        <p:spPr>
          <a:xfrm>
            <a:off x="4393580" y="378257"/>
            <a:ext cx="4519962" cy="4348976"/>
          </a:xfrm>
        </p:spPr>
        <p:txBody>
          <a:bodyPr/>
          <a:lstStyle/>
          <a:p>
            <a:endParaRPr lang="en-GB" sz="2000" b="0" i="0" u="none" strike="noStrike" dirty="0">
              <a:solidFill>
                <a:srgbClr val="333333"/>
              </a:solidFill>
              <a:effectLst/>
              <a:latin typeface="Georgia" panose="02040502050405020303" pitchFamily="18" charset="0"/>
            </a:endParaRPr>
          </a:p>
          <a:p>
            <a:endParaRPr lang="en-GB" sz="2000" dirty="0">
              <a:solidFill>
                <a:srgbClr val="333333"/>
              </a:solidFill>
              <a:latin typeface="Georgia" panose="02040502050405020303" pitchFamily="18" charset="0"/>
            </a:endParaRPr>
          </a:p>
          <a:p>
            <a:r>
              <a:rPr lang="en-GB" sz="2000" b="0" i="0" u="none" strike="noStrike" dirty="0">
                <a:solidFill>
                  <a:srgbClr val="333333"/>
                </a:solidFill>
                <a:effectLst/>
                <a:latin typeface="Georgia" panose="02040502050405020303" pitchFamily="18" charset="0"/>
              </a:rPr>
              <a:t>In this paper, we briefly explained the motivation of the work at first. Then, we illustrated the learning and performance task of the model. Using basic ML tools and simplified techniques the method has achieved reasonably high accuracy. It can be used for a variety of applications. Wearing a mask may be obligatory in the near future, considering the Covid-19 crisis.</a:t>
            </a:r>
            <a:endParaRPr lang="en-IN" sz="2400" dirty="0"/>
          </a:p>
        </p:txBody>
      </p:sp>
    </p:spTree>
    <p:extLst>
      <p:ext uri="{BB962C8B-B14F-4D97-AF65-F5344CB8AC3E}">
        <p14:creationId xmlns:p14="http://schemas.microsoft.com/office/powerpoint/2010/main" val="32566947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0" y="756070"/>
            <a:ext cx="6287814"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bg1"/>
                </a:solidFill>
                <a:latin typeface="Algerian" panose="04020705040A02060702" pitchFamily="82" charset="0"/>
              </a:rPr>
              <a:t>Introduction</a:t>
            </a:r>
            <a:endParaRPr sz="6000" dirty="0">
              <a:solidFill>
                <a:schemeClr val="bg1"/>
              </a:solidFill>
              <a:latin typeface="Algerian" panose="04020705040A02060702" pitchFamily="82" charset="0"/>
            </a:endParaRPr>
          </a:p>
        </p:txBody>
      </p:sp>
      <p:sp>
        <p:nvSpPr>
          <p:cNvPr id="79" name="Google Shape;79;p15"/>
          <p:cNvSpPr txBox="1">
            <a:spLocks noGrp="1"/>
          </p:cNvSpPr>
          <p:nvPr>
            <p:ph type="body" idx="1"/>
          </p:nvPr>
        </p:nvSpPr>
        <p:spPr>
          <a:xfrm>
            <a:off x="360388" y="1677230"/>
            <a:ext cx="8222100" cy="27102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 sz="2000" dirty="0">
                <a:latin typeface="Times New Roman"/>
                <a:ea typeface="Times New Roman"/>
                <a:cs typeface="Times New Roman"/>
                <a:sym typeface="Times New Roman"/>
              </a:rPr>
              <a:t>We are glad to be here with you today. The topic of our project is face mask detection.</a:t>
            </a:r>
            <a:endParaRPr sz="2000" dirty="0">
              <a:latin typeface="Times New Roman"/>
              <a:ea typeface="Times New Roman"/>
              <a:cs typeface="Times New Roman"/>
              <a:sym typeface="Times New Roman"/>
            </a:endParaRPr>
          </a:p>
          <a:p>
            <a:pPr marL="0" lvl="0" indent="0" algn="l" rtl="0">
              <a:lnSpc>
                <a:spcPct val="107916"/>
              </a:lnSpc>
              <a:spcBef>
                <a:spcPts val="800"/>
              </a:spcBef>
              <a:spcAft>
                <a:spcPts val="0"/>
              </a:spcAft>
              <a:buNone/>
            </a:pPr>
            <a:r>
              <a:rPr lang="en" sz="2000" dirty="0">
                <a:latin typeface="Times New Roman"/>
                <a:ea typeface="Times New Roman"/>
                <a:cs typeface="Times New Roman"/>
                <a:sym typeface="Times New Roman"/>
              </a:rPr>
              <a:t>COVID-19 has made wearing face masks a part of everyone's daily lives. Making sure the people wear masks inside stores and public spaces has become a priority.</a:t>
            </a:r>
            <a:endParaRPr sz="2000" dirty="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2000" dirty="0">
                <a:latin typeface="Times New Roman"/>
                <a:ea typeface="Times New Roman"/>
                <a:cs typeface="Times New Roman"/>
                <a:sym typeface="Times New Roman"/>
              </a:rPr>
              <a:t> Masks are primarily intended to prevent the wearer from spreading the viral droplets (source control). Covid-19 and other respiratory infections spread primarily through inhalation of respiratory aerosols </a:t>
            </a:r>
            <a:r>
              <a:rPr lang="en" sz="1500" dirty="0">
                <a:latin typeface="Times New Roman"/>
                <a:ea typeface="Times New Roman"/>
                <a:cs typeface="Times New Roman"/>
                <a:sym typeface="Times New Roman"/>
              </a:rPr>
              <a:t>.</a:t>
            </a:r>
            <a:endParaRPr sz="1500" dirty="0">
              <a:latin typeface="Times New Roman"/>
              <a:ea typeface="Times New Roman"/>
              <a:cs typeface="Times New Roman"/>
              <a:sym typeface="Times New Roman"/>
            </a:endParaRPr>
          </a:p>
          <a:p>
            <a:pPr marL="0" lvl="0" indent="0" algn="l" rtl="0">
              <a:lnSpc>
                <a:spcPct val="107916"/>
              </a:lnSpc>
              <a:spcBef>
                <a:spcPts val="0"/>
              </a:spcBef>
              <a:spcAft>
                <a:spcPts val="800"/>
              </a:spcAft>
              <a:buNone/>
            </a:pPr>
            <a:endParaRPr sz="1500"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arn(outVertical)">
                                      <p:cBhvr>
                                        <p:cTn id="7" dur="750"/>
                                        <p:tgtEl>
                                          <p:spTgt spid="78"/>
                                        </p:tgtEl>
                                      </p:cBhvr>
                                    </p:animEffect>
                                  </p:childTnLst>
                                </p:cTn>
                              </p:par>
                            </p:childTnLst>
                          </p:cTn>
                        </p:par>
                        <p:par>
                          <p:cTn id="8" fill="hold">
                            <p:stCondLst>
                              <p:cond delay="750"/>
                            </p:stCondLst>
                            <p:childTnLst>
                              <p:par>
                                <p:cTn id="9" presetID="2" presetClass="entr" presetSubtype="4" fill="hold" nodeType="afterEffect">
                                  <p:stCondLst>
                                    <p:cond delay="0"/>
                                  </p:stCondLst>
                                  <p:childTnLst>
                                    <p:set>
                                      <p:cBhvr>
                                        <p:cTn id="10" dur="1" fill="hold">
                                          <p:stCondLst>
                                            <p:cond delay="0"/>
                                          </p:stCondLst>
                                        </p:cTn>
                                        <p:tgtEl>
                                          <p:spTgt spid="79">
                                            <p:txEl>
                                              <p:pRg st="0" end="0"/>
                                            </p:txEl>
                                          </p:spTgt>
                                        </p:tgtEl>
                                        <p:attrNameLst>
                                          <p:attrName>style.visibility</p:attrName>
                                        </p:attrNameLst>
                                      </p:cBhvr>
                                      <p:to>
                                        <p:strVal val="visible"/>
                                      </p:to>
                                    </p:set>
                                    <p:anim calcmode="lin" valueType="num">
                                      <p:cBhvr additive="base">
                                        <p:cTn id="11"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2" presetClass="entr" presetSubtype="4" fill="hold" nodeType="afterEffect">
                                  <p:stCondLst>
                                    <p:cond delay="0"/>
                                  </p:stCondLst>
                                  <p:childTnLst>
                                    <p:set>
                                      <p:cBhvr>
                                        <p:cTn id="15" dur="1" fill="hold">
                                          <p:stCondLst>
                                            <p:cond delay="0"/>
                                          </p:stCondLst>
                                        </p:cTn>
                                        <p:tgtEl>
                                          <p:spTgt spid="79">
                                            <p:txEl>
                                              <p:pRg st="1" end="1"/>
                                            </p:txEl>
                                          </p:spTgt>
                                        </p:tgtEl>
                                        <p:attrNameLst>
                                          <p:attrName>style.visibility</p:attrName>
                                        </p:attrNameLst>
                                      </p:cBhvr>
                                      <p:to>
                                        <p:strVal val="visible"/>
                                      </p:to>
                                    </p:set>
                                    <p:anim calcmode="lin" valueType="num">
                                      <p:cBhvr additive="base">
                                        <p:cTn id="16"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9">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750"/>
                            </p:stCondLst>
                            <p:childTnLst>
                              <p:par>
                                <p:cTn id="19" presetID="2" presetClass="entr" presetSubtype="4" fill="hold" nodeType="afterEffect">
                                  <p:stCondLst>
                                    <p:cond delay="0"/>
                                  </p:stCondLst>
                                  <p:childTnLst>
                                    <p:set>
                                      <p:cBhvr>
                                        <p:cTn id="20" dur="1" fill="hold">
                                          <p:stCondLst>
                                            <p:cond delay="0"/>
                                          </p:stCondLst>
                                        </p:cTn>
                                        <p:tgtEl>
                                          <p:spTgt spid="79">
                                            <p:txEl>
                                              <p:pRg st="2" end="2"/>
                                            </p:txEl>
                                          </p:spTgt>
                                        </p:tgtEl>
                                        <p:attrNameLst>
                                          <p:attrName>style.visibility</p:attrName>
                                        </p:attrNameLst>
                                      </p:cBhvr>
                                      <p:to>
                                        <p:strVal val="visible"/>
                                      </p:to>
                                    </p:set>
                                    <p:anim calcmode="lin" valueType="num">
                                      <p:cBhvr additive="base">
                                        <p:cTn id="21"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490250" y="308950"/>
            <a:ext cx="6227100" cy="44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latin typeface="Algerian" panose="04020705040A02060702" pitchFamily="82" charset="0"/>
              </a:rPr>
              <a:t>REFERENCES</a:t>
            </a:r>
            <a:endParaRPr sz="4800" dirty="0">
              <a:latin typeface="Algerian" panose="04020705040A02060702" pitchFamily="82" charset="0"/>
            </a:endParaRPr>
          </a:p>
        </p:txBody>
      </p:sp>
      <p:sp>
        <p:nvSpPr>
          <p:cNvPr id="141" name="Google Shape;141;p24"/>
          <p:cNvSpPr txBox="1"/>
          <p:nvPr/>
        </p:nvSpPr>
        <p:spPr>
          <a:xfrm>
            <a:off x="620625" y="1117150"/>
            <a:ext cx="7833900" cy="4078009"/>
          </a:xfrm>
          <a:prstGeom prst="rect">
            <a:avLst/>
          </a:prstGeom>
          <a:noFill/>
          <a:ln>
            <a:noFill/>
          </a:ln>
        </p:spPr>
        <p:txBody>
          <a:bodyPr spcFirstLastPara="1" wrap="square" lIns="91425" tIns="91425" rIns="91425" bIns="91425" anchor="t" anchorCtr="0">
            <a:spAutoFit/>
          </a:bodyPr>
          <a:lstStyle/>
          <a:p>
            <a:pPr marL="0" lvl="0" indent="0" algn="just" rtl="0">
              <a:lnSpc>
                <a:spcPct val="125000"/>
              </a:lnSpc>
              <a:spcBef>
                <a:spcPts val="900"/>
              </a:spcBef>
              <a:spcAft>
                <a:spcPts val="0"/>
              </a:spcAft>
              <a:buNone/>
            </a:pPr>
            <a:r>
              <a:rPr lang="en" sz="1600" dirty="0">
                <a:solidFill>
                  <a:srgbClr val="333333"/>
                </a:solidFill>
                <a:highlight>
                  <a:srgbClr val="FFFFFF"/>
                </a:highlight>
                <a:latin typeface="Georgia"/>
                <a:ea typeface="Georgia"/>
                <a:cs typeface="Georgia"/>
                <a:sym typeface="Georgia"/>
              </a:rPr>
              <a:t>Paper-1 :-</a:t>
            </a:r>
            <a:r>
              <a:rPr lang="en" sz="1600" u="sng" dirty="0">
                <a:solidFill>
                  <a:srgbClr val="1155CC"/>
                </a:solidFill>
                <a:highlight>
                  <a:srgbClr val="FFFFFF"/>
                </a:highlight>
                <a:latin typeface="Georgia"/>
                <a:ea typeface="Georgia"/>
                <a:cs typeface="Georgia"/>
                <a:sym typeface="Georgia"/>
                <a:hlinkClick r:id="rId4">
                  <a:extLst>
                    <a:ext uri="{A12FA001-AC4F-418D-AE19-62706E023703}">
                      <ahyp:hlinkClr xmlns:ahyp="http://schemas.microsoft.com/office/drawing/2018/hyperlinkcolor" val="tx"/>
                    </a:ext>
                  </a:extLst>
                </a:hlinkClick>
              </a:rPr>
              <a:t>Covid-19 Face Mask Detection Using TensorFlow, Keras and OpenCV | IEEE Conference Publication | IEEE Xplore</a:t>
            </a:r>
            <a:endParaRPr sz="1600" dirty="0">
              <a:solidFill>
                <a:srgbClr val="333333"/>
              </a:solidFill>
              <a:highlight>
                <a:srgbClr val="FFFFFF"/>
              </a:highlight>
              <a:latin typeface="Georgia"/>
              <a:ea typeface="Georgia"/>
              <a:cs typeface="Georgia"/>
              <a:sym typeface="Georgia"/>
            </a:endParaRPr>
          </a:p>
          <a:p>
            <a:pPr marL="0" lvl="0" indent="0" algn="just" rtl="0">
              <a:lnSpc>
                <a:spcPct val="125000"/>
              </a:lnSpc>
              <a:spcBef>
                <a:spcPts val="900"/>
              </a:spcBef>
              <a:spcAft>
                <a:spcPts val="0"/>
              </a:spcAft>
              <a:buNone/>
            </a:pPr>
            <a:r>
              <a:rPr lang="en" sz="1600" dirty="0">
                <a:solidFill>
                  <a:srgbClr val="333333"/>
                </a:solidFill>
                <a:highlight>
                  <a:srgbClr val="FFFFFF"/>
                </a:highlight>
                <a:latin typeface="Georgia"/>
                <a:ea typeface="Georgia"/>
                <a:cs typeface="Georgia"/>
                <a:sym typeface="Georgia"/>
              </a:rPr>
              <a:t>Paper-2:-</a:t>
            </a:r>
            <a:r>
              <a:rPr lang="en" sz="1600" u="sng" dirty="0">
                <a:solidFill>
                  <a:srgbClr val="1155CC"/>
                </a:solidFill>
                <a:highlight>
                  <a:srgbClr val="FFFFFF"/>
                </a:highlight>
                <a:latin typeface="Georgia"/>
                <a:ea typeface="Georgia"/>
                <a:cs typeface="Georgia"/>
                <a:sym typeface="Georgia"/>
                <a:hlinkClick r:id="rId5">
                  <a:extLst>
                    <a:ext uri="{A12FA001-AC4F-418D-AE19-62706E023703}">
                      <ahyp:hlinkClr xmlns:ahyp="http://schemas.microsoft.com/office/drawing/2018/hyperlinkcolor" val="tx"/>
                    </a:ext>
                  </a:extLst>
                </a:hlinkClick>
              </a:rPr>
              <a:t>Face Mask Detection Using Deep Convolutional Neural Network and MobileNetV2-Based Transfer Learning (hindawi.com)</a:t>
            </a:r>
            <a:endParaRPr sz="1600" dirty="0">
              <a:solidFill>
                <a:srgbClr val="333333"/>
              </a:solidFill>
              <a:highlight>
                <a:srgbClr val="FFFFFF"/>
              </a:highlight>
              <a:latin typeface="Georgia"/>
              <a:ea typeface="Georgia"/>
              <a:cs typeface="Georgia"/>
              <a:sym typeface="Georgia"/>
            </a:endParaRPr>
          </a:p>
          <a:p>
            <a:pPr marL="0" lvl="0" indent="0" algn="just" rtl="0">
              <a:lnSpc>
                <a:spcPct val="125000"/>
              </a:lnSpc>
              <a:spcBef>
                <a:spcPts val="900"/>
              </a:spcBef>
              <a:spcAft>
                <a:spcPts val="0"/>
              </a:spcAft>
              <a:buNone/>
            </a:pPr>
            <a:r>
              <a:rPr lang="en" sz="1600" dirty="0">
                <a:solidFill>
                  <a:srgbClr val="333333"/>
                </a:solidFill>
                <a:highlight>
                  <a:srgbClr val="FFFFFF"/>
                </a:highlight>
                <a:latin typeface="Georgia"/>
                <a:ea typeface="Georgia"/>
                <a:cs typeface="Georgia"/>
                <a:sym typeface="Georgia"/>
              </a:rPr>
              <a:t>Paper-3:-</a:t>
            </a:r>
            <a:r>
              <a:rPr lang="en" sz="1600" u="sng" dirty="0">
                <a:solidFill>
                  <a:srgbClr val="1155CC"/>
                </a:solidFill>
                <a:highlight>
                  <a:srgbClr val="FFFFFF"/>
                </a:highlight>
                <a:latin typeface="Georgia"/>
                <a:ea typeface="Georgia"/>
                <a:cs typeface="Georgia"/>
                <a:sym typeface="Georgia"/>
                <a:hlinkClick r:id="rId6">
                  <a:extLst>
                    <a:ext uri="{A12FA001-AC4F-418D-AE19-62706E023703}">
                      <ahyp:hlinkClr xmlns:ahyp="http://schemas.microsoft.com/office/drawing/2018/hyperlinkcolor" val="tx"/>
                    </a:ext>
                  </a:extLst>
                </a:hlinkClick>
              </a:rPr>
              <a:t>Face mask detection in COVID-19: a strategic review - PMC (nih.gov)</a:t>
            </a:r>
            <a:endParaRPr sz="1600" dirty="0">
              <a:solidFill>
                <a:srgbClr val="333333"/>
              </a:solidFill>
              <a:highlight>
                <a:srgbClr val="FFFFFF"/>
              </a:highlight>
              <a:latin typeface="Georgia"/>
              <a:ea typeface="Georgia"/>
              <a:cs typeface="Georgia"/>
              <a:sym typeface="Georgia"/>
            </a:endParaRPr>
          </a:p>
          <a:p>
            <a:pPr marL="0" lvl="0" indent="0" algn="just" rtl="0">
              <a:lnSpc>
                <a:spcPct val="125000"/>
              </a:lnSpc>
              <a:spcBef>
                <a:spcPts val="900"/>
              </a:spcBef>
              <a:spcAft>
                <a:spcPts val="0"/>
              </a:spcAft>
              <a:buNone/>
            </a:pPr>
            <a:r>
              <a:rPr lang="en" sz="1600" dirty="0">
                <a:solidFill>
                  <a:srgbClr val="333333"/>
                </a:solidFill>
                <a:highlight>
                  <a:srgbClr val="FFFFFF"/>
                </a:highlight>
                <a:latin typeface="Georgia"/>
                <a:ea typeface="Georgia"/>
                <a:cs typeface="Georgia"/>
                <a:sym typeface="Georgia"/>
              </a:rPr>
              <a:t>Paper-4:-</a:t>
            </a:r>
            <a:r>
              <a:rPr lang="en" sz="1600" u="sng" dirty="0">
                <a:solidFill>
                  <a:srgbClr val="1155CC"/>
                </a:solidFill>
                <a:highlight>
                  <a:srgbClr val="FFFFFF"/>
                </a:highlight>
                <a:latin typeface="Georgia"/>
                <a:ea typeface="Georgia"/>
                <a:cs typeface="Georgia"/>
                <a:sym typeface="Georgia"/>
                <a:hlinkClick r:id="rId7">
                  <a:extLst>
                    <a:ext uri="{A12FA001-AC4F-418D-AE19-62706E023703}">
                      <ahyp:hlinkClr xmlns:ahyp="http://schemas.microsoft.com/office/drawing/2018/hyperlinkcolor" val="tx"/>
                    </a:ext>
                  </a:extLst>
                </a:hlinkClick>
              </a:rPr>
              <a:t>https://www.researchgate.net/publication/358586028_Face_Mask_Detection_Methods_and_Techniques_A_Review</a:t>
            </a:r>
            <a:endParaRPr sz="1600" dirty="0">
              <a:solidFill>
                <a:srgbClr val="333333"/>
              </a:solidFill>
              <a:highlight>
                <a:srgbClr val="FFFFFF"/>
              </a:highlight>
              <a:latin typeface="Georgia"/>
              <a:ea typeface="Georgia"/>
              <a:cs typeface="Georgia"/>
              <a:sym typeface="Georgia"/>
            </a:endParaRPr>
          </a:p>
          <a:p>
            <a:pPr marL="0" lvl="0" indent="0" algn="just" rtl="0">
              <a:lnSpc>
                <a:spcPct val="125000"/>
              </a:lnSpc>
              <a:spcBef>
                <a:spcPts val="900"/>
              </a:spcBef>
              <a:spcAft>
                <a:spcPts val="0"/>
              </a:spcAft>
              <a:buNone/>
            </a:pPr>
            <a:r>
              <a:rPr lang="en" sz="1600" dirty="0">
                <a:solidFill>
                  <a:srgbClr val="333333"/>
                </a:solidFill>
                <a:highlight>
                  <a:srgbClr val="FFFFFF"/>
                </a:highlight>
                <a:latin typeface="Georgia"/>
                <a:ea typeface="Georgia"/>
                <a:cs typeface="Georgia"/>
                <a:sym typeface="Georgia"/>
              </a:rPr>
              <a:t>Paper-5:- </a:t>
            </a:r>
            <a:r>
              <a:rPr lang="en" sz="1600" u="sng" dirty="0">
                <a:solidFill>
                  <a:srgbClr val="1155CC"/>
                </a:solidFill>
                <a:highlight>
                  <a:srgbClr val="FFFFFF"/>
                </a:highlight>
                <a:latin typeface="Georgia"/>
                <a:ea typeface="Georgia"/>
                <a:cs typeface="Georgia"/>
                <a:sym typeface="Georgia"/>
                <a:hlinkClick r:id="rId6">
                  <a:extLst>
                    <a:ext uri="{A12FA001-AC4F-418D-AE19-62706E023703}">
                      <ahyp:hlinkClr xmlns:ahyp="http://schemas.microsoft.com/office/drawing/2018/hyperlinkcolor" val="tx"/>
                    </a:ext>
                  </a:extLst>
                </a:hlinkClick>
              </a:rPr>
              <a:t>https://www.ncbi.nlm.nih.gov/pmc/articles/PMC9069221/</a:t>
            </a:r>
            <a:endParaRPr sz="1600" dirty="0">
              <a:solidFill>
                <a:srgbClr val="333333"/>
              </a:solidFill>
              <a:highlight>
                <a:srgbClr val="FFFFFF"/>
              </a:highlight>
              <a:latin typeface="Georgia"/>
              <a:ea typeface="Georgia"/>
              <a:cs typeface="Georgia"/>
              <a:sym typeface="Georgia"/>
            </a:endParaRPr>
          </a:p>
          <a:p>
            <a:pPr marL="0" lvl="0" indent="0" algn="l" rtl="0">
              <a:spcBef>
                <a:spcPts val="900"/>
              </a:spcBef>
              <a:spcAft>
                <a:spcPts val="0"/>
              </a:spcAft>
              <a:buNone/>
            </a:pPr>
            <a:endParaRPr dirty="0">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52"/>
        <p:cNvGrpSpPr/>
        <p:nvPr/>
      </p:nvGrpSpPr>
      <p:grpSpPr>
        <a:xfrm>
          <a:off x="0" y="0"/>
          <a:ext cx="0" cy="0"/>
          <a:chOff x="0" y="0"/>
          <a:chExt cx="0" cy="0"/>
        </a:xfrm>
      </p:grpSpPr>
      <p:sp>
        <p:nvSpPr>
          <p:cNvPr id="153" name="Google Shape;153;p26"/>
          <p:cNvSpPr txBox="1">
            <a:spLocks noGrp="1"/>
          </p:cNvSpPr>
          <p:nvPr>
            <p:ph type="title" idx="4294967295"/>
          </p:nvPr>
        </p:nvSpPr>
        <p:spPr>
          <a:xfrm>
            <a:off x="1546225" y="1416050"/>
            <a:ext cx="7597775"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lt2"/>
                </a:solidFill>
              </a:rPr>
              <a:t>“This is a super-important quote”</a:t>
            </a:r>
            <a:endParaRPr sz="6000" dirty="0">
              <a:solidFill>
                <a:schemeClr val="lt2"/>
              </a:solidFill>
            </a:endParaRPr>
          </a:p>
        </p:txBody>
      </p:sp>
      <p:sp>
        <p:nvSpPr>
          <p:cNvPr id="155" name="Google Shape;155;p26"/>
          <p:cNvSpPr txBox="1">
            <a:spLocks noGrp="1"/>
          </p:cNvSpPr>
          <p:nvPr>
            <p:ph type="body" idx="4294967295"/>
          </p:nvPr>
        </p:nvSpPr>
        <p:spPr>
          <a:xfrm>
            <a:off x="1546225" y="3059113"/>
            <a:ext cx="7597775" cy="51752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200" dirty="0"/>
              <a:t>- From an expert</a:t>
            </a:r>
            <a:endParaRPr sz="3200" dirty="0"/>
          </a:p>
        </p:txBody>
      </p:sp>
      <p:cxnSp>
        <p:nvCxnSpPr>
          <p:cNvPr id="154" name="Google Shape;154;p26"/>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pic>
        <p:nvPicPr>
          <p:cNvPr id="3" name="Picture 2">
            <a:extLst>
              <a:ext uri="{FF2B5EF4-FFF2-40B4-BE49-F238E27FC236}">
                <a16:creationId xmlns:a16="http://schemas.microsoft.com/office/drawing/2014/main" id="{68A8F5A1-3F13-6FAD-29C7-32C26A6080EC}"/>
              </a:ext>
            </a:extLst>
          </p:cNvPr>
          <p:cNvPicPr>
            <a:picLocks noChangeAspect="1"/>
          </p:cNvPicPr>
          <p:nvPr/>
        </p:nvPicPr>
        <p:blipFill>
          <a:blip r:embed="rId4"/>
          <a:stretch>
            <a:fillRect/>
          </a:stretch>
        </p:blipFill>
        <p:spPr>
          <a:xfrm>
            <a:off x="353964" y="236017"/>
            <a:ext cx="8436071" cy="4671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Shape 159"/>
        <p:cNvGrpSpPr/>
        <p:nvPr/>
      </p:nvGrpSpPr>
      <p:grpSpPr>
        <a:xfrm>
          <a:off x="0" y="0"/>
          <a:ext cx="0" cy="0"/>
          <a:chOff x="0" y="0"/>
          <a:chExt cx="0" cy="0"/>
        </a:xfrm>
      </p:grpSpPr>
      <p:sp>
        <p:nvSpPr>
          <p:cNvPr id="161" name="Google Shape;161;p27"/>
          <p:cNvSpPr txBox="1">
            <a:spLocks noGrp="1"/>
          </p:cNvSpPr>
          <p:nvPr>
            <p:ph type="body" idx="1"/>
          </p:nvPr>
        </p:nvSpPr>
        <p:spPr>
          <a:xfrm>
            <a:off x="292657" y="797754"/>
            <a:ext cx="4829470" cy="6965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0" lvl="0" indent="0" algn="l" rtl="0">
              <a:spcBef>
                <a:spcPts val="0"/>
              </a:spcBef>
              <a:spcAft>
                <a:spcPts val="0"/>
              </a:spcAft>
              <a:buNone/>
            </a:pPr>
            <a:r>
              <a:rPr lang="en" sz="1400" dirty="0"/>
              <a:t> </a:t>
            </a:r>
            <a:endParaRPr sz="1400"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14860" y="456785"/>
            <a:ext cx="8164229"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gradFill>
                  <a:gsLst>
                    <a:gs pos="35000">
                      <a:srgbClr val="003300"/>
                    </a:gs>
                    <a:gs pos="74000">
                      <a:srgbClr val="0070C0"/>
                    </a:gs>
                  </a:gsLst>
                  <a:lin ang="5400000" scaled="0"/>
                </a:gradFill>
                <a:latin typeface="Agency FB" panose="020B0503020202020204" pitchFamily="34" charset="0"/>
              </a:rPr>
              <a:t>Objectives</a:t>
            </a:r>
            <a:endParaRPr sz="5400" dirty="0">
              <a:gradFill>
                <a:gsLst>
                  <a:gs pos="35000">
                    <a:srgbClr val="003300"/>
                  </a:gs>
                  <a:gs pos="74000">
                    <a:srgbClr val="0070C0"/>
                  </a:gs>
                </a:gsLst>
                <a:lin ang="5400000" scaled="0"/>
              </a:gradFill>
              <a:latin typeface="Agency FB" panose="020B0503020202020204" pitchFamily="34" charset="0"/>
            </a:endParaRPr>
          </a:p>
        </p:txBody>
      </p:sp>
      <p:sp>
        <p:nvSpPr>
          <p:cNvPr id="85" name="Google Shape;85;p16"/>
          <p:cNvSpPr txBox="1">
            <a:spLocks noGrp="1"/>
          </p:cNvSpPr>
          <p:nvPr>
            <p:ph type="body" idx="1"/>
          </p:nvPr>
        </p:nvSpPr>
        <p:spPr>
          <a:xfrm>
            <a:off x="614860" y="1224485"/>
            <a:ext cx="7502700" cy="26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bg1">
                    <a:lumMod val="95000"/>
                    <a:lumOff val="5000"/>
                  </a:schemeClr>
                </a:solidFill>
              </a:rPr>
              <a:t>-&gt; In this PROJECT we created a COVID-19 face mask detector using OpenCV, Keras/TensorFlow and Deep Learning.</a:t>
            </a:r>
            <a:endParaRPr sz="2400" dirty="0">
              <a:solidFill>
                <a:schemeClr val="bg1">
                  <a:lumMod val="95000"/>
                  <a:lumOff val="5000"/>
                </a:schemeClr>
              </a:solidFill>
            </a:endParaRPr>
          </a:p>
          <a:p>
            <a:pPr marL="0" lvl="0" indent="0" algn="l" rtl="0">
              <a:spcBef>
                <a:spcPts val="1600"/>
              </a:spcBef>
              <a:spcAft>
                <a:spcPts val="0"/>
              </a:spcAft>
              <a:buNone/>
            </a:pPr>
            <a:r>
              <a:rPr lang="en" sz="2400" dirty="0">
                <a:solidFill>
                  <a:schemeClr val="bg1">
                    <a:lumMod val="95000"/>
                    <a:lumOff val="5000"/>
                  </a:schemeClr>
                </a:solidFill>
              </a:rPr>
              <a:t>-&gt; To create our face mask detector, we trained a two-class model of people wearing masks and people without wearing masks.</a:t>
            </a:r>
            <a:endParaRPr sz="2400" dirty="0">
              <a:solidFill>
                <a:schemeClr val="bg1">
                  <a:lumMod val="95000"/>
                  <a:lumOff val="5000"/>
                </a:schemeClr>
              </a:solidFill>
            </a:endParaRPr>
          </a:p>
          <a:p>
            <a:pPr marL="0" lvl="0" indent="0" algn="l" rtl="0">
              <a:spcBef>
                <a:spcPts val="1600"/>
              </a:spcBef>
              <a:spcAft>
                <a:spcPts val="0"/>
              </a:spcAft>
              <a:buNone/>
            </a:pPr>
            <a:r>
              <a:rPr lang="en" sz="2400" dirty="0">
                <a:solidFill>
                  <a:schemeClr val="bg1">
                    <a:lumMod val="95000"/>
                    <a:lumOff val="5000"/>
                  </a:schemeClr>
                </a:solidFill>
              </a:rPr>
              <a:t>-&gt; We fine-tuned MobileNetV2 on our mask/no mask dataset and obtained a classifier that is ~99% accurate</a:t>
            </a:r>
            <a:r>
              <a:rPr lang="en" sz="2400" dirty="0">
                <a:gradFill>
                  <a:gsLst>
                    <a:gs pos="67532">
                      <a:srgbClr val="00B050"/>
                    </a:gs>
                    <a:gs pos="31000">
                      <a:srgbClr val="003300"/>
                    </a:gs>
                  </a:gsLst>
                  <a:lin ang="5400000" scaled="0"/>
                </a:gradFill>
              </a:rPr>
              <a:t>.</a:t>
            </a:r>
            <a:endParaRPr sz="2400" dirty="0">
              <a:gradFill>
                <a:gsLst>
                  <a:gs pos="67532">
                    <a:srgbClr val="00B050"/>
                  </a:gs>
                  <a:gs pos="31000">
                    <a:srgbClr val="003300"/>
                  </a:gs>
                </a:gsLst>
                <a:lin ang="5400000" scaled="0"/>
              </a:gradFill>
            </a:endParaRPr>
          </a:p>
          <a:p>
            <a:pPr marL="0" lvl="0" indent="0" algn="l" rtl="0">
              <a:spcBef>
                <a:spcPts val="1600"/>
              </a:spcBef>
              <a:spcAft>
                <a:spcPts val="1600"/>
              </a:spcAft>
              <a:buNone/>
            </a:pPr>
            <a:r>
              <a:rPr lang="en" sz="2000" dirty="0">
                <a:gradFill>
                  <a:gsLst>
                    <a:gs pos="67532">
                      <a:srgbClr val="00B050"/>
                    </a:gs>
                    <a:gs pos="31000">
                      <a:srgbClr val="003300"/>
                    </a:gs>
                  </a:gsLst>
                  <a:lin ang="5400000" scaled="0"/>
                </a:gradFill>
              </a:rPr>
              <a:t> </a:t>
            </a:r>
            <a:endParaRPr dirty="0">
              <a:gradFill>
                <a:gsLst>
                  <a:gs pos="67532">
                    <a:srgbClr val="00B050"/>
                  </a:gs>
                  <a:gs pos="31000">
                    <a:srgbClr val="003300"/>
                  </a:gs>
                </a:gsLst>
                <a:lin ang="5400000" scaled="0"/>
              </a:gradFill>
            </a:endParaRPr>
          </a:p>
        </p:txBody>
      </p:sp>
      <p:sp>
        <p:nvSpPr>
          <p:cNvPr id="86" name="Google Shape;86;p16"/>
          <p:cNvSpPr txBox="1">
            <a:spLocks noGrp="1"/>
          </p:cNvSpPr>
          <p:nvPr>
            <p:ph type="body" idx="2"/>
          </p:nvPr>
        </p:nvSpPr>
        <p:spPr>
          <a:xfrm>
            <a:off x="6569925" y="636005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Lorem ipsum dolor sit amet, consectetur adipiscing elit, sed do eiusmod tempor incididunt ut labore et dolore magna aliqua</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 calcmode="lin" valueType="num">
                                      <p:cBhvr additive="base">
                                        <p:cTn id="11" dur="500" fill="hold"/>
                                        <p:tgtEl>
                                          <p:spTgt spid="8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 calcmode="lin" valueType="num">
                                      <p:cBhvr additive="base">
                                        <p:cTn id="15" dur="500" fill="hold"/>
                                        <p:tgtEl>
                                          <p:spTgt spid="8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363050" y="65885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580885" y="741250"/>
            <a:ext cx="80928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-&gt; </a:t>
            </a:r>
            <a:r>
              <a:rPr lang="en" sz="2800" dirty="0">
                <a:solidFill>
                  <a:schemeClr val="bg1">
                    <a:lumMod val="95000"/>
                    <a:lumOff val="5000"/>
                  </a:schemeClr>
                </a:solidFill>
              </a:rPr>
              <a:t>We then took this face mask classifier and applied it to images by:</a:t>
            </a:r>
            <a:endParaRPr sz="2800" dirty="0">
              <a:solidFill>
                <a:schemeClr val="bg1">
                  <a:lumMod val="95000"/>
                  <a:lumOff val="5000"/>
                </a:schemeClr>
              </a:solidFill>
            </a:endParaRPr>
          </a:p>
          <a:p>
            <a:pPr marL="0" lvl="0" indent="0" algn="l" rtl="0">
              <a:spcBef>
                <a:spcPts val="1600"/>
              </a:spcBef>
              <a:spcAft>
                <a:spcPts val="0"/>
              </a:spcAft>
              <a:buNone/>
            </a:pPr>
            <a:r>
              <a:rPr lang="en" sz="2800" dirty="0">
                <a:solidFill>
                  <a:schemeClr val="bg1">
                    <a:lumMod val="95000"/>
                    <a:lumOff val="5000"/>
                  </a:schemeClr>
                </a:solidFill>
              </a:rPr>
              <a:t>Detecting faces in images</a:t>
            </a:r>
            <a:endParaRPr sz="2800" dirty="0">
              <a:solidFill>
                <a:schemeClr val="bg1">
                  <a:lumMod val="95000"/>
                  <a:lumOff val="5000"/>
                </a:schemeClr>
              </a:solidFill>
            </a:endParaRPr>
          </a:p>
          <a:p>
            <a:pPr marL="0" lvl="0" indent="0" algn="l" rtl="0">
              <a:spcBef>
                <a:spcPts val="1600"/>
              </a:spcBef>
              <a:spcAft>
                <a:spcPts val="0"/>
              </a:spcAft>
              <a:buNone/>
            </a:pPr>
            <a:r>
              <a:rPr lang="en" sz="2800" dirty="0">
                <a:solidFill>
                  <a:schemeClr val="bg1">
                    <a:lumMod val="95000"/>
                    <a:lumOff val="5000"/>
                  </a:schemeClr>
                </a:solidFill>
              </a:rPr>
              <a:t>Extracting each individual face</a:t>
            </a:r>
            <a:endParaRPr sz="2800" dirty="0">
              <a:solidFill>
                <a:schemeClr val="bg1">
                  <a:lumMod val="95000"/>
                  <a:lumOff val="5000"/>
                </a:schemeClr>
              </a:solidFill>
            </a:endParaRPr>
          </a:p>
          <a:p>
            <a:pPr marL="0" lvl="0" indent="0" algn="l" rtl="0">
              <a:spcBef>
                <a:spcPts val="1600"/>
              </a:spcBef>
              <a:spcAft>
                <a:spcPts val="0"/>
              </a:spcAft>
              <a:buNone/>
            </a:pPr>
            <a:r>
              <a:rPr lang="en" sz="2800" dirty="0">
                <a:solidFill>
                  <a:schemeClr val="bg1">
                    <a:lumMod val="95000"/>
                    <a:lumOff val="5000"/>
                  </a:schemeClr>
                </a:solidFill>
              </a:rPr>
              <a:t>-&gt; Applying our face mask classifier</a:t>
            </a:r>
            <a:endParaRPr sz="2800" dirty="0">
              <a:solidFill>
                <a:schemeClr val="bg1">
                  <a:lumMod val="95000"/>
                  <a:lumOff val="5000"/>
                </a:schemeClr>
              </a:solidFill>
            </a:endParaRPr>
          </a:p>
          <a:p>
            <a:pPr marL="0" lvl="0" indent="0" algn="l" rtl="0">
              <a:spcBef>
                <a:spcPts val="1600"/>
              </a:spcBef>
              <a:spcAft>
                <a:spcPts val="1600"/>
              </a:spcAft>
              <a:buNone/>
            </a:pPr>
            <a:r>
              <a:rPr lang="en" sz="2800" dirty="0">
                <a:solidFill>
                  <a:schemeClr val="bg1">
                    <a:lumMod val="95000"/>
                    <a:lumOff val="5000"/>
                  </a:schemeClr>
                </a:solidFill>
              </a:rPr>
              <a:t>-&gt; Our face mask detector is accurate, and sincere used the MobileNetV2 architecture, it’s also computationally efficient. </a:t>
            </a:r>
            <a:endParaRPr sz="2800" dirty="0">
              <a:solidFill>
                <a:schemeClr val="bg1">
                  <a:lumMod val="95000"/>
                  <a:lumOff val="5000"/>
                </a:schemeClr>
              </a:solidFill>
            </a:endParaRPr>
          </a:p>
        </p:txBody>
      </p:sp>
      <p:sp>
        <p:nvSpPr>
          <p:cNvPr id="93" name="Google Shape;93;p17"/>
          <p:cNvSpPr txBox="1">
            <a:spLocks noGrp="1"/>
          </p:cNvSpPr>
          <p:nvPr>
            <p:ph type="body" idx="2"/>
          </p:nvPr>
        </p:nvSpPr>
        <p:spPr>
          <a:xfrm>
            <a:off x="6909450" y="670485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 calcmode="lin" valueType="num">
                                      <p:cBhvr additive="base">
                                        <p:cTn id="7"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anim calcmode="lin" valueType="num">
                                      <p:cBhvr additive="base">
                                        <p:cTn id="11" dur="5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anim calcmode="lin" valueType="num">
                                      <p:cBhvr additive="base">
                                        <p:cTn id="15" dur="5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anim calcmode="lin" valueType="num">
                                      <p:cBhvr additive="base">
                                        <p:cTn id="19" dur="500" fill="hold"/>
                                        <p:tgtEl>
                                          <p:spTgt spid="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92">
                                            <p:txEl>
                                              <p:pRg st="4" end="4"/>
                                            </p:txEl>
                                          </p:spTgt>
                                        </p:tgtEl>
                                        <p:attrNameLst>
                                          <p:attrName>style.visibility</p:attrName>
                                        </p:attrNameLst>
                                      </p:cBhvr>
                                      <p:to>
                                        <p:strVal val="visible"/>
                                      </p:to>
                                    </p:set>
                                    <p:anim calcmode="lin" valueType="num">
                                      <p:cBhvr additive="base">
                                        <p:cTn id="23" dur="5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11"/>
        <p:cNvGrpSpPr/>
        <p:nvPr/>
      </p:nvGrpSpPr>
      <p:grpSpPr>
        <a:xfrm>
          <a:off x="0" y="0"/>
          <a:ext cx="0" cy="0"/>
          <a:chOff x="0" y="0"/>
          <a:chExt cx="0" cy="0"/>
        </a:xfrm>
      </p:grpSpPr>
      <p:pic>
        <p:nvPicPr>
          <p:cNvPr id="5" name="Picture 4">
            <a:extLst>
              <a:ext uri="{FF2B5EF4-FFF2-40B4-BE49-F238E27FC236}">
                <a16:creationId xmlns:a16="http://schemas.microsoft.com/office/drawing/2014/main" id="{1C453245-2C13-A059-979B-FA51B2A38E94}"/>
              </a:ext>
            </a:extLst>
          </p:cNvPr>
          <p:cNvPicPr>
            <a:picLocks noChangeAspect="1"/>
          </p:cNvPicPr>
          <p:nvPr/>
        </p:nvPicPr>
        <p:blipFill>
          <a:blip r:embed="rId4"/>
          <a:stretch>
            <a:fillRect/>
          </a:stretch>
        </p:blipFill>
        <p:spPr>
          <a:xfrm>
            <a:off x="5493021" y="3905751"/>
            <a:ext cx="530087" cy="200008"/>
          </a:xfrm>
          <a:prstGeom prst="rect">
            <a:avLst/>
          </a:prstGeom>
        </p:spPr>
      </p:pic>
      <p:sp>
        <p:nvSpPr>
          <p:cNvPr id="112" name="Google Shape;112;p20"/>
          <p:cNvSpPr txBox="1">
            <a:spLocks noGrp="1"/>
          </p:cNvSpPr>
          <p:nvPr>
            <p:ph type="title"/>
          </p:nvPr>
        </p:nvSpPr>
        <p:spPr>
          <a:xfrm>
            <a:off x="198499" y="648225"/>
            <a:ext cx="4281351" cy="22068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600" dirty="0">
                <a:solidFill>
                  <a:schemeClr val="bg1"/>
                </a:solidFill>
                <a:latin typeface="Algerian" panose="04020705040A02060702" pitchFamily="82" charset="0"/>
              </a:rPr>
              <a:t>IMPLEMENTATION</a:t>
            </a:r>
            <a:endParaRPr sz="3600" dirty="0">
              <a:solidFill>
                <a:schemeClr val="bg1"/>
              </a:solidFill>
              <a:latin typeface="Algerian" panose="04020705040A02060702" pitchFamily="82" charset="0"/>
            </a:endParaRPr>
          </a:p>
          <a:p>
            <a:pPr marL="0" lvl="0" indent="0" algn="just" rtl="0">
              <a:spcBef>
                <a:spcPts val="0"/>
              </a:spcBef>
              <a:spcAft>
                <a:spcPts val="0"/>
              </a:spcAft>
              <a:buNone/>
            </a:pPr>
            <a:endParaRPr dirty="0"/>
          </a:p>
          <a:p>
            <a:pPr marL="0" lvl="0" indent="0" algn="just" rtl="0">
              <a:spcBef>
                <a:spcPts val="0"/>
              </a:spcBef>
              <a:spcAft>
                <a:spcPts val="0"/>
              </a:spcAft>
              <a:buNone/>
            </a:pPr>
            <a:endParaRPr dirty="0"/>
          </a:p>
          <a:p>
            <a:pPr marL="0" lvl="0" indent="0" algn="just" rtl="0">
              <a:spcBef>
                <a:spcPts val="0"/>
              </a:spcBef>
              <a:spcAft>
                <a:spcPts val="0"/>
              </a:spcAft>
              <a:buNone/>
            </a:pPr>
            <a:endParaRPr dirty="0"/>
          </a:p>
          <a:p>
            <a:pPr marL="0" lvl="0" indent="0" algn="just" rtl="0">
              <a:spcBef>
                <a:spcPts val="0"/>
              </a:spcBef>
              <a:spcAft>
                <a:spcPts val="0"/>
              </a:spcAft>
              <a:buNone/>
            </a:pPr>
            <a:endParaRPr dirty="0"/>
          </a:p>
          <a:p>
            <a:pPr marL="0" lvl="0" indent="0" algn="just" rtl="0">
              <a:spcBef>
                <a:spcPts val="0"/>
              </a:spcBef>
              <a:spcAft>
                <a:spcPts val="0"/>
              </a:spcAft>
              <a:buNone/>
            </a:pPr>
            <a:endParaRPr dirty="0"/>
          </a:p>
        </p:txBody>
      </p:sp>
      <p:sp>
        <p:nvSpPr>
          <p:cNvPr id="113" name="Google Shape;113;p20"/>
          <p:cNvSpPr txBox="1">
            <a:spLocks noGrp="1"/>
          </p:cNvSpPr>
          <p:nvPr>
            <p:ph type="body" idx="1"/>
          </p:nvPr>
        </p:nvSpPr>
        <p:spPr>
          <a:xfrm>
            <a:off x="1018750" y="6428025"/>
            <a:ext cx="5373300" cy="3830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a:t>-&gt;-&gt; kdnsdjkds scahasmbsammsczx</a:t>
            </a:r>
            <a:endParaRPr/>
          </a:p>
        </p:txBody>
      </p:sp>
      <p:pic>
        <p:nvPicPr>
          <p:cNvPr id="114" name="Google Shape;114;p20"/>
          <p:cNvPicPr preferRelativeResize="0"/>
          <p:nvPr/>
        </p:nvPicPr>
        <p:blipFill>
          <a:blip r:embed="rId5">
            <a:alphaModFix/>
          </a:blip>
          <a:stretch>
            <a:fillRect/>
          </a:stretch>
        </p:blipFill>
        <p:spPr>
          <a:xfrm>
            <a:off x="4380589" y="338484"/>
            <a:ext cx="4564912" cy="4466531"/>
          </a:xfrm>
          <a:prstGeom prst="rect">
            <a:avLst/>
          </a:prstGeom>
          <a:noFill/>
          <a:ln>
            <a:noFill/>
          </a:ln>
        </p:spPr>
      </p:pic>
      <p:sp>
        <p:nvSpPr>
          <p:cNvPr id="115" name="Google Shape;115;p20"/>
          <p:cNvSpPr txBox="1"/>
          <p:nvPr/>
        </p:nvSpPr>
        <p:spPr>
          <a:xfrm>
            <a:off x="699836" y="1622902"/>
            <a:ext cx="3368890" cy="184662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3600" dirty="0">
                <a:solidFill>
                  <a:schemeClr val="lt1"/>
                </a:solidFill>
                <a:latin typeface="Roboto"/>
                <a:ea typeface="Roboto"/>
                <a:cs typeface="Roboto"/>
                <a:sym typeface="Roboto"/>
              </a:rPr>
              <a:t>Two phase COVID-19 face mask detector</a:t>
            </a:r>
            <a:endParaRPr sz="2800" dirty="0">
              <a:latin typeface="Roboto"/>
              <a:ea typeface="Roboto"/>
              <a:cs typeface="Roboto"/>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3FC8-BBD8-C224-DB19-876B2A0D963A}"/>
              </a:ext>
            </a:extLst>
          </p:cNvPr>
          <p:cNvSpPr>
            <a:spLocks noGrp="1"/>
          </p:cNvSpPr>
          <p:nvPr>
            <p:ph type="title"/>
          </p:nvPr>
        </p:nvSpPr>
        <p:spPr>
          <a:xfrm>
            <a:off x="308550" y="397639"/>
            <a:ext cx="8222100" cy="767700"/>
          </a:xfrm>
        </p:spPr>
        <p:txBody>
          <a:bodyPr/>
          <a:lstStyle/>
          <a:p>
            <a:pPr algn="ctr"/>
            <a:br>
              <a:rPr lang="en-IN" sz="1800" b="1" i="0" u="none" strike="noStrike" dirty="0">
                <a:solidFill>
                  <a:srgbClr val="212121"/>
                </a:solidFill>
                <a:effectLst/>
                <a:latin typeface="Calibri" panose="020F0502020204030204" pitchFamily="34" charset="0"/>
              </a:rPr>
            </a:br>
            <a:r>
              <a:rPr lang="en-IN" sz="5400" b="1" dirty="0">
                <a:gradFill>
                  <a:gsLst>
                    <a:gs pos="52000">
                      <a:srgbClr val="0000FF"/>
                    </a:gs>
                    <a:gs pos="74000">
                      <a:srgbClr val="00B050"/>
                    </a:gs>
                  </a:gsLst>
                  <a:lin ang="5400000" scaled="0"/>
                </a:gradFill>
                <a:latin typeface="Calibri" panose="020F0502020204030204" pitchFamily="34" charset="0"/>
              </a:rPr>
              <a:t>NOISE</a:t>
            </a:r>
            <a:endParaRPr lang="en-IN" dirty="0">
              <a:gradFill>
                <a:gsLst>
                  <a:gs pos="52000">
                    <a:srgbClr val="0000FF"/>
                  </a:gs>
                  <a:gs pos="74000">
                    <a:srgbClr val="00B050"/>
                  </a:gs>
                </a:gsLst>
                <a:lin ang="5400000" scaled="0"/>
              </a:gradFill>
            </a:endParaRPr>
          </a:p>
        </p:txBody>
      </p:sp>
      <p:sp>
        <p:nvSpPr>
          <p:cNvPr id="3" name="Text Placeholder 2">
            <a:extLst>
              <a:ext uri="{FF2B5EF4-FFF2-40B4-BE49-F238E27FC236}">
                <a16:creationId xmlns:a16="http://schemas.microsoft.com/office/drawing/2014/main" id="{330B3E77-BC80-08E4-51B3-9AB405874A42}"/>
              </a:ext>
            </a:extLst>
          </p:cNvPr>
          <p:cNvSpPr>
            <a:spLocks noGrp="1"/>
          </p:cNvSpPr>
          <p:nvPr>
            <p:ph type="body" idx="1"/>
          </p:nvPr>
        </p:nvSpPr>
        <p:spPr>
          <a:xfrm>
            <a:off x="406586" y="1346768"/>
            <a:ext cx="8222100" cy="2710200"/>
          </a:xfrm>
        </p:spPr>
        <p:txBody>
          <a:bodyPr/>
          <a:lstStyle/>
          <a:p>
            <a:r>
              <a:rPr lang="en-GB" sz="3200" b="0" i="0" u="none" strike="noStrike" dirty="0">
                <a:gradFill>
                  <a:gsLst>
                    <a:gs pos="52000">
                      <a:srgbClr val="744C5B"/>
                    </a:gs>
                    <a:gs pos="74000">
                      <a:srgbClr val="003300"/>
                    </a:gs>
                  </a:gsLst>
                  <a:lin ang="5400000" scaled="0"/>
                </a:gradFill>
                <a:effectLst/>
                <a:latin typeface="Times New Roman" panose="02020603050405020304" pitchFamily="18" charset="0"/>
              </a:rPr>
              <a:t>There are several cases where the video frame cannot capture the images as desired.</a:t>
            </a:r>
          </a:p>
          <a:p>
            <a:r>
              <a:rPr lang="en-GB" sz="3200" b="0" i="0" u="none" strike="noStrike" dirty="0">
                <a:gradFill>
                  <a:gsLst>
                    <a:gs pos="52000">
                      <a:srgbClr val="744C5B"/>
                    </a:gs>
                    <a:gs pos="74000">
                      <a:srgbClr val="003300"/>
                    </a:gs>
                  </a:gsLst>
                  <a:lin ang="5400000" scaled="0"/>
                </a:gradFill>
                <a:effectLst/>
                <a:latin typeface="Times New Roman" panose="02020603050405020304" pitchFamily="18" charset="0"/>
              </a:rPr>
              <a:t>In scenarios like these, image pre-processing comes to the rescue. Further, there are several methods in OpenCV that could be used to enhance the quality of the image</a:t>
            </a:r>
            <a:endParaRPr lang="en-IN" sz="3600" dirty="0">
              <a:gradFill>
                <a:gsLst>
                  <a:gs pos="52000">
                    <a:srgbClr val="744C5B"/>
                  </a:gs>
                  <a:gs pos="74000">
                    <a:srgbClr val="003300"/>
                  </a:gs>
                </a:gsLst>
                <a:lin ang="5400000" scaled="0"/>
              </a:gradFill>
            </a:endParaRPr>
          </a:p>
        </p:txBody>
      </p:sp>
    </p:spTree>
    <p:extLst>
      <p:ext uri="{BB962C8B-B14F-4D97-AF65-F5344CB8AC3E}">
        <p14:creationId xmlns:p14="http://schemas.microsoft.com/office/powerpoint/2010/main" val="3404585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6" presetClass="entr" presetSubtype="32"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out)">
                                      <p:cBhvr>
                                        <p:cTn id="10" dur="2000"/>
                                        <p:tgtEl>
                                          <p:spTgt spid="3">
                                            <p:txEl>
                                              <p:pRg st="0" end="0"/>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out)">
                                      <p:cBhvr>
                                        <p:cTn id="13"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0" y="756070"/>
            <a:ext cx="6287814"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bg1"/>
                </a:solidFill>
                <a:latin typeface="Algerian" panose="04020705040A02060702" pitchFamily="82" charset="0"/>
              </a:rPr>
              <a:t>DATAset</a:t>
            </a:r>
            <a:endParaRPr sz="6000" dirty="0">
              <a:solidFill>
                <a:schemeClr val="bg1"/>
              </a:solidFill>
              <a:latin typeface="Algerian" panose="04020705040A02060702" pitchFamily="82" charset="0"/>
            </a:endParaRPr>
          </a:p>
        </p:txBody>
      </p:sp>
      <p:sp>
        <p:nvSpPr>
          <p:cNvPr id="79" name="Google Shape;79;p15"/>
          <p:cNvSpPr txBox="1">
            <a:spLocks noGrp="1"/>
          </p:cNvSpPr>
          <p:nvPr>
            <p:ph type="body" idx="1"/>
          </p:nvPr>
        </p:nvSpPr>
        <p:spPr>
          <a:xfrm>
            <a:off x="360388" y="1677230"/>
            <a:ext cx="8222100" cy="27102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None/>
            </a:pPr>
            <a:endParaRPr lang="en-IN" sz="1500" dirty="0">
              <a:solidFill>
                <a:srgbClr val="000000"/>
              </a:solidFill>
              <a:latin typeface="Times New Roman"/>
              <a:ea typeface="Times New Roman"/>
              <a:cs typeface="Times New Roman"/>
              <a:sym typeface="Times New Roman"/>
            </a:endParaRPr>
          </a:p>
          <a:p>
            <a:pPr marL="0" lvl="0" indent="0" algn="l" rtl="0">
              <a:lnSpc>
                <a:spcPct val="107916"/>
              </a:lnSpc>
              <a:spcBef>
                <a:spcPts val="0"/>
              </a:spcBef>
              <a:spcAft>
                <a:spcPts val="800"/>
              </a:spcAft>
              <a:buNone/>
            </a:pPr>
            <a:endParaRPr sz="1500"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86763BD-978F-9DC1-893C-197B90776B05}"/>
              </a:ext>
            </a:extLst>
          </p:cNvPr>
          <p:cNvPicPr>
            <a:picLocks noChangeAspect="1"/>
          </p:cNvPicPr>
          <p:nvPr/>
        </p:nvPicPr>
        <p:blipFill>
          <a:blip r:embed="rId4"/>
          <a:stretch>
            <a:fillRect/>
          </a:stretch>
        </p:blipFill>
        <p:spPr>
          <a:xfrm>
            <a:off x="1579397" y="1576784"/>
            <a:ext cx="5784081" cy="2911092"/>
          </a:xfrm>
          <a:prstGeom prst="rect">
            <a:avLst/>
          </a:prstGeom>
        </p:spPr>
      </p:pic>
      <p:sp>
        <p:nvSpPr>
          <p:cNvPr id="4" name="TextBox 3">
            <a:extLst>
              <a:ext uri="{FF2B5EF4-FFF2-40B4-BE49-F238E27FC236}">
                <a16:creationId xmlns:a16="http://schemas.microsoft.com/office/drawing/2014/main" id="{2377A1BB-71CF-7A02-4E54-EA981F061B09}"/>
              </a:ext>
            </a:extLst>
          </p:cNvPr>
          <p:cNvSpPr txBox="1"/>
          <p:nvPr/>
        </p:nvSpPr>
        <p:spPr>
          <a:xfrm>
            <a:off x="742122" y="4487876"/>
            <a:ext cx="6493565" cy="646331"/>
          </a:xfrm>
          <a:prstGeom prst="rect">
            <a:avLst/>
          </a:prstGeom>
          <a:noFill/>
        </p:spPr>
        <p:txBody>
          <a:bodyPr wrap="square" rtlCol="0">
            <a:spAutoFit/>
          </a:bodyPr>
          <a:lstStyle/>
          <a:p>
            <a:r>
              <a:rPr lang="en-GB" sz="1800" b="0" i="0" u="none" strike="noStrike" dirty="0">
                <a:solidFill>
                  <a:srgbClr val="333333"/>
                </a:solidFill>
                <a:effectLst/>
                <a:latin typeface="Georgia" panose="02040502050405020303" pitchFamily="18" charset="0"/>
              </a:rPr>
              <a:t> Source:  </a:t>
            </a:r>
            <a:r>
              <a:rPr lang="en-GB" sz="1800" b="0" i="0" u="sng" strike="noStrike" dirty="0">
                <a:solidFill>
                  <a:srgbClr val="1155CC"/>
                </a:solidFill>
                <a:effectLst/>
                <a:latin typeface="Georgia" panose="02040502050405020303" pitchFamily="18" charset="0"/>
                <a:hlinkClick r:id="rId5"/>
              </a:rPr>
              <a:t>Face-Mask-Detection/dataset at master · chandrikadeb7/Face-Mask-Detection · GitHub</a:t>
            </a:r>
            <a:endParaRPr lang="en-IN" dirty="0"/>
          </a:p>
        </p:txBody>
      </p:sp>
    </p:spTree>
    <p:extLst>
      <p:ext uri="{BB962C8B-B14F-4D97-AF65-F5344CB8AC3E}">
        <p14:creationId xmlns:p14="http://schemas.microsoft.com/office/powerpoint/2010/main" val="35169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arn(outVertical)">
                                      <p:cBhvr>
                                        <p:cTn id="7" dur="750"/>
                                        <p:tgtEl>
                                          <p:spTgt spid="78"/>
                                        </p:tgtEl>
                                      </p:cBhvr>
                                    </p:animEffect>
                                  </p:childTnLst>
                                </p:cTn>
                              </p:par>
                            </p:childTnLst>
                          </p:cTn>
                        </p:par>
                        <p:par>
                          <p:cTn id="8" fill="hold">
                            <p:stCondLst>
                              <p:cond delay="750"/>
                            </p:stCondLst>
                            <p:childTnLst>
                              <p:par>
                                <p:cTn id="9" presetID="2" presetClass="entr" presetSubtype="4" fill="hold" nodeType="afterEffect" nodePh="1">
                                  <p:stCondLst>
                                    <p:cond delay="0"/>
                                  </p:stCondLst>
                                  <p:endCondLst>
                                    <p:cond evt="begin" delay="0">
                                      <p:tn val="9"/>
                                    </p:cond>
                                  </p:endCondLst>
                                  <p:childTnLst>
                                    <p:set>
                                      <p:cBhvr>
                                        <p:cTn id="10" dur="1" fill="hold">
                                          <p:stCondLst>
                                            <p:cond delay="0"/>
                                          </p:stCondLst>
                                        </p:cTn>
                                        <p:tgtEl>
                                          <p:spTgt spid="79">
                                            <p:txEl>
                                              <p:pRg st="0" end="0"/>
                                            </p:txEl>
                                          </p:spTgt>
                                        </p:tgtEl>
                                        <p:attrNameLst>
                                          <p:attrName>style.visibility</p:attrName>
                                        </p:attrNameLst>
                                      </p:cBhvr>
                                      <p:to>
                                        <p:strVal val="visible"/>
                                      </p:to>
                                    </p:set>
                                    <p:anim calcmode="lin" valueType="num">
                                      <p:cBhvr additive="base">
                                        <p:cTn id="11"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2872-22C4-60ED-723C-529CD677AFA5}"/>
              </a:ext>
            </a:extLst>
          </p:cNvPr>
          <p:cNvSpPr>
            <a:spLocks noGrp="1"/>
          </p:cNvSpPr>
          <p:nvPr>
            <p:ph type="title"/>
          </p:nvPr>
        </p:nvSpPr>
        <p:spPr>
          <a:xfrm>
            <a:off x="471900" y="738725"/>
            <a:ext cx="8222100" cy="451446"/>
          </a:xfrm>
        </p:spPr>
        <p:txBody>
          <a:bodyPr/>
          <a:lstStyle/>
          <a:p>
            <a:r>
              <a:rPr lang="en-IN" sz="2800" b="0" i="0" u="none" strike="noStrike" dirty="0">
                <a:gradFill>
                  <a:gsLst>
                    <a:gs pos="38000">
                      <a:srgbClr val="FFC000"/>
                    </a:gs>
                    <a:gs pos="60000">
                      <a:srgbClr val="FF9999"/>
                    </a:gs>
                  </a:gsLst>
                  <a:lin ang="5400000" scaled="0"/>
                </a:gradFill>
                <a:effectLst/>
                <a:latin typeface="Stencil" panose="040409050D0802020404" pitchFamily="82" charset="0"/>
              </a:rPr>
              <a:t>The Proposed Method</a:t>
            </a:r>
            <a:br>
              <a:rPr lang="en-IN" sz="4400" b="1" dirty="0">
                <a:effectLst/>
              </a:rPr>
            </a:br>
            <a:endParaRPr lang="en-IN" sz="4400" dirty="0"/>
          </a:p>
        </p:txBody>
      </p:sp>
      <p:sp>
        <p:nvSpPr>
          <p:cNvPr id="3" name="Text Placeholder 2">
            <a:extLst>
              <a:ext uri="{FF2B5EF4-FFF2-40B4-BE49-F238E27FC236}">
                <a16:creationId xmlns:a16="http://schemas.microsoft.com/office/drawing/2014/main" id="{721206DE-9363-07D1-1B23-C586B7746766}"/>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08905F59-3EDF-78EE-5DEA-3D6E2698237E}"/>
              </a:ext>
            </a:extLst>
          </p:cNvPr>
          <p:cNvPicPr>
            <a:picLocks noChangeAspect="1"/>
          </p:cNvPicPr>
          <p:nvPr/>
        </p:nvPicPr>
        <p:blipFill>
          <a:blip r:embed="rId2"/>
          <a:stretch>
            <a:fillRect/>
          </a:stretch>
        </p:blipFill>
        <p:spPr>
          <a:xfrm>
            <a:off x="471900" y="805543"/>
            <a:ext cx="8200200" cy="4238171"/>
          </a:xfrm>
          <a:prstGeom prst="rect">
            <a:avLst/>
          </a:prstGeom>
        </p:spPr>
      </p:pic>
    </p:spTree>
    <p:extLst>
      <p:ext uri="{BB962C8B-B14F-4D97-AF65-F5344CB8AC3E}">
        <p14:creationId xmlns:p14="http://schemas.microsoft.com/office/powerpoint/2010/main" val="1296151120"/>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22B7-8D2E-2201-D31D-6EBFBE31DFC4}"/>
              </a:ext>
            </a:extLst>
          </p:cNvPr>
          <p:cNvSpPr>
            <a:spLocks noGrp="1"/>
          </p:cNvSpPr>
          <p:nvPr>
            <p:ph type="title"/>
          </p:nvPr>
        </p:nvSpPr>
        <p:spPr>
          <a:xfrm>
            <a:off x="460950" y="240011"/>
            <a:ext cx="8222100" cy="767700"/>
          </a:xfrm>
        </p:spPr>
        <p:txBody>
          <a:bodyPr/>
          <a:lstStyle/>
          <a:p>
            <a:r>
              <a:rPr lang="en-IN" sz="4400" b="1" i="0" u="none" strike="noStrike" dirty="0">
                <a:solidFill>
                  <a:schemeClr val="bg1">
                    <a:lumMod val="95000"/>
                    <a:lumOff val="5000"/>
                  </a:schemeClr>
                </a:solidFill>
                <a:effectLst/>
                <a:latin typeface="Jokerman" panose="04090605060D06020702" pitchFamily="82" charset="0"/>
              </a:rPr>
              <a:t>Data Processing</a:t>
            </a:r>
            <a:endParaRPr lang="en-IN" sz="6600" dirty="0">
              <a:solidFill>
                <a:schemeClr val="bg1">
                  <a:lumMod val="95000"/>
                  <a:lumOff val="5000"/>
                </a:schemeClr>
              </a:solidFill>
              <a:latin typeface="Jokerman" panose="04090605060D06020702" pitchFamily="82" charset="0"/>
            </a:endParaRPr>
          </a:p>
        </p:txBody>
      </p:sp>
      <p:sp>
        <p:nvSpPr>
          <p:cNvPr id="3" name="Text Placeholder 2">
            <a:extLst>
              <a:ext uri="{FF2B5EF4-FFF2-40B4-BE49-F238E27FC236}">
                <a16:creationId xmlns:a16="http://schemas.microsoft.com/office/drawing/2014/main" id="{988B3AEB-8E69-D732-1028-46F283784702}"/>
              </a:ext>
            </a:extLst>
          </p:cNvPr>
          <p:cNvSpPr>
            <a:spLocks noGrp="1"/>
          </p:cNvSpPr>
          <p:nvPr>
            <p:ph type="body" idx="1"/>
          </p:nvPr>
        </p:nvSpPr>
        <p:spPr>
          <a:xfrm>
            <a:off x="232414" y="1173107"/>
            <a:ext cx="8222100" cy="2710200"/>
          </a:xfrm>
        </p:spPr>
        <p:txBody>
          <a:bodyPr/>
          <a:lstStyle/>
          <a:p>
            <a:r>
              <a:rPr lang="en-GB" sz="2800" b="1" i="0" u="none" strike="noStrike" dirty="0">
                <a:solidFill>
                  <a:schemeClr val="bg1">
                    <a:lumMod val="95000"/>
                    <a:lumOff val="5000"/>
                  </a:schemeClr>
                </a:solidFill>
                <a:effectLst/>
                <a:latin typeface="Georgia" panose="02040502050405020303" pitchFamily="18" charset="0"/>
              </a:rPr>
              <a:t>Data pre-processing involves conversion of data from a given format to much more user friendly, desired and meaningful format. It can be in any form like tables, images, videos, graphs, etc</a:t>
            </a:r>
          </a:p>
          <a:p>
            <a:r>
              <a:rPr lang="en-IN" sz="2800" b="1" i="0" u="none" strike="noStrike" dirty="0">
                <a:solidFill>
                  <a:schemeClr val="bg1">
                    <a:lumMod val="95000"/>
                    <a:lumOff val="5000"/>
                  </a:schemeClr>
                </a:solidFill>
                <a:effectLst/>
                <a:latin typeface="Georgia" panose="02040502050405020303" pitchFamily="18" charset="0"/>
              </a:rPr>
              <a:t>a) Data Visualization</a:t>
            </a:r>
            <a:endParaRPr lang="en-IN" sz="3200" b="1" dirty="0">
              <a:solidFill>
                <a:schemeClr val="bg1">
                  <a:lumMod val="95000"/>
                  <a:lumOff val="5000"/>
                </a:schemeClr>
              </a:solidFill>
              <a:effectLst/>
            </a:endParaRPr>
          </a:p>
          <a:p>
            <a:r>
              <a:rPr lang="en-GB" sz="2800" b="1" i="0" u="none" strike="noStrike" dirty="0">
                <a:solidFill>
                  <a:schemeClr val="bg1">
                    <a:lumMod val="95000"/>
                    <a:lumOff val="5000"/>
                  </a:schemeClr>
                </a:solidFill>
                <a:effectLst/>
                <a:latin typeface="Georgia" panose="02040502050405020303" pitchFamily="18" charset="0"/>
              </a:rPr>
              <a:t>b) Conversion of RGB image to Gray image</a:t>
            </a:r>
            <a:endParaRPr lang="en-GB" sz="3200" b="1" dirty="0">
              <a:solidFill>
                <a:schemeClr val="bg1">
                  <a:lumMod val="95000"/>
                  <a:lumOff val="5000"/>
                </a:schemeClr>
              </a:solidFill>
              <a:latin typeface="Georgia" panose="02040502050405020303" pitchFamily="18" charset="0"/>
            </a:endParaRPr>
          </a:p>
          <a:p>
            <a:r>
              <a:rPr lang="en-IN" sz="2800" b="1" i="0" u="none" strike="noStrike" dirty="0">
                <a:solidFill>
                  <a:schemeClr val="bg1">
                    <a:lumMod val="95000"/>
                    <a:lumOff val="5000"/>
                  </a:schemeClr>
                </a:solidFill>
                <a:effectLst/>
                <a:latin typeface="Georgia" panose="02040502050405020303" pitchFamily="18" charset="0"/>
              </a:rPr>
              <a:t>c) Image Reshaping</a:t>
            </a:r>
            <a:endParaRPr lang="en-GB" sz="3200" b="1" dirty="0">
              <a:solidFill>
                <a:schemeClr val="bg1">
                  <a:lumMod val="95000"/>
                  <a:lumOff val="5000"/>
                </a:schemeClr>
              </a:solidFill>
              <a:effectLst/>
            </a:endParaRPr>
          </a:p>
          <a:p>
            <a:endParaRPr lang="en-IN" dirty="0"/>
          </a:p>
        </p:txBody>
      </p:sp>
    </p:spTree>
    <p:extLst>
      <p:ext uri="{BB962C8B-B14F-4D97-AF65-F5344CB8AC3E}">
        <p14:creationId xmlns:p14="http://schemas.microsoft.com/office/powerpoint/2010/main" val="7158509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205</TotalTime>
  <Words>865</Words>
  <Application>Microsoft Office PowerPoint</Application>
  <PresentationFormat>On-screen Show (16:9)</PresentationFormat>
  <Paragraphs>73</Paragraphs>
  <Slides>22</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Verdana</vt:lpstr>
      <vt:lpstr>Algerian</vt:lpstr>
      <vt:lpstr>Agency FB</vt:lpstr>
      <vt:lpstr>Wingdings 3</vt:lpstr>
      <vt:lpstr>Stencil</vt:lpstr>
      <vt:lpstr>Roboto</vt:lpstr>
      <vt:lpstr>Georgia</vt:lpstr>
      <vt:lpstr>Century Gothic</vt:lpstr>
      <vt:lpstr>Calibri</vt:lpstr>
      <vt:lpstr>Arial</vt:lpstr>
      <vt:lpstr>Jokerman</vt:lpstr>
      <vt:lpstr>Times New Roman</vt:lpstr>
      <vt:lpstr>Slice</vt:lpstr>
      <vt:lpstr>PowerPoint Presentation</vt:lpstr>
      <vt:lpstr>Introduction</vt:lpstr>
      <vt:lpstr>Objectives</vt:lpstr>
      <vt:lpstr>PowerPoint Presentation</vt:lpstr>
      <vt:lpstr>IMPLEMENTATION     </vt:lpstr>
      <vt:lpstr> NOISE</vt:lpstr>
      <vt:lpstr>DATAset</vt:lpstr>
      <vt:lpstr>The Proposed Method </vt:lpstr>
      <vt:lpstr>Data Processing</vt:lpstr>
      <vt:lpstr> Feature Extraction</vt:lpstr>
      <vt:lpstr> </vt:lpstr>
      <vt:lpstr>TOOLS AND TECHNOLOGY USED</vt:lpstr>
      <vt:lpstr>PowerPoint Presentation</vt:lpstr>
      <vt:lpstr>Evaluation Metrics</vt:lpstr>
      <vt:lpstr>PowerPoint Presentation</vt:lpstr>
      <vt:lpstr>Result And Analysis</vt:lpstr>
      <vt:lpstr>PowerPoint Presentation</vt:lpstr>
      <vt:lpstr>CONCLUSION</vt:lpstr>
      <vt:lpstr>PowerPoint Presentation</vt:lpstr>
      <vt:lpstr>REFERENCES</vt:lpstr>
      <vt:lpstr>“This is a super-important quote”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Lakshay Kadam</cp:lastModifiedBy>
  <cp:revision>16</cp:revision>
  <dcterms:modified xsi:type="dcterms:W3CDTF">2022-11-15T16:17:38Z</dcterms:modified>
</cp:coreProperties>
</file>