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497" r:id="rId3"/>
    <p:sldId id="499" r:id="rId4"/>
    <p:sldId id="507" r:id="rId5"/>
    <p:sldId id="500" r:id="rId6"/>
    <p:sldId id="501" r:id="rId7"/>
    <p:sldId id="502" r:id="rId8"/>
    <p:sldId id="503" r:id="rId9"/>
    <p:sldId id="506" r:id="rId10"/>
    <p:sldId id="509" r:id="rId11"/>
    <p:sldId id="269" r:id="rId12"/>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userDrawn="1">
          <p15:clr>
            <a:srgbClr val="A4A3A4"/>
          </p15:clr>
        </p15:guide>
        <p15:guide id="2" pos="2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showGuides="1">
      <p:cViewPr varScale="1">
        <p:scale>
          <a:sx n="78" d="100"/>
          <a:sy n="78" d="100"/>
        </p:scale>
        <p:origin x="1099" y="62"/>
      </p:cViewPr>
      <p:guideLst>
        <p:guide orient="horz" pos="2212"/>
        <p:guide pos="285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25-04-2025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25-04-2025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hyperlink" Target="https://aws.amazon.com/what-is-aws/" TargetMode="External"/><Relationship Id="rId3" Type="http://schemas.openxmlformats.org/officeDocument/2006/relationships/image" Target="../media/image2.png"/><Relationship Id="rId7" Type="http://schemas.openxmlformats.org/officeDocument/2006/relationships/hyperlink" Target="https://developer.mozilla.org/en-US/docs/Web/JavaScrip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w3schools.com/html/" TargetMode="External"/><Relationship Id="rId5" Type="http://schemas.openxmlformats.org/officeDocument/2006/relationships/hyperlink" Target="https://doi.org/10.1109/IJCA2020.10257" TargetMode="External"/><Relationship Id="rId10" Type="http://schemas.openxmlformats.org/officeDocument/2006/relationships/hyperlink" Target="https://dev.mysql.com/doc/refman/8.0/en/" TargetMode="External"/><Relationship Id="rId4" Type="http://schemas.openxmlformats.org/officeDocument/2006/relationships/image" Target="../media/image4.png"/><Relationship Id="rId9" Type="http://schemas.openxmlformats.org/officeDocument/2006/relationships/hyperlink" Target="https://git-scm.com/book/en/v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References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180340" y="1248410"/>
            <a:ext cx="8822055" cy="5006340"/>
          </a:xfrm>
          <a:prstGeom prst="rect">
            <a:avLst/>
          </a:prstGeom>
          <a:noFill/>
        </p:spPr>
        <p:txBody>
          <a:bodyPr wrap="square">
            <a:noAutofit/>
          </a:bodyPr>
          <a:lstStyle/>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Smith, J. (2021). Database Management Systems: Concepts, Design, and Applications. 3rd ed. Pearson Education.</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Khan, A., &amp; Sharma, R. (2020). An approach to centralized data management in organizations. International Journal of Computer Applications, 11(2), 45-53. </a:t>
            </a:r>
            <a:r>
              <a:rPr lang="en-US" altLang="en-US" sz="1200" dirty="0">
                <a:latin typeface="Arial" panose="020B0604020202020204" pitchFamily="34" charset="0"/>
                <a:cs typeface="Arial" panose="020B0604020202020204" pitchFamily="34" charset="0"/>
                <a:hlinkClick r:id="rId5"/>
              </a:rPr>
              <a:t>https://doi.org/10.1109/IJCA2020.10257</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W3Schools. (2024). HTML Tutorial. Retrieved from </a:t>
            </a:r>
            <a:r>
              <a:rPr lang="en-US" altLang="en-US" sz="1200" dirty="0">
                <a:latin typeface="Arial" panose="020B0604020202020204" pitchFamily="34" charset="0"/>
                <a:cs typeface="Arial" panose="020B0604020202020204" pitchFamily="34" charset="0"/>
                <a:hlinkClick r:id="rId6"/>
              </a:rPr>
              <a:t>https://www.w3schools.com/html/</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Mozilla Developer Network (MDN). (2024). JavaScript Documentation. Retrieved from </a:t>
            </a:r>
            <a:r>
              <a:rPr lang="en-US" altLang="en-US" sz="1200" dirty="0">
                <a:latin typeface="Arial" panose="020B0604020202020204" pitchFamily="34" charset="0"/>
                <a:cs typeface="Arial" panose="020B0604020202020204" pitchFamily="34" charset="0"/>
                <a:hlinkClick r:id="rId7"/>
              </a:rPr>
              <a:t>https://developer.mozilla.org/en-US/docs/Web/JavaScript</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Amazon Web Services (AWS). (2023). AWS Cloud Services Overview. Retrieved from </a:t>
            </a:r>
            <a:r>
              <a:rPr lang="en-US" altLang="en-US" sz="1200" dirty="0">
                <a:latin typeface="Arial" panose="020B0604020202020204" pitchFamily="34" charset="0"/>
                <a:cs typeface="Arial" panose="020B0604020202020204" pitchFamily="34" charset="0"/>
                <a:hlinkClick r:id="rId8"/>
              </a:rPr>
              <a:t>https://aws.amazon.com/what-is-aws/</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GitHub. (2023). Version Control with Git. Retrieved from </a:t>
            </a:r>
            <a:r>
              <a:rPr lang="en-US" altLang="en-US" sz="1200" dirty="0">
                <a:latin typeface="Arial" panose="020B0604020202020204" pitchFamily="34" charset="0"/>
                <a:cs typeface="Arial" panose="020B0604020202020204" pitchFamily="34" charset="0"/>
                <a:hlinkClick r:id="rId9"/>
              </a:rPr>
              <a:t>https://git-scm.com/book/en/v2</a:t>
            </a:r>
            <a:endParaRPr lang="en-US" altLang="en-US" sz="1200" dirty="0">
              <a:latin typeface="Arial" panose="020B0604020202020204" pitchFamily="34" charset="0"/>
              <a:cs typeface="Arial" panose="020B0604020202020204" pitchFamily="34" charset="0"/>
            </a:endParaRPr>
          </a:p>
          <a:p>
            <a:pPr marL="268288" indent="-268288"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MySQL Documentation. (2024). MySQL 8.0 Reference Manual. Retrieved from </a:t>
            </a:r>
            <a:r>
              <a:rPr lang="en-US" altLang="en-US" sz="1200" dirty="0">
                <a:latin typeface="Arial" panose="020B0604020202020204" pitchFamily="34" charset="0"/>
                <a:cs typeface="Arial" panose="020B0604020202020204" pitchFamily="34" charset="0"/>
                <a:hlinkClick r:id="rId10"/>
              </a:rPr>
              <a:t>https://dev.mysql.com/doc/refman/8.0/en/</a:t>
            </a:r>
            <a:endParaRPr lang="en-US" altLang="en-US" sz="12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2C3DB01-A144-492E-A387-062C6D74D940}"/>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64550" y="2708920"/>
            <a:ext cx="5593327" cy="1588448"/>
          </a:xfrm>
          <a:prstGeom prst="rect">
            <a:avLst/>
          </a:prstGeom>
          <a:noFill/>
        </p:spPr>
        <p:txBody>
          <a:bodyPr wrap="none" rtlCol="0">
            <a:spAutoFit/>
          </a:bodyPr>
          <a:lstStyle/>
          <a:p>
            <a:pPr algn="ctr">
              <a:lnSpc>
                <a:spcPct val="150000"/>
              </a:lnSpc>
              <a:spcAft>
                <a:spcPts val="0"/>
              </a:spcAft>
            </a:pPr>
            <a:r>
              <a:rPr lang="en-US" sz="7200" dirty="0">
                <a:solidFill>
                  <a:srgbClr val="0060AA"/>
                </a:solidFill>
                <a:latin typeface="Times New Roman" panose="02020404030301010803" pitchFamily="18" charset="0"/>
              </a:rPr>
              <a:t>THANK</a:t>
            </a:r>
            <a:r>
              <a:rPr lang="en-US" sz="7200" dirty="0">
                <a:latin typeface="Garamond" panose="02020404030301010803" pitchFamily="18" charset="0"/>
              </a:rPr>
              <a:t> </a:t>
            </a:r>
            <a:r>
              <a:rPr lang="en-US" sz="7200" dirty="0">
                <a:solidFill>
                  <a:srgbClr val="E31E24"/>
                </a:solidFill>
                <a:latin typeface="Garamond" panose="02020404030301010803" pitchFamily="18" charset="0"/>
              </a:rPr>
              <a:t>YOU</a:t>
            </a:r>
            <a:endParaRPr lang="en-IN" sz="7200" dirty="0">
              <a:latin typeface="Garamond" panose="02020404030301010803"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panose="020B0604020202020204"/>
              </a:rPr>
              <a:t>Second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panose="020B0604020202020204"/>
              </a:rPr>
              <a:t>Submitted by</a:t>
            </a:r>
          </a:p>
        </p:txBody>
      </p:sp>
      <p:graphicFrame>
        <p:nvGraphicFramePr>
          <p:cNvPr id="2" name="Table 2"/>
          <p:cNvGraphicFramePr>
            <a:graphicFrameLocks noGrp="1"/>
          </p:cNvGraphicFramePr>
          <p:nvPr>
            <p:extLst>
              <p:ext uri="{D42A27DB-BD31-4B8C-83A1-F6EECF244321}">
                <p14:modId xmlns:p14="http://schemas.microsoft.com/office/powerpoint/2010/main" val="4246948477"/>
              </p:ext>
            </p:extLst>
          </p:nvPr>
        </p:nvGraphicFramePr>
        <p:xfrm>
          <a:off x="1696134" y="3086002"/>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0000"/>
                  </a:ext>
                </a:extLst>
              </a:tr>
              <a:tr h="370840">
                <a:tc>
                  <a:txBody>
                    <a:bodyPr/>
                    <a:lstStyle/>
                    <a:p>
                      <a:r>
                        <a:rPr lang="en-IN" altLang="en-US" dirty="0"/>
                        <a:t>2301730252</a:t>
                      </a:r>
                    </a:p>
                  </a:txBody>
                  <a:tcPr/>
                </a:tc>
                <a:tc>
                  <a:txBody>
                    <a:bodyPr/>
                    <a:lstStyle/>
                    <a:p>
                      <a:r>
                        <a:rPr lang="en-IN" altLang="en-US" dirty="0"/>
                        <a:t>Aditya Goyal</a:t>
                      </a:r>
                    </a:p>
                  </a:txBody>
                  <a:tcPr/>
                </a:tc>
                <a:extLst>
                  <a:ext uri="{0D108BD9-81ED-4DB2-BD59-A6C34878D82A}">
                    <a16:rowId xmlns:a16="http://schemas.microsoft.com/office/drawing/2014/main" val="10001"/>
                  </a:ext>
                </a:extLst>
              </a:tr>
              <a:tr h="370840">
                <a:tc>
                  <a:txBody>
                    <a:bodyPr/>
                    <a:lstStyle/>
                    <a:p>
                      <a:r>
                        <a:rPr lang="en-IN" altLang="en-US" dirty="0"/>
                        <a:t>2301730271</a:t>
                      </a:r>
                    </a:p>
                  </a:txBody>
                  <a:tcPr/>
                </a:tc>
                <a:tc>
                  <a:txBody>
                    <a:bodyPr/>
                    <a:lstStyle/>
                    <a:p>
                      <a:r>
                        <a:rPr lang="en-IN" altLang="en-US" dirty="0"/>
                        <a:t>Aarav</a:t>
                      </a:r>
                    </a:p>
                  </a:txBody>
                  <a:tcPr/>
                </a:tc>
                <a:extLst>
                  <a:ext uri="{0D108BD9-81ED-4DB2-BD59-A6C34878D82A}">
                    <a16:rowId xmlns:a16="http://schemas.microsoft.com/office/drawing/2014/main" val="10002"/>
                  </a:ext>
                </a:extLst>
              </a:tr>
              <a:tr h="370840">
                <a:tc>
                  <a:txBody>
                    <a:bodyPr/>
                    <a:lstStyle/>
                    <a:p>
                      <a:r>
                        <a:rPr lang="en-IN" altLang="en-US" dirty="0"/>
                        <a:t>2301730272</a:t>
                      </a:r>
                    </a:p>
                  </a:txBody>
                  <a:tcPr/>
                </a:tc>
                <a:tc>
                  <a:txBody>
                    <a:bodyPr/>
                    <a:lstStyle/>
                    <a:p>
                      <a:r>
                        <a:rPr lang="en-IN" altLang="en-IN" dirty="0"/>
                        <a:t>Mayank Garg</a:t>
                      </a:r>
                      <a:endParaRPr lang="en-US" altLang="en-IN" dirty="0"/>
                    </a:p>
                  </a:txBody>
                  <a:tcPr/>
                </a:tc>
                <a:extLst>
                  <a:ext uri="{0D108BD9-81ED-4DB2-BD59-A6C34878D82A}">
                    <a16:rowId xmlns:a16="http://schemas.microsoft.com/office/drawing/2014/main" val="10003"/>
                  </a:ext>
                </a:extLst>
              </a:tr>
            </a:tbl>
          </a:graphicData>
        </a:graphic>
      </p:graphicFrame>
      <p:sp>
        <p:nvSpPr>
          <p:cNvPr id="5" name="TextBox 4"/>
          <p:cNvSpPr txBox="1"/>
          <p:nvPr/>
        </p:nvSpPr>
        <p:spPr>
          <a:xfrm>
            <a:off x="1664970" y="1122045"/>
            <a:ext cx="5986145" cy="1170305"/>
          </a:xfrm>
          <a:prstGeom prst="rect">
            <a:avLst/>
          </a:prstGeom>
          <a:noFill/>
        </p:spPr>
        <p:txBody>
          <a:bodyPr wrap="square">
            <a:noAutofit/>
          </a:bodyPr>
          <a:lstStyle/>
          <a:p>
            <a:pPr lvl="0" algn="ctr">
              <a:buSzPct val="25000"/>
            </a:pPr>
            <a:r>
              <a:rPr lang="en-IN" sz="2800" b="1" dirty="0">
                <a:solidFill>
                  <a:srgbClr val="C00000"/>
                </a:solidFill>
                <a:highlight>
                  <a:srgbClr val="FFFF00"/>
                </a:highlight>
                <a:ea typeface="Cambria" panose="02040503050406030204" pitchFamily="18" charset="0"/>
                <a:cs typeface="Times New Roman" panose="02020603050405020304" pitchFamily="18" charset="0"/>
                <a:sym typeface="Arial" panose="020B0604020202020204"/>
              </a:rPr>
              <a:t>COMPANY DATABASE MANAGEMENT SYSTEM</a:t>
            </a:r>
          </a:p>
        </p:txBody>
      </p:sp>
      <p:sp>
        <p:nvSpPr>
          <p:cNvPr id="8" name="TextBox 7"/>
          <p:cNvSpPr txBox="1"/>
          <p:nvPr/>
        </p:nvSpPr>
        <p:spPr>
          <a:xfrm>
            <a:off x="236440" y="5733256"/>
            <a:ext cx="8584032" cy="645160"/>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panose="020B0604020202020204"/>
              </a:rPr>
              <a:t>Industry Mentor: Mr. Rajesh Goyal</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panose="020B0604020202020204"/>
              </a:rPr>
              <a:t>Faculty Mentor:</a:t>
            </a:r>
            <a:r>
              <a:rPr lang="en-IN" sz="1800" b="1" dirty="0">
                <a:solidFill>
                  <a:srgbClr val="0070C0"/>
                </a:solidFill>
                <a:ea typeface="Cambria" panose="02040503050406030204" pitchFamily="18" charset="0"/>
                <a:cs typeface="Times New Roman" panose="02020603050405020304" pitchFamily="18" charset="0"/>
                <a:sym typeface="Arial" panose="020B0604020202020204"/>
              </a:rPr>
              <a:t> Ms. Neetu Chauhan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Project Overview</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TextBox 9"/>
          <p:cNvSpPr txBox="1"/>
          <p:nvPr/>
        </p:nvSpPr>
        <p:spPr>
          <a:xfrm>
            <a:off x="179705" y="1143635"/>
            <a:ext cx="8827770" cy="5033010"/>
          </a:xfrm>
          <a:prstGeom prst="rect">
            <a:avLst/>
          </a:prstGeom>
          <a:noFill/>
        </p:spPr>
        <p:txBody>
          <a:bodyPr wrap="square" rtlCol="0">
            <a:noAutofit/>
          </a:bodyPr>
          <a:lstStyle/>
          <a:p>
            <a:pPr marL="179388" indent="-179388" algn="just" eaLnBrk="0" fontAlgn="base" hangingPunct="0">
              <a:lnSpc>
                <a:spcPct val="150000"/>
              </a:lnSpc>
              <a:spcBef>
                <a:spcPct val="0"/>
              </a:spcBef>
              <a:spcAft>
                <a:spcPts val="0"/>
              </a:spcAft>
              <a:buFontTx/>
              <a:buChar char="•"/>
            </a:pPr>
            <a:r>
              <a:rPr kumimoji="0" lang="en-US" altLang="en-US" sz="1200" b="1" i="0" u="none" strike="noStrike" cap="none" normalizeH="0" baseline="0" dirty="0">
                <a:ln>
                  <a:noFill/>
                </a:ln>
                <a:solidFill>
                  <a:schemeClr val="tx1"/>
                </a:solidFill>
                <a:effectLst/>
                <a:latin typeface="Times New Roman"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Centralized Data Systems</a:t>
            </a:r>
            <a:r>
              <a:rPr lang="en-US" sz="1200" dirty="0">
                <a:latin typeface="Arial" panose="020B0604020202020204" pitchFamily="34" charset="0"/>
                <a:cs typeface="Arial" panose="020B0604020202020204" pitchFamily="34" charset="0"/>
              </a:rPr>
              <a:t>: Establish company-wide web-based and back-end systems to track employee data — such as records, inventory, financial transactions, and payroll</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79388" indent="-179388" algn="just" eaLnBrk="0" fontAlgn="base" hangingPunct="0">
              <a:lnSpc>
                <a:spcPct val="150000"/>
              </a:lnSpc>
              <a:spcBef>
                <a:spcPct val="0"/>
              </a:spcBef>
              <a:spcAft>
                <a:spcPts val="0"/>
              </a:spcAft>
              <a:buFontTx/>
              <a:buChar char="•"/>
            </a:pPr>
            <a:r>
              <a:rPr kumimoji="0" lang="en-US" altLang="en-US" sz="1200" b="1" i="0" u="none" strike="noStrike" cap="none" normalizeH="0" baseline="0" dirty="0">
                <a:ln>
                  <a:noFill/>
                </a:ln>
                <a:solidFill>
                  <a:schemeClr val="tx1"/>
                </a:solidFill>
                <a:effectLst/>
                <a:latin typeface="Times New Roman"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Strong Database Management System (DBMS</a:t>
            </a:r>
            <a:r>
              <a:rPr lang="en-US" sz="1200" dirty="0">
                <a:latin typeface="Arial" panose="020B0604020202020204" pitchFamily="34" charset="0"/>
                <a:cs typeface="Arial" panose="020B0604020202020204" pitchFamily="34" charset="0"/>
              </a:rPr>
              <a:t>): A DBMS should be in place to provide integrity, security and efficient data operations (data entry, querying, updating, reporting).</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79388" indent="-179388" algn="just" eaLnBrk="0" fontAlgn="base" hangingPunct="0">
              <a:lnSpc>
                <a:spcPct val="150000"/>
              </a:lnSpc>
              <a:spcBef>
                <a:spcPct val="0"/>
              </a:spcBef>
              <a:spcAft>
                <a:spcPts val="0"/>
              </a:spcAft>
              <a:buFontTx/>
              <a:buChar char="•"/>
            </a:pPr>
            <a:r>
              <a:rPr kumimoji="0" lang="en-US" altLang="en-US" sz="1200" b="1" i="0" u="none" strike="noStrike" cap="none" normalizeH="0" baseline="0" dirty="0">
                <a:ln>
                  <a:noFill/>
                </a:ln>
                <a:solidFill>
                  <a:schemeClr val="tx1"/>
                </a:solidFill>
                <a:effectLst/>
                <a:latin typeface="Times New Roman"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Informed Decision Making</a:t>
            </a:r>
            <a:r>
              <a:rPr lang="en-US" sz="1200" dirty="0">
                <a:latin typeface="Arial" panose="020B0604020202020204" pitchFamily="34" charset="0"/>
                <a:cs typeface="Arial" panose="020B0604020202020204" pitchFamily="34" charset="0"/>
              </a:rPr>
              <a:t>: Deliver data insights in real time via a single and centralized platform to facilitate informed strategic decisions and strategic planning at business levels leading to improved overall business operational efficiency</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179388" indent="-179388" algn="just" eaLnBrk="0" fontAlgn="base" hangingPunct="0">
              <a:lnSpc>
                <a:spcPct val="150000"/>
              </a:lnSpc>
              <a:spcBef>
                <a:spcPct val="0"/>
              </a:spcBef>
              <a:spcAft>
                <a:spcPts val="0"/>
              </a:spcAft>
              <a:buFontTx/>
              <a:buChar char="•"/>
            </a:pPr>
            <a:r>
              <a:rPr lang="en-US" sz="1200" b="1" dirty="0">
                <a:latin typeface="Times New Roman" panose="020B0604020202020204" pitchFamily="34" charset="0"/>
                <a:cs typeface="Arial" panose="020B0604020202020204" pitchFamily="34" charset="0"/>
              </a:rPr>
              <a:t>   Scalability &amp; Performance Optimization</a:t>
            </a:r>
            <a:r>
              <a:rPr lang="en-US" sz="1200" dirty="0">
                <a:latin typeface="Arial" panose="020B0604020202020204" pitchFamily="34" charset="0"/>
                <a:cs typeface="Arial" panose="020B0604020202020204" pitchFamily="34" charset="0"/>
              </a:rPr>
              <a:t>: Ensuring the system can accommodate growing volumes of data and users and remains efficient and responsive as the company grows</a:t>
            </a:r>
          </a:p>
          <a:p>
            <a:pPr marL="179388" marR="0" lvl="0" indent="-179388" algn="just" defTabSz="914400" rtl="0" eaLnBrk="0" fontAlgn="base" latinLnBrk="0" hangingPunct="0">
              <a:lnSpc>
                <a:spcPct val="150000"/>
              </a:lnSpc>
              <a:spcBef>
                <a:spcPct val="0"/>
              </a:spcBef>
              <a:spcAft>
                <a:spcPts val="0"/>
              </a:spcAft>
              <a:buClrTx/>
              <a:buSzTx/>
              <a:tabLst/>
            </a:pPr>
            <a:endParaRPr lang="en-US" altLang="en-US" sz="12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BFA5F8E-1D92-D0F4-074D-45525C820D1F}"/>
              </a:ext>
            </a:extLst>
          </p:cNvPr>
          <p:cNvSpPr/>
          <p:nvPr/>
        </p:nvSpPr>
        <p:spPr>
          <a:xfrm>
            <a:off x="7776171" y="5867980"/>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255563"/>
            <a:ext cx="1644937" cy="376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nSpc>
                <a:spcPct val="150000"/>
              </a:lnSpc>
              <a:spcAft>
                <a:spcPts val="0"/>
              </a:spcAft>
              <a:buSzPct val="25000"/>
            </a:pPr>
            <a:r>
              <a:rPr lang="en-US" sz="1400" b="1" dirty="0">
                <a:solidFill>
                  <a:prstClr val="black"/>
                </a:solidFill>
                <a:latin typeface="Times New Roman" panose="02020603050405020304" pitchFamily="18" charset="0"/>
                <a:ea typeface="+mj-ea"/>
                <a:cs typeface="Times New Roman" panose="02020603050405020304" pitchFamily="18" charset="0"/>
                <a:sym typeface="Arial" panose="020B0604020202020204"/>
              </a:rPr>
              <a:t>A</a:t>
            </a:r>
            <a:r>
              <a:rPr lang="en-IN" sz="1400" b="1" dirty="0">
                <a:solidFill>
                  <a:prstClr val="black"/>
                </a:solidFill>
                <a:latin typeface="Times New Roman" panose="02020603050405020304" pitchFamily="18" charset="0"/>
                <a:ea typeface="+mj-ea"/>
                <a:cs typeface="Times New Roman" panose="02020603050405020304" pitchFamily="18" charset="0"/>
                <a:sym typeface="Arial" panose="020B0604020202020204"/>
              </a:rPr>
              <a:t>bout the Problem</a:t>
            </a:r>
            <a:endParaRPr lang="en-IN" sz="1400" b="1" dirty="0">
              <a:solidFill>
                <a:srgbClr val="E31E24"/>
              </a:solidFill>
              <a:latin typeface="Times New Roman" panose="02020603050405020304" pitchFamily="18" charset="0"/>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1120" y="1053465"/>
            <a:ext cx="8893175" cy="5054600"/>
          </a:xfrm>
          <a:prstGeom prst="rect">
            <a:avLst/>
          </a:prstGeom>
          <a:noFill/>
        </p:spPr>
        <p:txBody>
          <a:bodyPr wrap="square" rtlCol="0">
            <a:noAutofit/>
          </a:bodyPr>
          <a:lstStyle/>
          <a:p>
            <a:pPr marL="285750" indent="-285750" algn="just">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Data Inaccuracy and Fragmentation</a:t>
            </a:r>
            <a:r>
              <a:rPr lang="en-US" sz="1200" dirty="0">
                <a:latin typeface="Arial" panose="020B0604020202020204" pitchFamily="34" charset="0"/>
                <a:cs typeface="Arial" panose="020B0604020202020204" pitchFamily="34" charset="0"/>
              </a:rPr>
              <a:t>: A centralized database management system or central data source is still far away for many companies, and data is often fragmented in different departments and software bundles creating gaps that lead to data inaccuracies.</a:t>
            </a:r>
            <a:endParaRPr lang="en-US" altLang="en-US" sz="1200" dirty="0">
              <a:latin typeface="Arial" panose="020B060402020202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Another one is Security Vulnerabilities</a:t>
            </a:r>
            <a:r>
              <a:rPr lang="en-US" sz="1200" dirty="0">
                <a:latin typeface="Arial" panose="020B0604020202020204" pitchFamily="34" charset="0"/>
                <a:cs typeface="Arial" panose="020B0604020202020204" pitchFamily="34" charset="0"/>
              </a:rPr>
              <a:t>: To decentralized data storage, the risk of unauthorized access and data breaches increases, as sensitive information may be inadequately protected across multiple zones with sensitive information</a:t>
            </a:r>
          </a:p>
          <a:p>
            <a:pPr marL="285750" indent="-285750" algn="just">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Operational Inefficiencies</a:t>
            </a:r>
            <a:r>
              <a:rPr lang="en-US" sz="1200" dirty="0">
                <a:latin typeface="Arial" panose="020B0604020202020204" pitchFamily="34" charset="0"/>
                <a:cs typeface="Arial" panose="020B0604020202020204" pitchFamily="34" charset="0"/>
              </a:rPr>
              <a:t>: Data leading to time-consuming processes, reduced productivity, and increased potential for errors due to lack of integration and manual handling of the data.</a:t>
            </a:r>
          </a:p>
          <a:p>
            <a:pPr marL="285750" indent="-285750" algn="just">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Scalability Challenges </a:t>
            </a:r>
            <a:r>
              <a:rPr lang="en-US" sz="1200" dirty="0">
                <a:latin typeface="Arial" panose="020B0604020202020204" pitchFamily="34" charset="0"/>
                <a:cs typeface="Arial" panose="020B0604020202020204" pitchFamily="34" charset="0"/>
              </a:rPr>
              <a:t>— Without a solid system in place, horizontal scaling with growing choirs of data can result in performances issues and hindered project updates and data consistency.</a:t>
            </a:r>
          </a:p>
          <a:p>
            <a:pPr marL="285750" indent="-285750" algn="just">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Challenge of managing diverse data</a:t>
            </a:r>
            <a:r>
              <a:rPr lang="en-US" sz="1200" dirty="0">
                <a:latin typeface="Arial" panose="020B0604020202020204" pitchFamily="34" charset="0"/>
                <a:cs typeface="Arial" panose="020B0604020202020204" pitchFamily="34" charset="0"/>
              </a:rPr>
              <a:t>: A centralized Company Database Management System solves these challenges by bringing data together, enhancing security measures, streamlining operations, and providing scalability to grow alongside the company.</a:t>
            </a:r>
          </a:p>
          <a:p>
            <a:pPr algn="just">
              <a:lnSpc>
                <a:spcPct val="150000"/>
              </a:lnSpc>
              <a:spcAft>
                <a:spcPts val="0"/>
              </a:spcAft>
            </a:pPr>
            <a:endParaRPr lang="en-US" altLang="en-US" sz="1200"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7EF316-4EBB-965E-D916-83E5E9C7679A}"/>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71120" y="1144270"/>
            <a:ext cx="9018270" cy="5113655"/>
          </a:xfrm>
          <a:prstGeom prst="rect">
            <a:avLst/>
          </a:prstGeom>
          <a:noFill/>
        </p:spPr>
        <p:txBody>
          <a:bodyPr wrap="square">
            <a:noAutofit/>
          </a:bodyPr>
          <a:lstStyle/>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The absence of an organized and centralized database management system in an organization can be a hassle when it comes to managing vital data like employee records, inventory, transactions, payroll, etc. This leaves us waiting, guessing, and going through the eyes maintained by all this information sharing in the digital age.</a:t>
            </a:r>
            <a:endParaRPr lang="en-US" sz="1600" dirty="0">
              <a:latin typeface="Arial" panose="020B060402020202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 Data is an important asset for any business and how to manage it properly. The inability to aggregate data from unique sources breeds errors, hinders operational efficiency, and muddles decision making. Moreover, it exposes sensitive data to potential breaches due to lack of data security and centralized access.</a:t>
            </a:r>
            <a:endParaRPr lang="en-US" sz="1600" dirty="0">
              <a:latin typeface="Arial" panose="020B060402020202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Centralize the Company Database Management System (CDMS) for improved data hands on, automation, accuracy and security in data handling. The potential for greater productivity, accelerated decision-making, and improved strategic planning is huge. It would also mitigate operational risks, ensure data integrity, and provide a scalable solution for future growth.</a:t>
            </a:r>
          </a:p>
          <a:p>
            <a:pPr algn="just">
              <a:lnSpc>
                <a:spcPct val="150000"/>
              </a:lnSpc>
              <a:spcAft>
                <a:spcPts val="0"/>
              </a:spcAft>
            </a:pPr>
            <a:endParaRPr lang="en-US" sz="16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0C9818-1F21-A7CC-1907-C4458395D431}"/>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Objectives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179705" y="1266190"/>
            <a:ext cx="8874125" cy="4794885"/>
          </a:xfrm>
          <a:prstGeom prst="rect">
            <a:avLst/>
          </a:prstGeom>
          <a:noFill/>
        </p:spPr>
        <p:txBody>
          <a:bodyPr wrap="square">
            <a:noAutofit/>
          </a:bodyPr>
          <a:lstStyle/>
          <a:p>
            <a:pPr marL="285750" indent="-285750">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Centralized Information Management</a:t>
            </a:r>
            <a:r>
              <a:rPr lang="en-US" sz="1200" dirty="0">
                <a:latin typeface="Arial" panose="020B0604020202020204" pitchFamily="34" charset="0"/>
                <a:cs typeface="Arial" panose="020B0604020202020204" pitchFamily="34" charset="0"/>
              </a:rPr>
              <a:t>: Create a web-based interface to integrate all company data in one place, including employee records, inventory, financial transactions, and payroll.</a:t>
            </a:r>
          </a:p>
          <a:p>
            <a:pPr marL="285750" indent="-285750">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Improved Data Integrity and Consistency</a:t>
            </a:r>
            <a:r>
              <a:rPr lang="en-US" sz="1200" dirty="0">
                <a:latin typeface="Arial" panose="020B0604020202020204" pitchFamily="34" charset="0"/>
                <a:cs typeface="Arial" panose="020B0604020202020204" pitchFamily="34" charset="0"/>
              </a:rPr>
              <a:t>: Put in processes to ensure that data across all departments is accurate and keeps up to date.</a:t>
            </a:r>
          </a:p>
          <a:p>
            <a:pPr marL="285750" indent="-285750">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Implement Data Security Measures</a:t>
            </a:r>
            <a:r>
              <a:rPr lang="en-US" sz="1200" dirty="0">
                <a:latin typeface="Arial" panose="020B0604020202020204" pitchFamily="34" charset="0"/>
                <a:cs typeface="Arial" panose="020B0604020202020204" pitchFamily="34" charset="0"/>
              </a:rPr>
              <a:t>: Take all necessary steps to secure proprietary data from unauthorized access and potential breaches.</a:t>
            </a:r>
          </a:p>
          <a:p>
            <a:pPr marL="285750" indent="-285750">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Operations Process</a:t>
            </a:r>
            <a:r>
              <a:rPr lang="en-US" sz="1200" dirty="0">
                <a:latin typeface="Arial" panose="020B0604020202020204" pitchFamily="34" charset="0"/>
                <a:cs typeface="Arial" panose="020B0604020202020204" pitchFamily="34" charset="0"/>
              </a:rPr>
              <a:t>: Automate regular tasks and processes to decrease human effort, lower errors, and boost performance.</a:t>
            </a:r>
          </a:p>
          <a:p>
            <a:pPr marL="285750" indent="-285750">
              <a:lnSpc>
                <a:spcPct val="150000"/>
              </a:lnSpc>
              <a:spcAft>
                <a:spcPts val="0"/>
              </a:spcAft>
              <a:buFont typeface="Arial" panose="020B0604020202020204" pitchFamily="34" charset="0"/>
              <a:buChar char="•"/>
            </a:pPr>
            <a:r>
              <a:rPr lang="en-US" sz="1200" b="1" dirty="0">
                <a:latin typeface="Times New Roman" panose="020B0604020202020204" pitchFamily="34" charset="0"/>
                <a:cs typeface="Arial" panose="020B0604020202020204" pitchFamily="34" charset="0"/>
              </a:rPr>
              <a:t>Scalable System Architecture</a:t>
            </a:r>
            <a:r>
              <a:rPr lang="en-US" sz="1200" dirty="0">
                <a:latin typeface="Arial" panose="020B0604020202020204" pitchFamily="34" charset="0"/>
                <a:cs typeface="Arial" panose="020B0604020202020204" pitchFamily="34" charset="0"/>
              </a:rPr>
              <a:t>: It supports future business expansion by enabling easy integration of new data types, users and capabilities as the business grows</a:t>
            </a:r>
            <a:r>
              <a:rPr lang="en-US" sz="1200" dirty="0"/>
              <a:t>.</a:t>
            </a:r>
          </a:p>
          <a:p>
            <a:pPr>
              <a:lnSpc>
                <a:spcPct val="150000"/>
              </a:lnSpc>
              <a:spcAft>
                <a:spcPts val="0"/>
              </a:spcAft>
            </a:pPr>
            <a:endParaRPr lang="en-US" altLang="en-US" sz="12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2227CFB-79D7-470A-6545-3F5292A18955}"/>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56592" y="-208661"/>
            <a:ext cx="9180512" cy="6885384"/>
          </a:xfrm>
        </p:spPr>
      </p:pic>
      <p:sp>
        <p:nvSpPr>
          <p:cNvPr id="5" name="Rectangle 1"/>
          <p:cNvSpPr>
            <a:spLocks noChangeArrowheads="1"/>
          </p:cNvSpPr>
          <p:nvPr/>
        </p:nvSpPr>
        <p:spPr bwMode="auto">
          <a:xfrm>
            <a:off x="-469605" y="167742"/>
            <a:ext cx="2953373" cy="38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582930" y="1188085"/>
            <a:ext cx="9619615" cy="4989830"/>
          </a:xfrm>
          <a:prstGeom prst="rect">
            <a:avLst/>
          </a:prstGeom>
          <a:noFill/>
        </p:spPr>
        <p:txBody>
          <a:bodyPr wrap="square">
            <a:noAutofit/>
          </a:bodyPr>
          <a:lstStyle/>
          <a:p>
            <a:pPr indent="0" algn="just">
              <a:lnSpc>
                <a:spcPct val="150000"/>
              </a:lnSpc>
              <a:spcAft>
                <a:spcPts val="0"/>
              </a:spcAft>
              <a:buFont typeface="Arial" panose="020B0604020202020204" pitchFamily="34" charset="0"/>
              <a:buNone/>
            </a:pPr>
            <a:r>
              <a:rPr lang="en-US" altLang="en-US" sz="1200" b="1" dirty="0">
                <a:latin typeface="Times New Roman" panose="020B0604020202020204" pitchFamily="34" charset="0"/>
                <a:cs typeface="Arial" panose="020B0604020202020204" pitchFamily="34" charset="0"/>
              </a:rPr>
              <a:t>Methodolog</a:t>
            </a:r>
            <a:r>
              <a:rPr lang="en-US" altLang="en-US" sz="1200" dirty="0">
                <a:latin typeface="Arial" panose="020B0604020202020204" pitchFamily="34" charset="0"/>
                <a:cs typeface="Arial" panose="020B0604020202020204" pitchFamily="34" charset="0"/>
              </a:rPr>
              <a:t>y:-</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Agile Methodology: Deployed work cycles and feedback loops to increase agility.</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Test-Driven Development (TDD) : Writing tests prior to code implementation to verify the functionality and minimize defects</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Modular Design: broke the system down into independent modules which make it easier to maintain</a:t>
            </a:r>
            <a:endParaRPr lang="en-US" altLang="en-US" sz="1200" dirty="0">
              <a:latin typeface="Arial" panose="020B0604020202020204" pitchFamily="34" charset="0"/>
              <a:cs typeface="Arial" panose="020B0604020202020204" pitchFamily="34" charset="0"/>
            </a:endParaRPr>
          </a:p>
          <a:p>
            <a:pPr indent="0" algn="just">
              <a:lnSpc>
                <a:spcPct val="150000"/>
              </a:lnSpc>
              <a:spcAft>
                <a:spcPts val="0"/>
              </a:spcAft>
              <a:buFont typeface="Arial" panose="020B0604020202020204" pitchFamily="34" charset="0"/>
              <a:buNone/>
            </a:pPr>
            <a:r>
              <a:rPr lang="en-US" altLang="en-US" sz="1200" b="1" dirty="0">
                <a:latin typeface="Times New Roman" panose="020B0604020202020204" pitchFamily="34" charset="0"/>
                <a:cs typeface="Arial" panose="020B0604020202020204" pitchFamily="34" charset="0"/>
              </a:rPr>
              <a:t>Tools</a:t>
            </a:r>
            <a:r>
              <a:rPr lang="en-US" altLang="en-US" sz="1200" dirty="0">
                <a:latin typeface="Arial" panose="020B0604020202020204" pitchFamily="34" charset="0"/>
                <a:cs typeface="Arial" panose="020B0604020202020204" pitchFamily="34" charset="0"/>
              </a:rPr>
              <a:t>:-</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Frontend: HTML CSS JavaScript React </a:t>
            </a:r>
            <a:r>
              <a:rPr lang="en-US" altLang="en-US" sz="1200" dirty="0" err="1">
                <a:latin typeface="Arial" panose="020B0604020202020204" pitchFamily="34" charset="0"/>
                <a:cs typeface="Arial" panose="020B0604020202020204" pitchFamily="34" charset="0"/>
              </a:rPr>
              <a:t>Js</a:t>
            </a:r>
            <a:endParaRPr lang="en-US" altLang="en-US" sz="1200" dirty="0">
              <a:latin typeface="Arial" panose="020B0604020202020204" pitchFamily="34" charset="0"/>
              <a:cs typeface="Arial" panose="020B0604020202020204" pitchFamily="34" charset="0"/>
            </a:endParaRP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Backend: Node. </a:t>
            </a:r>
            <a:r>
              <a:rPr lang="en-US" altLang="en-US" sz="1200" dirty="0" err="1">
                <a:latin typeface="Arial" panose="020B0604020202020204" pitchFamily="34" charset="0"/>
                <a:cs typeface="Arial" panose="020B0604020202020204" pitchFamily="34" charset="0"/>
              </a:rPr>
              <a:t>js</a:t>
            </a:r>
            <a:r>
              <a:rPr lang="en-US" altLang="en-US" sz="1200" dirty="0">
                <a:latin typeface="Arial" panose="020B0604020202020204" pitchFamily="34" charset="0"/>
                <a:cs typeface="Arial" panose="020B0604020202020204" pitchFamily="34" charset="0"/>
              </a:rPr>
              <a:t>, Express. </a:t>
            </a:r>
            <a:r>
              <a:rPr lang="en-US" altLang="en-US" sz="1200" dirty="0" err="1">
                <a:latin typeface="Arial" panose="020B0604020202020204" pitchFamily="34" charset="0"/>
                <a:cs typeface="Arial" panose="020B0604020202020204" pitchFamily="34" charset="0"/>
              </a:rPr>
              <a:t>js</a:t>
            </a:r>
            <a:r>
              <a:rPr lang="en-US" altLang="en-US" sz="1200" dirty="0">
                <a:latin typeface="Arial" panose="020B0604020202020204" pitchFamily="34" charset="0"/>
                <a:cs typeface="Arial" panose="020B0604020202020204" pitchFamily="34" charset="0"/>
              </a:rPr>
              <a:t>, RESTful APIs</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Database: MySQL</a:t>
            </a:r>
            <a:endParaRPr lang="en-US" altLang="en-US" sz="1200" dirty="0">
              <a:latin typeface="Arial" panose="020B0604020202020204" pitchFamily="34" charset="0"/>
              <a:cs typeface="Arial" panose="020B0604020202020204" pitchFamily="34" charset="0"/>
            </a:endParaRPr>
          </a:p>
          <a:p>
            <a:pPr indent="0" algn="just">
              <a:lnSpc>
                <a:spcPct val="150000"/>
              </a:lnSpc>
              <a:spcAft>
                <a:spcPts val="0"/>
              </a:spcAft>
              <a:buFont typeface="Arial" panose="020B0604020202020204" pitchFamily="34" charset="0"/>
              <a:buNone/>
            </a:pPr>
            <a:r>
              <a:rPr lang="en-US" altLang="en-US" sz="1200" b="1" dirty="0">
                <a:latin typeface="Times New Roman" panose="020B0604020202020204" pitchFamily="34" charset="0"/>
                <a:cs typeface="Arial" panose="020B0604020202020204" pitchFamily="34" charset="0"/>
              </a:rPr>
              <a:t>Techniques</a:t>
            </a:r>
            <a:r>
              <a:rPr lang="en-US" altLang="en-US" sz="1200" dirty="0">
                <a:latin typeface="Arial" panose="020B0604020202020204" pitchFamily="34" charset="0"/>
                <a:cs typeface="Arial" panose="020B0604020202020204" pitchFamily="34" charset="0"/>
              </a:rPr>
              <a:t>:-</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Continuous Integration/Continuous Deployment (CI/CD): Automation of testing and deployment for quick release cycles</a:t>
            </a:r>
          </a:p>
          <a:p>
            <a:pPr marL="285750" indent="-285750" algn="just">
              <a:lnSpc>
                <a:spcPct val="150000"/>
              </a:lnSpc>
              <a:spcAft>
                <a:spcPts val="0"/>
              </a:spcAft>
              <a:buFont typeface="Arial" panose="020B0604020202020204" pitchFamily="34" charset="0"/>
              <a:buChar char="•"/>
            </a:pPr>
            <a:r>
              <a:rPr lang="en-US" altLang="en-US" sz="1200" dirty="0">
                <a:latin typeface="Times New Roman" panose="020B0604020202020204" pitchFamily="34" charset="0"/>
                <a:cs typeface="Arial" panose="020B0604020202020204" pitchFamily="34" charset="0"/>
              </a:rPr>
              <a:t>Design Strategies to Improve User Experience Responsive Design Pillars of Good Web/UX Design Code Refactoring: Last a code structure for readability review making.</a:t>
            </a:r>
          </a:p>
        </p:txBody>
      </p:sp>
      <p:sp>
        <p:nvSpPr>
          <p:cNvPr id="2" name="Rectangle 1">
            <a:extLst>
              <a:ext uri="{FF2B5EF4-FFF2-40B4-BE49-F238E27FC236}">
                <a16:creationId xmlns:a16="http://schemas.microsoft.com/office/drawing/2014/main" id="{AA65633C-37C8-6C0A-0FB3-C7FECB2ECF97}"/>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Methodology Flowchart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24A9617-5C7A-292A-A5E2-A981832DC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87824" y="1191477"/>
            <a:ext cx="2828721" cy="5464532"/>
          </a:xfrm>
          <a:prstGeom prst="rect">
            <a:avLst/>
          </a:prstGeom>
        </p:spPr>
      </p:pic>
      <p:sp>
        <p:nvSpPr>
          <p:cNvPr id="2" name="Rectangle 1">
            <a:extLst>
              <a:ext uri="{FF2B5EF4-FFF2-40B4-BE49-F238E27FC236}">
                <a16:creationId xmlns:a16="http://schemas.microsoft.com/office/drawing/2014/main" id="{7891E664-C9AF-E14F-C186-9365562BC283}"/>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PAGENO6.</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a:lnSpc>
                <a:spcPct val="150000"/>
              </a:lnSpc>
              <a:spcAft>
                <a:spcPts val="0"/>
              </a:spcAft>
              <a:buSzPct val="25000"/>
            </a:pPr>
            <a:r>
              <a:rPr lang="en-US" sz="1400" b="1" kern="100" dirty="0">
                <a:effectLst/>
                <a:latin typeface="Times New Roman" panose="020B0604030504040204" pitchFamily="34" charset="0"/>
                <a:ea typeface="Times New Roman" panose="02020603050405020304" pitchFamily="18" charset="0"/>
                <a:cs typeface="Times New Roman" panose="02020603050405020304" pitchFamily="18" charset="0"/>
              </a:rPr>
              <a:t>Expected Results &amp; Impact</a:t>
            </a:r>
            <a:endParaRPr lang="en-IN" sz="3200" b="1" dirty="0">
              <a:solidFill>
                <a:srgbClr val="E31E24"/>
              </a:solidFill>
              <a:cs typeface="Times New Roman" panose="02020603050405020304" pitchFamily="18" charset="0"/>
              <a:sym typeface="Arial" panose="020B0604020202020204"/>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400" kern="100" dirty="0">
                <a:solidFill>
                  <a:srgbClr val="000000"/>
                </a:solidFill>
                <a:effectLst/>
                <a:latin typeface="Times New Roman"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3" name="TextBox 2"/>
          <p:cNvSpPr txBox="1"/>
          <p:nvPr/>
        </p:nvSpPr>
        <p:spPr>
          <a:xfrm>
            <a:off x="72390" y="1119505"/>
            <a:ext cx="8959850" cy="4939030"/>
          </a:xfrm>
          <a:prstGeom prst="rect">
            <a:avLst/>
          </a:prstGeom>
          <a:noFill/>
        </p:spPr>
        <p:txBody>
          <a:bodyPr wrap="square">
            <a:noAutofit/>
          </a:bodyPr>
          <a:lstStyle/>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The Company will provide a fully developed, web-based Company Database Management System (CDMS), which will include all core company data on one platform. It is going to aid data administration, enhance precision</a:t>
            </a:r>
            <a:r>
              <a:rPr lang="en-US" sz="1600" dirty="0"/>
              <a:t>.</a:t>
            </a: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it will effectively solve the identified problem by centralizing fragmented data, automating processes, improving data security, and enabling real-time decision-making through better access to accurate information.</a:t>
            </a: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The deliverable will include a working model of the website, showcasing all core functionalities such as data entry, querying, reporting, and security protocols, ensuring it meets the company’s operational needs.</a:t>
            </a: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The project will contribute to the field by providing a practical solution for efficient data management in businesses, particularly in companies with growing data and complex operations. It will serve as a model for other organizations looking to streamline their internal systems.</a:t>
            </a: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Potential benefits include improved operational efficiency, enhanced decision-making, secure data handling, and better scalability, which can be implemented across industries that rely on data-driven operations. Researchers and industries will benefit from the system’s real-time insights, automation, and security features.</a:t>
            </a:r>
          </a:p>
          <a:p>
            <a:pPr marL="285750" indent="-285750" algn="just">
              <a:lnSpc>
                <a:spcPct val="150000"/>
              </a:lnSpc>
              <a:spcAft>
                <a:spcPts val="0"/>
              </a:spcAft>
              <a:buFont typeface="Arial" panose="020B0604020202020204" pitchFamily="34" charset="0"/>
              <a:buChar char="•"/>
            </a:pPr>
            <a:r>
              <a:rPr lang="en-US" sz="1200" dirty="0">
                <a:latin typeface="Times New Roman" panose="020B0604020202020204" pitchFamily="34" charset="0"/>
                <a:cs typeface="Arial" panose="020B0604020202020204" pitchFamily="34" charset="0"/>
              </a:rPr>
              <a:t>The future scope of this work includes extending the system’s capabilities to support machine learning models for predictive analytics, integration with other enterprise software, and further scaling to handle large volumes of data across multiple locations.</a:t>
            </a:r>
          </a:p>
          <a:p>
            <a:pPr marL="285750" indent="-285750" algn="just">
              <a:lnSpc>
                <a:spcPct val="150000"/>
              </a:lnSpc>
              <a:spcAft>
                <a:spcPts val="0"/>
              </a:spcAft>
              <a:buFont typeface="Arial" panose="020B0604020202020204" pitchFamily="34" charset="0"/>
              <a:buChar char="•"/>
            </a:pPr>
            <a:endParaRPr lang="en-US" altLang="en-US" sz="1600" b="1"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471E4F9-802F-31B4-94BD-BE50BC8BA0C9}"/>
              </a:ext>
            </a:extLst>
          </p:cNvPr>
          <p:cNvSpPr/>
          <p:nvPr/>
        </p:nvSpPr>
        <p:spPr>
          <a:xfrm>
            <a:off x="7776171" y="5796552"/>
            <a:ext cx="1151855" cy="369332"/>
          </a:xfrm>
          <a:prstGeom prst="rect">
            <a:avLst/>
          </a:prstGeom>
          <a:noFill/>
        </p:spPr>
        <p:txBody>
          <a:bodyPr wrap="none" lIns="91440" tIns="45720" rIns="91440" bIns="45720">
            <a:spAutoFit/>
          </a:bodyPr>
          <a:lstStyle/>
          <a:p>
            <a:pPr algn="ctr"/>
            <a:r>
              <a:rPr lang="en-US" b="0" cap="none" spc="0" dirty="0">
                <a:ln w="0"/>
                <a:solidFill>
                  <a:srgbClr val="FF0000"/>
                </a:solidFill>
                <a:effectLst>
                  <a:outerShdw blurRad="38100" dist="19050" dir="2700000" algn="tl" rotWithShape="0">
                    <a:schemeClr val="dk1">
                      <a:alpha val="40000"/>
                    </a:schemeClr>
                  </a:outerShdw>
                </a:effectLst>
              </a:rPr>
              <a:t>PAGENO7.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1277</Words>
  <Application>Microsoft Office PowerPoint</Application>
  <PresentationFormat>On-screen Show (4:3)</PresentationFormat>
  <Paragraphs>97</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Garamond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Aarav Kumar</cp:lastModifiedBy>
  <cp:revision>328</cp:revision>
  <cp:lastPrinted>2022-09-05T08:43:00Z</cp:lastPrinted>
  <dcterms:created xsi:type="dcterms:W3CDTF">2020-01-16T09:05:00Z</dcterms:created>
  <dcterms:modified xsi:type="dcterms:W3CDTF">2025-04-25T18:23:21Z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61CE0BF1794E42CD835C5F346D1FF3BB_12</vt:lpwstr>
  </property>
  <property fmtid="{D5CDD505-2E9C-101B-9397-08002B2CF9AE}" pid="3" name="KSOProductBuildVer">
    <vt:lpwstr>1033-12.2.0.19805</vt:lpwstr>
  </property>
</Properties>
</file>