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595959"/>
              </a:solid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595959"/>
              </a:solidFill>
              <a:latin typeface="Gill Sans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595959"/>
              </a:solid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595959"/>
              </a:solid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Gill Sans MT"/>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595959"/>
              </a:solidFill>
              <a:latin typeface="Gill Sans MT"/>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595959"/>
              </a:solid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2"/>
        </a:solidFill>
      </p:bgPr>
    </p:bg>
    <p:spTree>
      <p:nvGrpSpPr>
        <p:cNvPr id="1" name=""/>
        <p:cNvGrpSpPr/>
        <p:nvPr/>
      </p:nvGrpSpPr>
      <p:grpSpPr>
        <a:xfrm>
          <a:off x="0" y="0"/>
          <a:ext cx="0" cy="0"/>
          <a:chOff x="0" y="0"/>
          <a:chExt cx="0" cy="0"/>
        </a:xfrm>
      </p:grpSpPr>
      <p:sp>
        <p:nvSpPr>
          <p:cNvPr id="0" name="CustomShape 1"/>
          <p:cNvSpPr/>
          <p:nvPr/>
        </p:nvSpPr>
        <p:spPr>
          <a:xfrm>
            <a:off x="0" y="0"/>
            <a:ext cx="885600" cy="6857640"/>
          </a:xfrm>
          <a:custGeom>
            <a:avLst/>
            <a:gdLst/>
            <a:ahLst/>
            <a:rect l="l" t="t"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a:noFill/>
          </a:ln>
        </p:spPr>
        <p:style>
          <a:lnRef idx="0"/>
          <a:fillRef idx="0"/>
          <a:effectRef idx="0"/>
          <a:fontRef idx="minor"/>
        </p:style>
      </p:sp>
      <p:sp>
        <p:nvSpPr>
          <p:cNvPr id="1" name="CustomShape 2"/>
          <p:cNvSpPr/>
          <p:nvPr/>
        </p:nvSpPr>
        <p:spPr>
          <a:xfrm>
            <a:off x="11908440" y="0"/>
            <a:ext cx="2829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dt"/>
          </p:nvPr>
        </p:nvSpPr>
        <p:spPr>
          <a:xfrm>
            <a:off x="1251720" y="6375600"/>
            <a:ext cx="2329200" cy="348120"/>
          </a:xfrm>
          <a:prstGeom prst="rect">
            <a:avLst/>
          </a:prstGeom>
        </p:spPr>
        <p:txBody>
          <a:bodyPr anchor="ctr">
            <a:noAutofit/>
          </a:bodyPr>
          <a:p>
            <a:pPr>
              <a:lnSpc>
                <a:spcPct val="100000"/>
              </a:lnSpc>
            </a:pPr>
            <a:fld id="{0696FE48-4B98-406A-BA8B-4F39298C79AB}" type="datetime">
              <a:rPr b="0" lang="en-IN" sz="1200" spc="-1" strike="noStrike">
                <a:solidFill>
                  <a:srgbClr val="595959"/>
                </a:solidFill>
                <a:latin typeface="Gill Sans MT"/>
              </a:rPr>
              <a:t>01/12/20</a:t>
            </a:fld>
            <a:endParaRPr b="0" lang="en-IN" sz="1200" spc="-1" strike="noStrike">
              <a:latin typeface="Times New Roman"/>
            </a:endParaRPr>
          </a:p>
        </p:txBody>
      </p:sp>
      <p:sp>
        <p:nvSpPr>
          <p:cNvPr id="3" name="PlaceHolder 4"/>
          <p:cNvSpPr>
            <a:spLocks noGrp="1"/>
          </p:cNvSpPr>
          <p:nvPr>
            <p:ph type="ftr"/>
          </p:nvPr>
        </p:nvSpPr>
        <p:spPr>
          <a:xfrm>
            <a:off x="4038480" y="6375600"/>
            <a:ext cx="4114440" cy="34560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8610480" y="6375600"/>
            <a:ext cx="2819160" cy="345600"/>
          </a:xfrm>
          <a:prstGeom prst="rect">
            <a:avLst/>
          </a:prstGeom>
        </p:spPr>
        <p:txBody>
          <a:bodyPr anchor="ctr">
            <a:noAutofit/>
          </a:bodyPr>
          <a:p>
            <a:pPr algn="r">
              <a:lnSpc>
                <a:spcPct val="100000"/>
              </a:lnSpc>
            </a:pPr>
            <a:fld id="{AF2815A3-9F3E-496C-B538-5857A8582FCF}" type="slidenum">
              <a:rPr b="0" lang="en-IN" sz="1200" spc="-1" strike="noStrike">
                <a:solidFill>
                  <a:srgbClr val="595959"/>
                </a:solidFill>
                <a:latin typeface="Gill Sans MT"/>
              </a:rPr>
              <a:t>&lt;number&gt;</a:t>
            </a:fld>
            <a:endParaRPr b="0" lang="en-IN" sz="1200" spc="-1" strike="noStrike">
              <a:latin typeface="Times New Roman"/>
            </a:endParaRPr>
          </a:p>
        </p:txBody>
      </p:sp>
      <p:sp>
        <p:nvSpPr>
          <p:cNvPr id="5"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Gill Sans MT"/>
              </a:rPr>
              <a:t>Click to edit the title text format</a:t>
            </a:r>
            <a:endParaRPr b="0" lang="en-US" sz="1800" spc="-1" strike="noStrike">
              <a:solidFill>
                <a:srgbClr val="000000"/>
              </a:solidFill>
              <a:latin typeface="Gill Sans MT"/>
            </a:endParaRPr>
          </a:p>
        </p:txBody>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595959"/>
                </a:solidFill>
                <a:latin typeface="Gill Sans MT"/>
              </a:rPr>
              <a:t>Click to edit the outline text format</a:t>
            </a:r>
            <a:endParaRPr b="0" lang="en-US" sz="2000" spc="-1" strike="noStrike">
              <a:solidFill>
                <a:srgbClr val="595959"/>
              </a:solidFill>
              <a:latin typeface="Gill Sans MT"/>
            </a:endParaRPr>
          </a:p>
          <a:p>
            <a:pPr lvl="1" marL="864000" indent="-324000">
              <a:spcBef>
                <a:spcPts val="1134"/>
              </a:spcBef>
              <a:buClr>
                <a:srgbClr val="000000"/>
              </a:buClr>
              <a:buSzPct val="75000"/>
              <a:buFont typeface="Symbol" charset="2"/>
              <a:buChar char=""/>
            </a:pPr>
            <a:r>
              <a:rPr b="0" lang="en-US" sz="1600" spc="-1" strike="noStrike">
                <a:solidFill>
                  <a:srgbClr val="595959"/>
                </a:solidFill>
                <a:latin typeface="Gill Sans MT"/>
              </a:rPr>
              <a:t>Second Outline Level</a:t>
            </a:r>
            <a:endParaRPr b="0" lang="en-US" sz="1600" spc="-1" strike="noStrike">
              <a:solidFill>
                <a:srgbClr val="595959"/>
              </a:solidFill>
              <a:latin typeface="Gill Sans MT"/>
            </a:endParaRPr>
          </a:p>
          <a:p>
            <a:pPr lvl="2" marL="1296000" indent="-288000">
              <a:spcBef>
                <a:spcPts val="850"/>
              </a:spcBef>
              <a:buClr>
                <a:srgbClr val="000000"/>
              </a:buClr>
              <a:buSzPct val="45000"/>
              <a:buFont typeface="Wingdings" charset="2"/>
              <a:buChar char=""/>
            </a:pPr>
            <a:r>
              <a:rPr b="0" lang="en-US" sz="1400" spc="-1" strike="noStrike">
                <a:solidFill>
                  <a:srgbClr val="595959"/>
                </a:solidFill>
                <a:latin typeface="Gill Sans MT"/>
              </a:rPr>
              <a:t>Third Outline Level</a:t>
            </a:r>
            <a:endParaRPr b="0" lang="en-US" sz="1400" spc="-1" strike="noStrike">
              <a:solidFill>
                <a:srgbClr val="595959"/>
              </a:solidFill>
              <a:latin typeface="Gill Sans MT"/>
            </a:endParaRPr>
          </a:p>
          <a:p>
            <a:pPr lvl="3" marL="1728000" indent="-216000">
              <a:spcBef>
                <a:spcPts val="567"/>
              </a:spcBef>
              <a:buClr>
                <a:srgbClr val="000000"/>
              </a:buClr>
              <a:buSzPct val="75000"/>
              <a:buFont typeface="Symbol" charset="2"/>
              <a:buChar char=""/>
            </a:pPr>
            <a:r>
              <a:rPr b="0" lang="en-US" sz="1400" spc="-1" strike="noStrike">
                <a:solidFill>
                  <a:srgbClr val="595959"/>
                </a:solidFill>
                <a:latin typeface="Gill Sans MT"/>
              </a:rPr>
              <a:t>Fourth Outline Level</a:t>
            </a:r>
            <a:endParaRPr b="0" lang="en-US" sz="1400" spc="-1" strike="noStrike">
              <a:solidFill>
                <a:srgbClr val="595959"/>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595959"/>
                </a:solidFill>
                <a:latin typeface="Gill Sans MT"/>
              </a:rPr>
              <a:t>Fifth Outline Level</a:t>
            </a:r>
            <a:endParaRPr b="0" lang="en-US" sz="2000" spc="-1" strike="noStrike">
              <a:solidFill>
                <a:srgbClr val="595959"/>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595959"/>
                </a:solidFill>
                <a:latin typeface="Gill Sans MT"/>
              </a:rPr>
              <a:t>Sixth Outline Level</a:t>
            </a:r>
            <a:endParaRPr b="0" lang="en-US" sz="2000" spc="-1" strike="noStrike">
              <a:solidFill>
                <a:srgbClr val="595959"/>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595959"/>
                </a:solidFill>
                <a:latin typeface="Gill Sans MT"/>
              </a:rPr>
              <a:t>Seventh Outline Level</a:t>
            </a:r>
            <a:endParaRPr b="0" lang="en-US" sz="2000" spc="-1" strike="noStrike">
              <a:solidFill>
                <a:srgbClr val="595959"/>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4110480" y="550440"/>
            <a:ext cx="6995160" cy="821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solidFill>
                  <a:srgbClr val="3b90a3"/>
                </a:solidFill>
                <a:latin typeface="Arial Rounded MT Bold"/>
              </a:rPr>
              <a:t>Selected Track</a:t>
            </a:r>
            <a:endParaRPr b="0" lang="en-IN" sz="4800" spc="-1" strike="noStrike">
              <a:latin typeface="Arial"/>
            </a:endParaRPr>
          </a:p>
        </p:txBody>
      </p:sp>
      <p:sp>
        <p:nvSpPr>
          <p:cNvPr id="44" name="CustomShape 2"/>
          <p:cNvSpPr/>
          <p:nvPr/>
        </p:nvSpPr>
        <p:spPr>
          <a:xfrm>
            <a:off x="3231360" y="3320280"/>
            <a:ext cx="32223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Arial Rounded MT Bold"/>
              </a:rPr>
              <a:t>Health</a:t>
            </a:r>
            <a:endParaRPr b="0" lang="en-IN" sz="6600" spc="-1" strike="noStrike">
              <a:latin typeface="Arial"/>
            </a:endParaRPr>
          </a:p>
        </p:txBody>
      </p:sp>
      <p:pic>
        <p:nvPicPr>
          <p:cNvPr id="45" name="Picture 4" descr=""/>
          <p:cNvPicPr/>
          <p:nvPr/>
        </p:nvPicPr>
        <p:blipFill>
          <a:blip r:embed="rId1"/>
          <a:stretch/>
        </p:blipFill>
        <p:spPr>
          <a:xfrm>
            <a:off x="6835680" y="1987920"/>
            <a:ext cx="3275640" cy="37998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4" name="Group 1"/>
          <p:cNvGrpSpPr/>
          <p:nvPr/>
        </p:nvGrpSpPr>
        <p:grpSpPr>
          <a:xfrm>
            <a:off x="1633320" y="426240"/>
            <a:ext cx="9640800" cy="5731200"/>
            <a:chOff x="1633320" y="426240"/>
            <a:chExt cx="9640800" cy="5731200"/>
          </a:xfrm>
        </p:grpSpPr>
        <p:sp>
          <p:nvSpPr>
            <p:cNvPr id="65" name="CustomShape 2"/>
            <p:cNvSpPr/>
            <p:nvPr/>
          </p:nvSpPr>
          <p:spPr>
            <a:xfrm>
              <a:off x="3373560" y="426240"/>
              <a:ext cx="6116400" cy="821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solidFill>
                    <a:srgbClr val="3b90a3"/>
                  </a:solidFill>
                  <a:latin typeface="Arial Rounded MT Bold"/>
                </a:rPr>
                <a:t>Reduce Paperwork</a:t>
              </a:r>
              <a:endParaRPr b="0" lang="en-IN" sz="4800" spc="-1" strike="noStrike">
                <a:latin typeface="Arial"/>
              </a:endParaRPr>
            </a:p>
          </p:txBody>
        </p:sp>
        <p:sp>
          <p:nvSpPr>
            <p:cNvPr id="66" name="CustomShape 3"/>
            <p:cNvSpPr/>
            <p:nvPr/>
          </p:nvSpPr>
          <p:spPr>
            <a:xfrm>
              <a:off x="1633320" y="1677960"/>
              <a:ext cx="667548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333333"/>
                  </a:solidFill>
                  <a:latin typeface="Arial Rounded MT Bold"/>
                </a:rPr>
                <a:t>Paper documents can take up a significant amount of space, and the quantity of paper will increase day by day. Furthermore, documents will typically need to be stored close to hand so that they can be accessed as quickly as possible.</a:t>
              </a:r>
              <a:endParaRPr b="0" lang="en-IN" sz="2400" spc="-1" strike="noStrike">
                <a:latin typeface="Arial"/>
              </a:endParaRPr>
            </a:p>
            <a:p>
              <a:pPr>
                <a:lnSpc>
                  <a:spcPct val="100000"/>
                </a:lnSpc>
              </a:pPr>
              <a:r>
                <a:rPr b="0" lang="en-US" sz="2400" spc="-1" strike="noStrike">
                  <a:solidFill>
                    <a:srgbClr val="333333"/>
                  </a:solidFill>
                  <a:latin typeface="Arial Rounded MT Bold"/>
                </a:rPr>
                <a:t>A patient can access his medical history through any device by just logging into his/her account on MedDoc , this would eliminate the need for carrying physical documents everywhere and thus, reduce the need of paperwork.</a:t>
              </a:r>
              <a:endParaRPr b="0" lang="en-IN" sz="2400" spc="-1" strike="noStrike">
                <a:latin typeface="Arial"/>
              </a:endParaRPr>
            </a:p>
          </p:txBody>
        </p:sp>
        <p:pic>
          <p:nvPicPr>
            <p:cNvPr id="67" name="Picture 4" descr=""/>
            <p:cNvPicPr/>
            <p:nvPr/>
          </p:nvPicPr>
          <p:blipFill>
            <a:blip r:embed="rId1"/>
            <a:stretch/>
          </p:blipFill>
          <p:spPr>
            <a:xfrm>
              <a:off x="8836560" y="2405160"/>
              <a:ext cx="2437560" cy="2437560"/>
            </a:xfrm>
            <a:prstGeom prst="rect">
              <a:avLst/>
            </a:prstGeom>
            <a:ln>
              <a:noFill/>
            </a:ln>
          </p:spPr>
        </p:pic>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8" name="Group 1"/>
          <p:cNvGrpSpPr/>
          <p:nvPr/>
        </p:nvGrpSpPr>
        <p:grpSpPr>
          <a:xfrm>
            <a:off x="1964160" y="461520"/>
            <a:ext cx="9407880" cy="6089760"/>
            <a:chOff x="1964160" y="461520"/>
            <a:chExt cx="9407880" cy="6089760"/>
          </a:xfrm>
        </p:grpSpPr>
        <p:sp>
          <p:nvSpPr>
            <p:cNvPr id="69" name="CustomShape 2"/>
            <p:cNvSpPr/>
            <p:nvPr/>
          </p:nvSpPr>
          <p:spPr>
            <a:xfrm>
              <a:off x="2281680" y="461520"/>
              <a:ext cx="9037080" cy="821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solidFill>
                    <a:srgbClr val="3b90a3"/>
                  </a:solidFill>
                  <a:latin typeface="Arial Rounded MT Bold"/>
                </a:rPr>
                <a:t>Does away with the existing</a:t>
              </a:r>
              <a:endParaRPr b="0" lang="en-IN" sz="4800" spc="-1" strike="noStrike">
                <a:latin typeface="Arial"/>
              </a:endParaRPr>
            </a:p>
          </p:txBody>
        </p:sp>
        <p:sp>
          <p:nvSpPr>
            <p:cNvPr id="70" name="CustomShape 3"/>
            <p:cNvSpPr/>
            <p:nvPr/>
          </p:nvSpPr>
          <p:spPr>
            <a:xfrm>
              <a:off x="1964160" y="1586520"/>
              <a:ext cx="6094080" cy="496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Arial Rounded MT Bold"/>
                </a:rPr>
                <a:t>This system targets to provide complete solution for Hospital and Health Care Services.</a:t>
              </a:r>
              <a:endParaRPr b="0" lang="en-IN" sz="3200" spc="-1" strike="noStrike">
                <a:latin typeface="Arial"/>
              </a:endParaRPr>
            </a:p>
            <a:p>
              <a:pPr>
                <a:lnSpc>
                  <a:spcPct val="100000"/>
                </a:lnSpc>
              </a:pPr>
              <a:endParaRPr b="0" lang="en-IN" sz="3200" spc="-1" strike="noStrike">
                <a:latin typeface="Arial"/>
              </a:endParaRPr>
            </a:p>
            <a:p>
              <a:pPr>
                <a:lnSpc>
                  <a:spcPct val="100000"/>
                </a:lnSpc>
              </a:pPr>
              <a:r>
                <a:rPr b="0" lang="en-IN" sz="3200" spc="-1" strike="noStrike">
                  <a:solidFill>
                    <a:srgbClr val="000000"/>
                  </a:solidFill>
                  <a:latin typeface="Arial Rounded MT Bold"/>
                </a:rPr>
                <a:t>This system can be used in Hospital , Clinic , Diagonistics or Pathology Labs for maintaining Patient Details and their test results.</a:t>
              </a:r>
              <a:endParaRPr b="0" lang="en-IN" sz="3200" spc="-1" strike="noStrike">
                <a:latin typeface="Arial"/>
              </a:endParaRPr>
            </a:p>
          </p:txBody>
        </p:sp>
        <p:pic>
          <p:nvPicPr>
            <p:cNvPr id="71" name="Picture 6" descr=""/>
            <p:cNvPicPr/>
            <p:nvPr/>
          </p:nvPicPr>
          <p:blipFill>
            <a:blip r:embed="rId1"/>
            <a:stretch/>
          </p:blipFill>
          <p:spPr>
            <a:xfrm>
              <a:off x="8401320" y="2494800"/>
              <a:ext cx="2970720" cy="2872080"/>
            </a:xfrm>
            <a:prstGeom prst="rect">
              <a:avLst/>
            </a:prstGeom>
            <a:ln>
              <a:noFill/>
            </a:ln>
          </p:spPr>
        </p:pic>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2" name="Group 1"/>
          <p:cNvGrpSpPr/>
          <p:nvPr/>
        </p:nvGrpSpPr>
        <p:grpSpPr>
          <a:xfrm>
            <a:off x="1633320" y="523800"/>
            <a:ext cx="9835920" cy="4897080"/>
            <a:chOff x="1633320" y="523800"/>
            <a:chExt cx="9835920" cy="4897080"/>
          </a:xfrm>
        </p:grpSpPr>
        <p:sp>
          <p:nvSpPr>
            <p:cNvPr id="73" name="CustomShape 2"/>
            <p:cNvSpPr/>
            <p:nvPr/>
          </p:nvSpPr>
          <p:spPr>
            <a:xfrm>
              <a:off x="1633320" y="523800"/>
              <a:ext cx="9835920" cy="1552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solidFill>
                    <a:srgbClr val="3b90a3"/>
                  </a:solidFill>
                  <a:latin typeface="Arial Rounded MT Bold"/>
                </a:rPr>
                <a:t>Hospital admins can accordingly change the data</a:t>
              </a:r>
              <a:endParaRPr b="0" lang="en-IN" sz="4800" spc="-1" strike="noStrike">
                <a:latin typeface="Arial"/>
              </a:endParaRPr>
            </a:p>
          </p:txBody>
        </p:sp>
        <p:sp>
          <p:nvSpPr>
            <p:cNvPr id="74" name="CustomShape 3"/>
            <p:cNvSpPr/>
            <p:nvPr/>
          </p:nvSpPr>
          <p:spPr>
            <a:xfrm>
              <a:off x="1846440" y="2405880"/>
              <a:ext cx="5131080" cy="3015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3200" spc="-1" strike="noStrike">
                  <a:solidFill>
                    <a:srgbClr val="000000"/>
                  </a:solidFill>
                  <a:latin typeface="Arial Rounded MT Bold"/>
                </a:rPr>
                <a:t>Hospital admins can change and delete data according to the hospital</a:t>
              </a:r>
              <a:endParaRPr b="0" lang="en-IN" sz="3200" spc="-1" strike="noStrike">
                <a:latin typeface="Arial"/>
              </a:endParaRPr>
            </a:p>
            <a:p>
              <a:pPr>
                <a:lnSpc>
                  <a:spcPct val="100000"/>
                </a:lnSpc>
              </a:pPr>
              <a:r>
                <a:rPr b="0" lang="en-IN" sz="3200" spc="-1" strike="noStrike">
                  <a:solidFill>
                    <a:srgbClr val="000000"/>
                  </a:solidFill>
                  <a:latin typeface="Arial Rounded MT Bold"/>
                </a:rPr>
                <a:t>They can update departments and about patients as well.</a:t>
              </a:r>
              <a:endParaRPr b="0" lang="en-IN" sz="3200" spc="-1" strike="noStrike">
                <a:latin typeface="Arial"/>
              </a:endParaRPr>
            </a:p>
          </p:txBody>
        </p:sp>
        <p:pic>
          <p:nvPicPr>
            <p:cNvPr id="75" name="Picture 4" descr=""/>
            <p:cNvPicPr/>
            <p:nvPr/>
          </p:nvPicPr>
          <p:blipFill>
            <a:blip r:embed="rId1"/>
            <a:stretch/>
          </p:blipFill>
          <p:spPr>
            <a:xfrm>
              <a:off x="8265240" y="2174400"/>
              <a:ext cx="2662920" cy="2876760"/>
            </a:xfrm>
            <a:prstGeom prst="rect">
              <a:avLst/>
            </a:prstGeom>
            <a:ln>
              <a:noFill/>
            </a:ln>
          </p:spPr>
        </p:pic>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761920" y="2488680"/>
            <a:ext cx="778608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3b90a3"/>
                </a:solidFill>
                <a:latin typeface="Arial Rounded MT Bold"/>
              </a:rPr>
              <a:t>Future Prospects</a:t>
            </a:r>
            <a:endParaRPr b="0" lang="en-IN" sz="6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7" name="Group 1"/>
          <p:cNvGrpSpPr/>
          <p:nvPr/>
        </p:nvGrpSpPr>
        <p:grpSpPr>
          <a:xfrm>
            <a:off x="1819800" y="239760"/>
            <a:ext cx="9276840" cy="6424200"/>
            <a:chOff x="1819800" y="239760"/>
            <a:chExt cx="9276840" cy="6424200"/>
          </a:xfrm>
        </p:grpSpPr>
        <p:sp>
          <p:nvSpPr>
            <p:cNvPr id="78" name="CustomShape 2"/>
            <p:cNvSpPr/>
            <p:nvPr/>
          </p:nvSpPr>
          <p:spPr>
            <a:xfrm>
              <a:off x="3409200" y="239760"/>
              <a:ext cx="5876640" cy="821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solidFill>
                    <a:srgbClr val="3b90a3"/>
                  </a:solidFill>
                  <a:latin typeface="Arial Rounded MT Bold"/>
                </a:rPr>
                <a:t>View prescription</a:t>
              </a:r>
              <a:endParaRPr b="0" lang="en-IN" sz="4800" spc="-1" strike="noStrike">
                <a:latin typeface="Arial"/>
              </a:endParaRPr>
            </a:p>
          </p:txBody>
        </p:sp>
        <p:sp>
          <p:nvSpPr>
            <p:cNvPr id="79" name="CustomShape 3"/>
            <p:cNvSpPr/>
            <p:nvPr/>
          </p:nvSpPr>
          <p:spPr>
            <a:xfrm>
              <a:off x="1819800" y="1606680"/>
              <a:ext cx="6045480" cy="505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191917"/>
                  </a:solidFill>
                  <a:latin typeface="Arial Rounded MT Bold"/>
                </a:rPr>
                <a:t>Do you require regular prescriptions for your health condition?</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US" sz="2800" spc="-1" strike="noStrike">
                  <a:solidFill>
                    <a:srgbClr val="000000"/>
                  </a:solidFill>
                  <a:latin typeface="Arial Rounded MT Bold"/>
                </a:rPr>
                <a:t>A legal and digitally signed prescription is generated for the patients by using MedDoc and can be provided to pharmacist and this could eliminate the false practises of using fake prescriptions by the people</a:t>
              </a:r>
              <a:endParaRPr b="0" lang="en-IN" sz="2800" spc="-1" strike="noStrike">
                <a:latin typeface="Arial"/>
              </a:endParaRPr>
            </a:p>
            <a:p>
              <a:pPr>
                <a:lnSpc>
                  <a:spcPct val="100000"/>
                </a:lnSpc>
              </a:pPr>
              <a:endParaRPr b="0" lang="en-IN" sz="2800" spc="-1" strike="noStrike">
                <a:latin typeface="Arial"/>
              </a:endParaRPr>
            </a:p>
          </p:txBody>
        </p:sp>
        <p:pic>
          <p:nvPicPr>
            <p:cNvPr id="80" name="Picture 5" descr=""/>
            <p:cNvPicPr/>
            <p:nvPr/>
          </p:nvPicPr>
          <p:blipFill>
            <a:blip r:embed="rId1"/>
            <a:stretch/>
          </p:blipFill>
          <p:spPr>
            <a:xfrm>
              <a:off x="8460360" y="2325960"/>
              <a:ext cx="2636280" cy="2792160"/>
            </a:xfrm>
            <a:prstGeom prst="rect">
              <a:avLst/>
            </a:prstGeom>
            <a:ln>
              <a:noFill/>
            </a:ln>
          </p:spPr>
        </p:pic>
      </p:gr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426680" y="132120"/>
            <a:ext cx="1076508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5400" spc="-1" strike="noStrike">
                <a:solidFill>
                  <a:srgbClr val="3b90a3"/>
                </a:solidFill>
                <a:latin typeface="Arial Rounded MT Bold"/>
              </a:rPr>
              <a:t>Search Hospitals by location</a:t>
            </a:r>
            <a:endParaRPr b="0" lang="en-IN" sz="5400" spc="-1" strike="noStrike">
              <a:latin typeface="Arial"/>
            </a:endParaRPr>
          </a:p>
        </p:txBody>
      </p:sp>
      <p:sp>
        <p:nvSpPr>
          <p:cNvPr id="82" name="CustomShape 2"/>
          <p:cNvSpPr/>
          <p:nvPr/>
        </p:nvSpPr>
        <p:spPr>
          <a:xfrm>
            <a:off x="1301040" y="1640160"/>
            <a:ext cx="672084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Arial Rounded MT Bold"/>
              </a:rPr>
              <a:t>One can search hospital in a particular location.</a:t>
            </a:r>
            <a:endParaRPr b="0" lang="en-IN" sz="3600" spc="-1" strike="noStrike">
              <a:latin typeface="Arial"/>
            </a:endParaRPr>
          </a:p>
          <a:p>
            <a:pPr>
              <a:lnSpc>
                <a:spcPct val="100000"/>
              </a:lnSpc>
            </a:pPr>
            <a:endParaRPr b="0" lang="en-IN" sz="3600" spc="-1" strike="noStrike">
              <a:latin typeface="Arial"/>
            </a:endParaRPr>
          </a:p>
          <a:p>
            <a:pPr>
              <a:lnSpc>
                <a:spcPct val="100000"/>
              </a:lnSpc>
            </a:pPr>
            <a:r>
              <a:rPr b="0" lang="en-US" sz="3600" spc="-1" strike="noStrike">
                <a:solidFill>
                  <a:srgbClr val="333333"/>
                </a:solidFill>
                <a:latin typeface="Arial Rounded MT Bold"/>
              </a:rPr>
              <a:t>This means that anyone from any corner of the world can have access to your healthcare center’s information.</a:t>
            </a:r>
            <a:endParaRPr b="0" lang="en-IN" sz="3600" spc="-1" strike="noStrike">
              <a:latin typeface="Arial"/>
            </a:endParaRPr>
          </a:p>
        </p:txBody>
      </p:sp>
      <p:pic>
        <p:nvPicPr>
          <p:cNvPr id="83" name="Picture 4" descr=""/>
          <p:cNvPicPr/>
          <p:nvPr/>
        </p:nvPicPr>
        <p:blipFill>
          <a:blip r:embed="rId1"/>
          <a:stretch/>
        </p:blipFill>
        <p:spPr>
          <a:xfrm>
            <a:off x="8600400" y="2794320"/>
            <a:ext cx="2437560" cy="24375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999360" y="339480"/>
            <a:ext cx="1134000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5400" spc="-1" strike="noStrike">
                <a:solidFill>
                  <a:srgbClr val="3b90a3"/>
                </a:solidFill>
                <a:latin typeface="Arial Rounded MT Bold"/>
              </a:rPr>
              <a:t>More Editable Hospitable Page</a:t>
            </a:r>
            <a:endParaRPr b="0" lang="en-IN" sz="5400" spc="-1" strike="noStrike">
              <a:latin typeface="Arial"/>
            </a:endParaRPr>
          </a:p>
        </p:txBody>
      </p:sp>
      <p:sp>
        <p:nvSpPr>
          <p:cNvPr id="85" name="CustomShape 2"/>
          <p:cNvSpPr/>
          <p:nvPr/>
        </p:nvSpPr>
        <p:spPr>
          <a:xfrm>
            <a:off x="1649520" y="2008080"/>
            <a:ext cx="4807440" cy="3747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000000"/>
                </a:solidFill>
                <a:latin typeface="Arial Rounded MT Bold"/>
              </a:rPr>
              <a:t>Hospitals admins can edit more information about hospitals , it’s doctors and departments. </a:t>
            </a:r>
            <a:endParaRPr b="0" lang="en-IN" sz="4000" spc="-1" strike="noStrike">
              <a:latin typeface="Arial"/>
            </a:endParaRPr>
          </a:p>
        </p:txBody>
      </p:sp>
      <p:pic>
        <p:nvPicPr>
          <p:cNvPr id="86" name="Picture 4" descr=""/>
          <p:cNvPicPr/>
          <p:nvPr/>
        </p:nvPicPr>
        <p:blipFill>
          <a:blip r:embed="rId1"/>
          <a:stretch/>
        </p:blipFill>
        <p:spPr>
          <a:xfrm>
            <a:off x="7155000" y="2054880"/>
            <a:ext cx="3553560" cy="30358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2" descr=""/>
          <p:cNvPicPr/>
          <p:nvPr/>
        </p:nvPicPr>
        <p:blipFill>
          <a:blip r:embed="rId1"/>
          <a:stretch/>
        </p:blipFill>
        <p:spPr>
          <a:xfrm>
            <a:off x="1375920" y="432000"/>
            <a:ext cx="10235520" cy="57805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960000" y="1127160"/>
            <a:ext cx="3960000" cy="884520"/>
          </a:xfrm>
          <a:prstGeom prst="rect">
            <a:avLst/>
          </a:prstGeom>
          <a:noFill/>
          <a:ln>
            <a:noFill/>
          </a:ln>
        </p:spPr>
        <p:txBody>
          <a:bodyPr lIns="90000" rIns="90000" tIns="45000" bIns="45000">
            <a:noAutofit/>
          </a:bodyPr>
          <a:p>
            <a:r>
              <a:rPr b="0" lang="en-US" sz="5400" spc="-1" strike="noStrike">
                <a:solidFill>
                  <a:srgbClr val="3b90a3"/>
                </a:solidFill>
                <a:latin typeface="Arial Rounded MT Bold"/>
              </a:rPr>
              <a:t>Video Link</a:t>
            </a:r>
            <a:endParaRPr b="0" lang="en-IN" sz="5400" spc="-1" strike="noStrike">
              <a:latin typeface="Arial"/>
            </a:endParaRPr>
          </a:p>
        </p:txBody>
      </p:sp>
      <p:sp>
        <p:nvSpPr>
          <p:cNvPr id="89" name="TextShape 2"/>
          <p:cNvSpPr txBox="1"/>
          <p:nvPr/>
        </p:nvSpPr>
        <p:spPr>
          <a:xfrm>
            <a:off x="1296000" y="2592000"/>
            <a:ext cx="10440000" cy="7651440"/>
          </a:xfrm>
          <a:prstGeom prst="rect">
            <a:avLst/>
          </a:prstGeom>
          <a:noFill/>
          <a:ln>
            <a:noFill/>
          </a:ln>
        </p:spPr>
        <p:txBody>
          <a:bodyPr lIns="90000" rIns="90000" tIns="45000" bIns="45000">
            <a:noAutofit/>
          </a:bodyPr>
          <a:p>
            <a:pPr>
              <a:lnSpc>
                <a:spcPct val="100000"/>
              </a:lnSpc>
            </a:pPr>
            <a:r>
              <a:rPr b="0" lang="en-US" sz="4000" spc="-1" strike="noStrike">
                <a:solidFill>
                  <a:srgbClr val="000000"/>
                </a:solidFill>
                <a:latin typeface="Arial Rounded MT Bold"/>
              </a:rPr>
              <a:t>https://drive.google.com/file/d/1TJy1Se_6PZxwMPhVA02VF0IGVVvU1OoE/view?usp=sharing</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074840" y="301680"/>
            <a:ext cx="5077800" cy="821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solidFill>
                  <a:srgbClr val="3b90a3"/>
                </a:solidFill>
                <a:latin typeface="Arial Rounded MT Bold"/>
              </a:rPr>
              <a:t>ABOUT TEAM</a:t>
            </a:r>
            <a:endParaRPr b="0" lang="en-IN" sz="4800" spc="-1" strike="noStrike">
              <a:latin typeface="Arial"/>
            </a:endParaRPr>
          </a:p>
        </p:txBody>
      </p:sp>
      <p:grpSp>
        <p:nvGrpSpPr>
          <p:cNvPr id="91" name="Group 2"/>
          <p:cNvGrpSpPr/>
          <p:nvPr/>
        </p:nvGrpSpPr>
        <p:grpSpPr>
          <a:xfrm>
            <a:off x="856800" y="1535760"/>
            <a:ext cx="11509200" cy="4257720"/>
            <a:chOff x="856800" y="1535760"/>
            <a:chExt cx="11509200" cy="4257720"/>
          </a:xfrm>
        </p:grpSpPr>
        <p:grpSp>
          <p:nvGrpSpPr>
            <p:cNvPr id="92" name="Group 3"/>
            <p:cNvGrpSpPr/>
            <p:nvPr/>
          </p:nvGrpSpPr>
          <p:grpSpPr>
            <a:xfrm>
              <a:off x="856800" y="1535760"/>
              <a:ext cx="11509200" cy="1737720"/>
              <a:chOff x="856800" y="1535760"/>
              <a:chExt cx="11509200" cy="1737720"/>
            </a:xfrm>
          </p:grpSpPr>
          <p:sp>
            <p:nvSpPr>
              <p:cNvPr id="93" name="CustomShape 4"/>
              <p:cNvSpPr/>
              <p:nvPr/>
            </p:nvSpPr>
            <p:spPr>
              <a:xfrm>
                <a:off x="856800" y="1535760"/>
                <a:ext cx="53305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d0d0d"/>
                    </a:solidFill>
                    <a:latin typeface="Arial Rounded MT Bold"/>
                  </a:rPr>
                  <a:t>1.   </a:t>
                </a:r>
                <a:r>
                  <a:rPr b="0" lang="en-US" sz="1800" spc="-1" strike="noStrike">
                    <a:solidFill>
                      <a:srgbClr val="3b90a3"/>
                    </a:solidFill>
                    <a:latin typeface="Arial Rounded MT Bold"/>
                  </a:rPr>
                  <a:t>Aarchie Girdhar</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Department : Computer Science</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Batch : 2019</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Roll Number : 1910990235</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Email: aarchie0235.cse19@chitkara.edu.in</a:t>
                </a:r>
                <a:endParaRPr b="0" lang="en-IN" sz="1800" spc="-1" strike="noStrike">
                  <a:latin typeface="Arial"/>
                </a:endParaRPr>
              </a:p>
            </p:txBody>
          </p:sp>
          <p:sp>
            <p:nvSpPr>
              <p:cNvPr id="94" name="CustomShape 5"/>
              <p:cNvSpPr/>
              <p:nvPr/>
            </p:nvSpPr>
            <p:spPr>
              <a:xfrm>
                <a:off x="6459840" y="1537200"/>
                <a:ext cx="590616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Rounded MT Bold"/>
                  </a:rPr>
                  <a:t>2.   </a:t>
                </a:r>
                <a:r>
                  <a:rPr b="0" lang="en-US" sz="1800" spc="-1" strike="noStrike">
                    <a:solidFill>
                      <a:srgbClr val="3b90a3"/>
                    </a:solidFill>
                    <a:latin typeface="Arial Rounded MT Bold"/>
                  </a:rPr>
                  <a:t>Divyanshi Bajpai</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Department : Computer Science</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Batch : 2019</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Roll Number : 1910990278</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Email: divyanshi0278.cse19@chitkara.edu.in</a:t>
                </a:r>
                <a:endParaRPr b="0" lang="en-IN" sz="1800" spc="-1" strike="noStrike">
                  <a:latin typeface="Arial"/>
                </a:endParaRPr>
              </a:p>
              <a:p>
                <a:pPr>
                  <a:lnSpc>
                    <a:spcPct val="100000"/>
                  </a:lnSpc>
                </a:pPr>
                <a:r>
                  <a:rPr b="0" lang="en-US" sz="1800" spc="-1" strike="noStrike">
                    <a:solidFill>
                      <a:srgbClr val="000000"/>
                    </a:solidFill>
                    <a:latin typeface="Arial Rounded MT Bold"/>
                  </a:rPr>
                  <a:t>       </a:t>
                </a:r>
                <a:endParaRPr b="0" lang="en-IN" sz="1800" spc="-1" strike="noStrike">
                  <a:latin typeface="Arial"/>
                </a:endParaRPr>
              </a:p>
            </p:txBody>
          </p:sp>
        </p:grpSp>
        <p:sp>
          <p:nvSpPr>
            <p:cNvPr id="95" name="CustomShape 6"/>
            <p:cNvSpPr/>
            <p:nvPr/>
          </p:nvSpPr>
          <p:spPr>
            <a:xfrm>
              <a:off x="972000" y="4039200"/>
              <a:ext cx="5463720" cy="146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Rounded MT Bold"/>
                </a:rPr>
                <a:t>3.   </a:t>
              </a:r>
              <a:r>
                <a:rPr b="0" lang="en-US" sz="1800" spc="-1" strike="noStrike">
                  <a:solidFill>
                    <a:srgbClr val="3b90a3"/>
                  </a:solidFill>
                  <a:latin typeface="Arial Rounded MT Bold"/>
                </a:rPr>
                <a:t>Paras Chaudhary</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Department : Computer Science</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Batch : 2019</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Roll Number : 1910991638</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Email: paras1638.cse19@chitkara.edu.in</a:t>
              </a:r>
              <a:endParaRPr b="0" lang="en-IN" sz="1800" spc="-1" strike="noStrike">
                <a:latin typeface="Arial"/>
              </a:endParaRPr>
            </a:p>
          </p:txBody>
        </p:sp>
        <p:sp>
          <p:nvSpPr>
            <p:cNvPr id="96" name="CustomShape 7"/>
            <p:cNvSpPr/>
            <p:nvPr/>
          </p:nvSpPr>
          <p:spPr>
            <a:xfrm>
              <a:off x="6399360" y="4057200"/>
              <a:ext cx="563256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Rounded MT Bold"/>
                </a:rPr>
                <a:t>4.   </a:t>
              </a:r>
              <a:r>
                <a:rPr b="0" lang="en-US" sz="1800" spc="-1" strike="noStrike">
                  <a:solidFill>
                    <a:srgbClr val="3b90a3"/>
                  </a:solidFill>
                  <a:latin typeface="Arial Rounded MT Bold"/>
                </a:rPr>
                <a:t>Shaurya Kaushal</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Department : Computer Science</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Batch : 2019</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Roll Number : 1910990237</a:t>
              </a:r>
              <a:endParaRPr b="0" lang="en-IN" sz="1800" spc="-1" strike="noStrike">
                <a:latin typeface="Arial"/>
              </a:endParaRPr>
            </a:p>
            <a:p>
              <a:pPr>
                <a:lnSpc>
                  <a:spcPct val="100000"/>
                </a:lnSpc>
              </a:pPr>
              <a:r>
                <a:rPr b="0" lang="en-US" sz="1800" spc="-1" strike="noStrike">
                  <a:solidFill>
                    <a:srgbClr val="000000"/>
                  </a:solidFill>
                  <a:latin typeface="Arial Rounded MT Bold"/>
                </a:rPr>
                <a:t>      </a:t>
              </a:r>
              <a:r>
                <a:rPr b="0" lang="en-US" sz="1800" spc="-1" strike="noStrike">
                  <a:solidFill>
                    <a:srgbClr val="000000"/>
                  </a:solidFill>
                  <a:latin typeface="Arial Rounded MT Bold"/>
                </a:rPr>
                <a:t>Email: shaurya0237.cse19@chitkara.edu.in</a:t>
              </a:r>
              <a:endParaRPr b="0" lang="en-IN" sz="1800" spc="-1" strike="noStrike">
                <a:latin typeface="Arial"/>
              </a:endParaRPr>
            </a:p>
            <a:p>
              <a:pPr>
                <a:lnSpc>
                  <a:spcPct val="100000"/>
                </a:lnSpc>
              </a:pPr>
              <a:r>
                <a:rPr b="0" lang="en-US" sz="1800" spc="-1" strike="noStrike">
                  <a:solidFill>
                    <a:srgbClr val="000000"/>
                  </a:solidFill>
                  <a:latin typeface="Arial Rounded MT Bold"/>
                </a:rPr>
                <a:t>       </a:t>
              </a:r>
              <a:endParaRPr b="0" lang="en-IN" sz="1800" spc="-1" strike="noStrike">
                <a:latin typeface="Aria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6" name="Group 1"/>
          <p:cNvGrpSpPr/>
          <p:nvPr/>
        </p:nvGrpSpPr>
        <p:grpSpPr>
          <a:xfrm>
            <a:off x="2255040" y="523800"/>
            <a:ext cx="8761680" cy="6059520"/>
            <a:chOff x="2255040" y="523800"/>
            <a:chExt cx="8761680" cy="6059520"/>
          </a:xfrm>
        </p:grpSpPr>
        <p:sp>
          <p:nvSpPr>
            <p:cNvPr id="47" name="CustomShape 2"/>
            <p:cNvSpPr/>
            <p:nvPr/>
          </p:nvSpPr>
          <p:spPr>
            <a:xfrm>
              <a:off x="3364560" y="523800"/>
              <a:ext cx="7652160" cy="821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800" spc="-1" strike="noStrike">
                  <a:solidFill>
                    <a:srgbClr val="3b90a3"/>
                  </a:solidFill>
                  <a:latin typeface="Arial Rounded MT Bold"/>
                </a:rPr>
                <a:t>Problem Statement</a:t>
              </a:r>
              <a:endParaRPr b="0" lang="en-IN" sz="4800" spc="-1" strike="noStrike">
                <a:latin typeface="Arial"/>
              </a:endParaRPr>
            </a:p>
          </p:txBody>
        </p:sp>
        <p:sp>
          <p:nvSpPr>
            <p:cNvPr id="48" name="CustomShape 3"/>
            <p:cNvSpPr/>
            <p:nvPr/>
          </p:nvSpPr>
          <p:spPr>
            <a:xfrm>
              <a:off x="2255040" y="2103840"/>
              <a:ext cx="847764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rial Rounded MT Bold"/>
                </a:rPr>
                <a:t>India is a hotbed of tech innovations and startups across the world. Tech-equipped medical devices and the development of top-notch technology for critical ailments such as heart diseases, diabetes, and cancer are already bringing laurels to Indian health-tech startups.</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US" sz="2400" spc="-1" strike="noStrike">
                  <a:solidFill>
                    <a:srgbClr val="000000"/>
                  </a:solidFill>
                  <a:latin typeface="Arial Rounded MT Bold"/>
                </a:rPr>
                <a:t>Create Solutions to deal with these two major challenges faced by the patients:</a:t>
              </a:r>
              <a:endParaRPr b="0" lang="en-IN" sz="2400" spc="-1" strike="noStrike">
                <a:latin typeface="Arial"/>
              </a:endParaRPr>
            </a:p>
            <a:p>
              <a:pPr marL="457200" indent="-456840">
                <a:lnSpc>
                  <a:spcPct val="100000"/>
                </a:lnSpc>
                <a:buClr>
                  <a:srgbClr val="000000"/>
                </a:buClr>
                <a:buFont typeface="StarSymbol"/>
                <a:buAutoNum type="arabicPeriod"/>
              </a:pPr>
              <a:r>
                <a:rPr b="0" lang="en-US" sz="2400" spc="-1" strike="noStrike">
                  <a:solidFill>
                    <a:srgbClr val="000000"/>
                  </a:solidFill>
                  <a:latin typeface="Arial Rounded MT Bold"/>
                </a:rPr>
                <a:t>Enabling a patient-centered information exchange system.</a:t>
              </a:r>
              <a:endParaRPr b="0" lang="en-IN" sz="2400" spc="-1" strike="noStrike">
                <a:latin typeface="Arial"/>
              </a:endParaRPr>
            </a:p>
            <a:p>
              <a:pPr marL="457200" indent="-456840">
                <a:lnSpc>
                  <a:spcPct val="100000"/>
                </a:lnSpc>
                <a:buClr>
                  <a:srgbClr val="000000"/>
                </a:buClr>
                <a:buFont typeface="StarSymbol"/>
                <a:buAutoNum type="arabicPeriod"/>
              </a:pPr>
              <a:r>
                <a:rPr b="0" lang="en-US" sz="2400" spc="-1" strike="noStrike">
                  <a:solidFill>
                    <a:srgbClr val="000000"/>
                  </a:solidFill>
                  <a:latin typeface="Arial Rounded MT Bold"/>
                </a:rPr>
                <a:t>Personal medical assistant.</a:t>
              </a:r>
              <a:endParaRPr b="0" lang="en-IN" sz="2400" spc="-1" strike="noStrike">
                <a:latin typeface="Aria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4011120" y="276120"/>
            <a:ext cx="780300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3b90a3"/>
                </a:solidFill>
                <a:latin typeface="Arial Rounded MT Bold"/>
              </a:rPr>
              <a:t>OUR SOLUTION</a:t>
            </a:r>
            <a:endParaRPr b="0" lang="en-IN" sz="4000" spc="-1" strike="noStrike">
              <a:latin typeface="Arial"/>
            </a:endParaRPr>
          </a:p>
        </p:txBody>
      </p:sp>
      <p:sp>
        <p:nvSpPr>
          <p:cNvPr id="50" name="CustomShape 2"/>
          <p:cNvSpPr/>
          <p:nvPr/>
        </p:nvSpPr>
        <p:spPr>
          <a:xfrm>
            <a:off x="2988360" y="2271960"/>
            <a:ext cx="6928200" cy="42040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0" lang="en-US" sz="2800" spc="-1" strike="noStrike">
                <a:solidFill>
                  <a:srgbClr val="000000"/>
                </a:solidFill>
                <a:latin typeface="Arial Rounded MT Bold"/>
              </a:rPr>
              <a:t>One interface for all hospitals in India.</a:t>
            </a:r>
            <a:endParaRPr b="0" lang="en-IN" sz="2800" spc="-1" strike="noStrike">
              <a:latin typeface="Arial"/>
            </a:endParaRPr>
          </a:p>
          <a:p>
            <a:pPr>
              <a:lnSpc>
                <a:spcPct val="100000"/>
              </a:lnSpc>
            </a:pPr>
            <a:endParaRPr b="0" lang="en-IN" sz="2800" spc="-1" strike="noStrike">
              <a:latin typeface="Arial"/>
            </a:endParaRPr>
          </a:p>
          <a:p>
            <a:pPr marL="285840" indent="-285480">
              <a:lnSpc>
                <a:spcPct val="100000"/>
              </a:lnSpc>
              <a:buClr>
                <a:srgbClr val="000000"/>
              </a:buClr>
              <a:buFont typeface="Arial"/>
              <a:buChar char="•"/>
            </a:pPr>
            <a:r>
              <a:rPr b="0" lang="en-US" sz="2800" spc="-1" strike="noStrike">
                <a:solidFill>
                  <a:srgbClr val="000000"/>
                </a:solidFill>
                <a:latin typeface="Arial Rounded MT Bold"/>
              </a:rPr>
              <a:t>Patients registered with us can access all the hospitals and make appointments with doctors.</a:t>
            </a:r>
            <a:endParaRPr b="0" lang="en-IN" sz="2800" spc="-1" strike="noStrike">
              <a:latin typeface="Arial"/>
            </a:endParaRPr>
          </a:p>
          <a:p>
            <a:pPr>
              <a:lnSpc>
                <a:spcPct val="100000"/>
              </a:lnSpc>
            </a:pPr>
            <a:endParaRPr b="0" lang="en-IN" sz="2800" spc="-1" strike="noStrike">
              <a:latin typeface="Arial"/>
            </a:endParaRPr>
          </a:p>
          <a:p>
            <a:pPr marL="285840" indent="-285480">
              <a:lnSpc>
                <a:spcPct val="100000"/>
              </a:lnSpc>
              <a:buClr>
                <a:srgbClr val="000000"/>
              </a:buClr>
              <a:buFont typeface="Arial"/>
              <a:buChar char="•"/>
            </a:pPr>
            <a:r>
              <a:rPr b="0" lang="en-US" sz="2800" spc="-1" strike="noStrike">
                <a:solidFill>
                  <a:srgbClr val="000000"/>
                </a:solidFill>
                <a:latin typeface="Arial Rounded MT Bold"/>
              </a:rPr>
              <a:t>The hospitals can edit and structure the home page on our website</a:t>
            </a:r>
            <a:r>
              <a:rPr b="0" lang="en-US" sz="1800" spc="-1" strike="noStrike">
                <a:solidFill>
                  <a:srgbClr val="000000"/>
                </a:solidFill>
                <a:latin typeface="Gill Sans MT"/>
              </a:rPr>
              <a:t>.</a:t>
            </a:r>
            <a:endParaRPr b="0" lang="en-IN" sz="1800" spc="-1" strike="noStrike">
              <a:latin typeface="Arial"/>
            </a:endParaRPr>
          </a:p>
          <a:p>
            <a:pPr>
              <a:lnSpc>
                <a:spcPct val="100000"/>
              </a:lnSpc>
            </a:pPr>
            <a:endParaRPr b="0" lang="en-IN" sz="1800" spc="-1" strike="noStrike">
              <a:latin typeface="Arial"/>
            </a:endParaRPr>
          </a:p>
        </p:txBody>
      </p:sp>
      <p:sp>
        <p:nvSpPr>
          <p:cNvPr id="51" name="CustomShape 3"/>
          <p:cNvSpPr/>
          <p:nvPr/>
        </p:nvSpPr>
        <p:spPr>
          <a:xfrm>
            <a:off x="4374000" y="885960"/>
            <a:ext cx="4091040" cy="1279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000" spc="-1" strike="noStrike">
                <a:solidFill>
                  <a:srgbClr val="3b90a3"/>
                </a:solidFill>
                <a:latin typeface="Arial Rounded MT Bold"/>
              </a:rPr>
              <a:t>M</a:t>
            </a:r>
            <a:r>
              <a:rPr b="0" lang="en-US" sz="6000" spc="-1" strike="noStrike">
                <a:solidFill>
                  <a:srgbClr val="0d0d0d"/>
                </a:solidFill>
                <a:latin typeface="Arial Rounded MT Bold"/>
              </a:rPr>
              <a:t>ed</a:t>
            </a:r>
            <a:r>
              <a:rPr b="0" lang="en-US" sz="6000" spc="-1" strike="noStrike">
                <a:solidFill>
                  <a:srgbClr val="3b90a3"/>
                </a:solidFill>
                <a:latin typeface="Arial Rounded MT Bold"/>
              </a:rPr>
              <a:t>D</a:t>
            </a:r>
            <a:r>
              <a:rPr b="0" lang="en-US" sz="6000" spc="-1" strike="noStrike">
                <a:solidFill>
                  <a:srgbClr val="0d0d0d"/>
                </a:solidFill>
                <a:latin typeface="Arial Rounded MT Bold"/>
              </a:rPr>
              <a:t>oc</a:t>
            </a:r>
            <a:endParaRPr b="0" lang="en-IN" sz="6000" spc="-1" strike="noStrike">
              <a:latin typeface="Arial"/>
            </a:endParaRPr>
          </a:p>
          <a:p>
            <a:pPr>
              <a:lnSpc>
                <a:spcPct val="100000"/>
              </a:lnSpc>
            </a:pPr>
            <a:endParaRPr b="0" lang="en-IN" sz="6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Picture 4" descr=""/>
          <p:cNvPicPr/>
          <p:nvPr/>
        </p:nvPicPr>
        <p:blipFill>
          <a:blip r:embed="rId1"/>
          <a:stretch/>
        </p:blipFill>
        <p:spPr>
          <a:xfrm>
            <a:off x="1029240" y="707040"/>
            <a:ext cx="10681560" cy="50223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 name="Picture 2" descr=""/>
          <p:cNvPicPr/>
          <p:nvPr/>
        </p:nvPicPr>
        <p:blipFill>
          <a:blip r:embed="rId1"/>
          <a:stretch/>
        </p:blipFill>
        <p:spPr>
          <a:xfrm>
            <a:off x="1583640" y="528120"/>
            <a:ext cx="9347760" cy="5537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 name="Picture 2" descr=""/>
          <p:cNvPicPr/>
          <p:nvPr/>
        </p:nvPicPr>
        <p:blipFill>
          <a:blip r:embed="rId1"/>
          <a:stretch/>
        </p:blipFill>
        <p:spPr>
          <a:xfrm>
            <a:off x="1152000" y="405360"/>
            <a:ext cx="10334160" cy="60940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Picture 2" descr=""/>
          <p:cNvPicPr/>
          <p:nvPr/>
        </p:nvPicPr>
        <p:blipFill>
          <a:blip r:embed="rId1"/>
          <a:stretch/>
        </p:blipFill>
        <p:spPr>
          <a:xfrm>
            <a:off x="1198440" y="885960"/>
            <a:ext cx="10464480" cy="4939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6" name="Group 1"/>
          <p:cNvGrpSpPr/>
          <p:nvPr/>
        </p:nvGrpSpPr>
        <p:grpSpPr>
          <a:xfrm>
            <a:off x="932040" y="150840"/>
            <a:ext cx="11407320" cy="5459400"/>
            <a:chOff x="932040" y="150840"/>
            <a:chExt cx="11407320" cy="5459400"/>
          </a:xfrm>
        </p:grpSpPr>
        <p:sp>
          <p:nvSpPr>
            <p:cNvPr id="57" name="CustomShape 2"/>
            <p:cNvSpPr/>
            <p:nvPr/>
          </p:nvSpPr>
          <p:spPr>
            <a:xfrm>
              <a:off x="932040" y="150840"/>
              <a:ext cx="11407320" cy="1705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400" spc="-1" strike="noStrike">
                  <a:solidFill>
                    <a:srgbClr val="3b90a3"/>
                  </a:solidFill>
                  <a:latin typeface="Arial Rounded MT Bold"/>
                </a:rPr>
                <a:t>Simple interface to get the access to all the hospitals present in India virtually</a:t>
              </a:r>
              <a:endParaRPr b="0" lang="en-IN" sz="4400" spc="-1" strike="noStrike">
                <a:latin typeface="Arial"/>
              </a:endParaRPr>
            </a:p>
            <a:p>
              <a:pPr>
                <a:lnSpc>
                  <a:spcPct val="100000"/>
                </a:lnSpc>
              </a:pPr>
              <a:endParaRPr b="0" lang="en-IN" sz="4400" spc="-1" strike="noStrike">
                <a:latin typeface="Arial"/>
              </a:endParaRPr>
            </a:p>
          </p:txBody>
        </p:sp>
        <p:sp>
          <p:nvSpPr>
            <p:cNvPr id="58" name="CustomShape 3"/>
            <p:cNvSpPr/>
            <p:nvPr/>
          </p:nvSpPr>
          <p:spPr>
            <a:xfrm>
              <a:off x="1367280" y="2592360"/>
              <a:ext cx="6924240" cy="3015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f1e2f"/>
                  </a:solidFill>
                  <a:latin typeface="Arial Rounded MT Bold"/>
                </a:rPr>
                <a:t>You can virtually visit hospitals across India and get to know about the departments , lab test and qualifications and availability of a doctor of a particular hospital.</a:t>
              </a:r>
              <a:endParaRPr b="0" lang="en-IN" sz="3200" spc="-1" strike="noStrike">
                <a:latin typeface="Arial"/>
              </a:endParaRPr>
            </a:p>
          </p:txBody>
        </p:sp>
        <p:pic>
          <p:nvPicPr>
            <p:cNvPr id="59" name="Picture 3" descr=""/>
            <p:cNvPicPr/>
            <p:nvPr/>
          </p:nvPicPr>
          <p:blipFill>
            <a:blip r:embed="rId1"/>
            <a:stretch/>
          </p:blipFill>
          <p:spPr>
            <a:xfrm>
              <a:off x="8921880" y="2547720"/>
              <a:ext cx="2707200" cy="3062520"/>
            </a:xfrm>
            <a:prstGeom prst="rect">
              <a:avLst/>
            </a:prstGeom>
            <a:ln>
              <a:noFill/>
            </a:ln>
          </p:spPr>
        </p:pic>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0" name="Group 1"/>
          <p:cNvGrpSpPr/>
          <p:nvPr/>
        </p:nvGrpSpPr>
        <p:grpSpPr>
          <a:xfrm>
            <a:off x="816840" y="506160"/>
            <a:ext cx="11975760" cy="6014520"/>
            <a:chOff x="816840" y="506160"/>
            <a:chExt cx="11975760" cy="6014520"/>
          </a:xfrm>
        </p:grpSpPr>
        <p:sp>
          <p:nvSpPr>
            <p:cNvPr id="61" name="CustomShape 2"/>
            <p:cNvSpPr/>
            <p:nvPr/>
          </p:nvSpPr>
          <p:spPr>
            <a:xfrm>
              <a:off x="816840" y="506160"/>
              <a:ext cx="11975760" cy="1431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400" spc="-1" strike="noStrike">
                  <a:solidFill>
                    <a:srgbClr val="3b90a3"/>
                  </a:solidFill>
                  <a:latin typeface="Arial Rounded MT Bold"/>
                </a:rPr>
                <a:t>Book appointment according availability.</a:t>
              </a:r>
              <a:endParaRPr b="0" lang="en-IN" sz="4400" spc="-1" strike="noStrike">
                <a:latin typeface="Arial"/>
              </a:endParaRPr>
            </a:p>
            <a:p>
              <a:pPr>
                <a:lnSpc>
                  <a:spcPct val="100000"/>
                </a:lnSpc>
              </a:pPr>
              <a:endParaRPr b="0" lang="en-IN" sz="4400" spc="-1" strike="noStrike">
                <a:latin typeface="Arial"/>
              </a:endParaRPr>
            </a:p>
          </p:txBody>
        </p:sp>
        <p:sp>
          <p:nvSpPr>
            <p:cNvPr id="62" name="CustomShape 3"/>
            <p:cNvSpPr/>
            <p:nvPr/>
          </p:nvSpPr>
          <p:spPr>
            <a:xfrm>
              <a:off x="1314000" y="1737720"/>
              <a:ext cx="5894280" cy="478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f1e2f"/>
                  </a:solidFill>
                  <a:latin typeface="Arial Rounded MT Bold"/>
                </a:rPr>
                <a:t>Every time you have to visit hospital , to get an appointment. With this website, you don’t need to visit the hospital. You simply go on the internet and book your appointment.</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US" sz="2800" spc="-1" strike="noStrike">
                  <a:solidFill>
                    <a:srgbClr val="0f1e2f"/>
                  </a:solidFill>
                  <a:latin typeface="Arial Rounded MT Bold"/>
                </a:rPr>
                <a:t>You can see availability of the doctor and book your appointment without messing up your schedule. </a:t>
              </a:r>
              <a:endParaRPr b="0" lang="en-IN" sz="2800" spc="-1" strike="noStrike">
                <a:latin typeface="Arial"/>
              </a:endParaRPr>
            </a:p>
          </p:txBody>
        </p:sp>
        <p:pic>
          <p:nvPicPr>
            <p:cNvPr id="63" name="Picture 6" descr=""/>
            <p:cNvPicPr/>
            <p:nvPr/>
          </p:nvPicPr>
          <p:blipFill>
            <a:blip r:embed="rId1"/>
            <a:stretch/>
          </p:blipFill>
          <p:spPr>
            <a:xfrm>
              <a:off x="7918920" y="2121840"/>
              <a:ext cx="3204360" cy="3204360"/>
            </a:xfrm>
            <a:prstGeom prst="rect">
              <a:avLst/>
            </a:prstGeom>
            <a:ln>
              <a:noFill/>
            </a:ln>
          </p:spPr>
        </p:pic>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Badge</Template>
  <TotalTime>542</TotalTime>
  <Application>LibreOffice/6.4.4.2$Windows_X86_64 LibreOffice_project/3d775be2011f3886db32dfd395a6a6d1ca2630ff</Application>
  <Words>592</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2020-11-21T06:33:37Z</dcterms:created>
  <dc:creator>Divyanshi Bajpai</dc:creator>
  <dc:description/>
  <dc:language>en-IN</dc:language>
  <cp:lastModifiedBy/>
  <dcterms:modified xsi:type="dcterms:W3CDTF">2020-12-01T05:01:55Z</dcterms:modified>
  <cp:revision>40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