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6858000" cx="12192000"/>
  <p:notesSz cx="6858000" cy="9144000"/>
  <p:embeddedFontLst>
    <p:embeddedFont>
      <p:font typeface="Century Gothic"/>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3" roundtripDataSignature="AMtx7mgfFMLgNg2iTMkAV9QU0Of06MV7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19DE45E-65D3-4CCA-BCA4-2CA26D3FAD58}">
  <a:tblStyle styleId="{919DE45E-65D3-4CCA-BCA4-2CA26D3FAD58}"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2E7E6"/>
          </a:solidFill>
        </a:fill>
      </a:tcStyle>
    </a:wholeTbl>
    <a:band1H>
      <a:tcTxStyle/>
      <a:tcStyle>
        <a:fill>
          <a:solidFill>
            <a:srgbClr val="E3CACA"/>
          </a:solidFill>
        </a:fill>
      </a:tcStyle>
    </a:band1H>
    <a:band2H>
      <a:tcTxStyle/>
    </a:band2H>
    <a:band1V>
      <a:tcTxStyle/>
      <a:tcStyle>
        <a:fill>
          <a:solidFill>
            <a:srgbClr val="E3CACA"/>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font" Target="fonts/CenturyGothic-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CenturyGothic-italic.fntdata"/><Relationship Id="rId50" Type="http://schemas.openxmlformats.org/officeDocument/2006/relationships/font" Target="fonts/CenturyGothic-bold.fntdata"/><Relationship Id="rId53" Type="http://customschemas.google.com/relationships/presentationmetadata" Target="metadata"/><Relationship Id="rId52" Type="http://schemas.openxmlformats.org/officeDocument/2006/relationships/font" Target="fonts/CenturyGothic-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 name="Google Shape;5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20" name="Google Shape;12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26" name="Google Shape;12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53" name="Google Shape;15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78" name="Google Shape;17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04" name="Google Shape;20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11" name="Google Shape;21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18" name="Google Shape;21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24" name="Google Shape;22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31" name="Google Shape;23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38" name="Google Shape;23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60" name="Google Shape;6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45" name="Google Shape;24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52" name="Google Shape;25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73" name="Google Shape;27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79" name="Google Shape;27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87" name="Google Shape;28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93" name="Google Shape;29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69" name="Google Shape;6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75" name="Google Shape;7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81" name="Google Shape;8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87" name="Google Shape;8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08" name="Google Shape;10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14" name="Google Shape;11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 name="Shape 21"/>
        <p:cNvGrpSpPr/>
        <p:nvPr/>
      </p:nvGrpSpPr>
      <p:grpSpPr>
        <a:xfrm>
          <a:off x="0" y="0"/>
          <a:ext cx="0" cy="0"/>
          <a:chOff x="0" y="0"/>
          <a:chExt cx="0" cy="0"/>
        </a:xfrm>
      </p:grpSpPr>
      <p:sp>
        <p:nvSpPr>
          <p:cNvPr id="22" name="Google Shape;22;p4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4"/>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sz="1800"/>
            </a:lvl1pPr>
            <a:lvl2pPr indent="-309880" lvl="1" marL="914400" algn="l">
              <a:lnSpc>
                <a:spcPct val="100000"/>
              </a:lnSpc>
              <a:spcBef>
                <a:spcPts val="1000"/>
              </a:spcBef>
              <a:spcAft>
                <a:spcPts val="0"/>
              </a:spcAft>
              <a:buSzPts val="1280"/>
              <a:buChar char="►"/>
              <a:defRPr sz="1600"/>
            </a:lvl2pPr>
            <a:lvl3pPr indent="-299719" lvl="2" marL="1371600" algn="l">
              <a:lnSpc>
                <a:spcPct val="100000"/>
              </a:lnSpc>
              <a:spcBef>
                <a:spcPts val="1000"/>
              </a:spcBef>
              <a:spcAft>
                <a:spcPts val="0"/>
              </a:spcAft>
              <a:buSzPts val="1120"/>
              <a:buChar char="►"/>
              <a:defRPr sz="1400"/>
            </a:lvl3pPr>
            <a:lvl4pPr indent="-289560" lvl="3" marL="1828800" algn="l">
              <a:lnSpc>
                <a:spcPct val="100000"/>
              </a:lnSpc>
              <a:spcBef>
                <a:spcPts val="1000"/>
              </a:spcBef>
              <a:spcAft>
                <a:spcPts val="0"/>
              </a:spcAft>
              <a:buSzPts val="960"/>
              <a:buChar char="►"/>
              <a:defRPr sz="1200"/>
            </a:lvl4pPr>
            <a:lvl5pPr indent="-289560" lvl="4" marL="2286000" algn="l">
              <a:lnSpc>
                <a:spcPct val="100000"/>
              </a:lnSpc>
              <a:spcBef>
                <a:spcPts val="1000"/>
              </a:spcBef>
              <a:spcAft>
                <a:spcPts val="0"/>
              </a:spcAft>
              <a:buSzPts val="960"/>
              <a:buChar char="►"/>
              <a:defRPr sz="1200"/>
            </a:lvl5pPr>
            <a:lvl6pPr indent="-289560" lvl="5" marL="2743200" algn="l">
              <a:lnSpc>
                <a:spcPct val="100000"/>
              </a:lnSpc>
              <a:spcBef>
                <a:spcPts val="1000"/>
              </a:spcBef>
              <a:spcAft>
                <a:spcPts val="0"/>
              </a:spcAft>
              <a:buSzPts val="960"/>
              <a:buChar char="►"/>
              <a:defRPr sz="1200"/>
            </a:lvl6pPr>
            <a:lvl7pPr indent="-289560" lvl="6" marL="3200400" algn="l">
              <a:lnSpc>
                <a:spcPct val="100000"/>
              </a:lnSpc>
              <a:spcBef>
                <a:spcPts val="1000"/>
              </a:spcBef>
              <a:spcAft>
                <a:spcPts val="0"/>
              </a:spcAft>
              <a:buSzPts val="960"/>
              <a:buChar char="►"/>
              <a:defRPr sz="1200"/>
            </a:lvl7pPr>
            <a:lvl8pPr indent="-289559" lvl="7" marL="3657600" algn="l">
              <a:lnSpc>
                <a:spcPct val="100000"/>
              </a:lnSpc>
              <a:spcBef>
                <a:spcPts val="1000"/>
              </a:spcBef>
              <a:spcAft>
                <a:spcPts val="0"/>
              </a:spcAft>
              <a:buSzPts val="960"/>
              <a:buChar char="►"/>
              <a:defRPr sz="1200"/>
            </a:lvl8pPr>
            <a:lvl9pPr indent="-289559" lvl="8" marL="4114800" algn="l">
              <a:lnSpc>
                <a:spcPct val="100000"/>
              </a:lnSpc>
              <a:spcBef>
                <a:spcPts val="1000"/>
              </a:spcBef>
              <a:spcAft>
                <a:spcPts val="0"/>
              </a:spcAft>
              <a:buSzPts val="960"/>
              <a:buChar char="►"/>
              <a:defRPr sz="1200"/>
            </a:lvl9pPr>
          </a:lstStyle>
          <a:p/>
        </p:txBody>
      </p:sp>
      <p:sp>
        <p:nvSpPr>
          <p:cNvPr id="24" name="Google Shape;24;p44"/>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sz="1800"/>
            </a:lvl1pPr>
            <a:lvl2pPr indent="-309880" lvl="1" marL="914400" algn="l">
              <a:lnSpc>
                <a:spcPct val="100000"/>
              </a:lnSpc>
              <a:spcBef>
                <a:spcPts val="1000"/>
              </a:spcBef>
              <a:spcAft>
                <a:spcPts val="0"/>
              </a:spcAft>
              <a:buSzPts val="1280"/>
              <a:buChar char="►"/>
              <a:defRPr sz="1600"/>
            </a:lvl2pPr>
            <a:lvl3pPr indent="-299719" lvl="2" marL="1371600" algn="l">
              <a:lnSpc>
                <a:spcPct val="100000"/>
              </a:lnSpc>
              <a:spcBef>
                <a:spcPts val="1000"/>
              </a:spcBef>
              <a:spcAft>
                <a:spcPts val="0"/>
              </a:spcAft>
              <a:buSzPts val="1120"/>
              <a:buChar char="►"/>
              <a:defRPr sz="1400"/>
            </a:lvl3pPr>
            <a:lvl4pPr indent="-289560" lvl="3" marL="1828800" algn="l">
              <a:lnSpc>
                <a:spcPct val="100000"/>
              </a:lnSpc>
              <a:spcBef>
                <a:spcPts val="1000"/>
              </a:spcBef>
              <a:spcAft>
                <a:spcPts val="0"/>
              </a:spcAft>
              <a:buSzPts val="960"/>
              <a:buChar char="►"/>
              <a:defRPr sz="1200"/>
            </a:lvl4pPr>
            <a:lvl5pPr indent="-289560" lvl="4" marL="2286000" algn="l">
              <a:lnSpc>
                <a:spcPct val="100000"/>
              </a:lnSpc>
              <a:spcBef>
                <a:spcPts val="1000"/>
              </a:spcBef>
              <a:spcAft>
                <a:spcPts val="0"/>
              </a:spcAft>
              <a:buSzPts val="960"/>
              <a:buChar char="►"/>
              <a:defRPr sz="1200"/>
            </a:lvl5pPr>
            <a:lvl6pPr indent="-289560" lvl="5" marL="2743200" algn="l">
              <a:lnSpc>
                <a:spcPct val="100000"/>
              </a:lnSpc>
              <a:spcBef>
                <a:spcPts val="1000"/>
              </a:spcBef>
              <a:spcAft>
                <a:spcPts val="0"/>
              </a:spcAft>
              <a:buSzPts val="960"/>
              <a:buChar char="►"/>
              <a:defRPr sz="1200"/>
            </a:lvl6pPr>
            <a:lvl7pPr indent="-289560" lvl="6" marL="3200400" algn="l">
              <a:lnSpc>
                <a:spcPct val="100000"/>
              </a:lnSpc>
              <a:spcBef>
                <a:spcPts val="1000"/>
              </a:spcBef>
              <a:spcAft>
                <a:spcPts val="0"/>
              </a:spcAft>
              <a:buSzPts val="960"/>
              <a:buChar char="►"/>
              <a:defRPr sz="1200"/>
            </a:lvl7pPr>
            <a:lvl8pPr indent="-289559" lvl="7" marL="3657600" algn="l">
              <a:lnSpc>
                <a:spcPct val="100000"/>
              </a:lnSpc>
              <a:spcBef>
                <a:spcPts val="1000"/>
              </a:spcBef>
              <a:spcAft>
                <a:spcPts val="0"/>
              </a:spcAft>
              <a:buSzPts val="960"/>
              <a:buChar char="►"/>
              <a:defRPr sz="1200"/>
            </a:lvl8pPr>
            <a:lvl9pPr indent="-289559" lvl="8" marL="4114800" algn="l">
              <a:lnSpc>
                <a:spcPct val="100000"/>
              </a:lnSpc>
              <a:spcBef>
                <a:spcPts val="1000"/>
              </a:spcBef>
              <a:spcAft>
                <a:spcPts val="0"/>
              </a:spcAft>
              <a:buSzPts val="960"/>
              <a:buChar char="►"/>
              <a:defRPr sz="1200"/>
            </a:lvl9pPr>
          </a:lstStyle>
          <a:p/>
        </p:txBody>
      </p:sp>
      <p:sp>
        <p:nvSpPr>
          <p:cNvPr id="25" name="Google Shape;25;p4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1"/>
              </a:buClr>
              <a:buSzPts val="1400"/>
              <a:buFont typeface="Century Gothic"/>
              <a:buNone/>
              <a:defRPr/>
            </a:lvl1pPr>
            <a:lvl2pPr lvl="1" algn="l">
              <a:spcBef>
                <a:spcPts val="0"/>
              </a:spcBef>
              <a:spcAft>
                <a:spcPts val="0"/>
              </a:spcAft>
              <a:buClr>
                <a:schemeClr val="lt1"/>
              </a:buClr>
              <a:buSzPts val="1400"/>
              <a:buFont typeface="Century Gothic"/>
              <a:buNone/>
              <a:defRPr/>
            </a:lvl2pPr>
            <a:lvl3pPr lvl="2" algn="l">
              <a:spcBef>
                <a:spcPts val="0"/>
              </a:spcBef>
              <a:spcAft>
                <a:spcPts val="0"/>
              </a:spcAft>
              <a:buClr>
                <a:schemeClr val="lt1"/>
              </a:buClr>
              <a:buSzPts val="1400"/>
              <a:buFont typeface="Century Gothic"/>
              <a:buNone/>
              <a:defRPr/>
            </a:lvl3pPr>
            <a:lvl4pPr lvl="3" algn="l">
              <a:spcBef>
                <a:spcPts val="0"/>
              </a:spcBef>
              <a:spcAft>
                <a:spcPts val="0"/>
              </a:spcAft>
              <a:buClr>
                <a:schemeClr val="lt1"/>
              </a:buClr>
              <a:buSzPts val="1400"/>
              <a:buFont typeface="Century Gothic"/>
              <a:buNone/>
              <a:defRPr/>
            </a:lvl4pPr>
            <a:lvl5pPr lvl="4" algn="l">
              <a:spcBef>
                <a:spcPts val="0"/>
              </a:spcBef>
              <a:spcAft>
                <a:spcPts val="0"/>
              </a:spcAft>
              <a:buClr>
                <a:schemeClr val="lt1"/>
              </a:buClr>
              <a:buSzPts val="1400"/>
              <a:buFont typeface="Century Gothic"/>
              <a:buNone/>
              <a:defRPr/>
            </a:lvl5pPr>
            <a:lvl6pPr lvl="5" algn="l">
              <a:spcBef>
                <a:spcPts val="0"/>
              </a:spcBef>
              <a:spcAft>
                <a:spcPts val="0"/>
              </a:spcAft>
              <a:buClr>
                <a:schemeClr val="lt1"/>
              </a:buClr>
              <a:buSzPts val="1400"/>
              <a:buFont typeface="Century Gothic"/>
              <a:buNone/>
              <a:defRPr/>
            </a:lvl6pPr>
            <a:lvl7pPr lvl="6" algn="l">
              <a:spcBef>
                <a:spcPts val="0"/>
              </a:spcBef>
              <a:spcAft>
                <a:spcPts val="0"/>
              </a:spcAft>
              <a:buClr>
                <a:schemeClr val="lt1"/>
              </a:buClr>
              <a:buSzPts val="1400"/>
              <a:buFont typeface="Century Gothic"/>
              <a:buNone/>
              <a:defRPr/>
            </a:lvl7pPr>
            <a:lvl8pPr lvl="7" algn="l">
              <a:spcBef>
                <a:spcPts val="0"/>
              </a:spcBef>
              <a:spcAft>
                <a:spcPts val="0"/>
              </a:spcAft>
              <a:buClr>
                <a:schemeClr val="lt1"/>
              </a:buClr>
              <a:buSzPts val="1400"/>
              <a:buFont typeface="Century Gothic"/>
              <a:buNone/>
              <a:defRPr/>
            </a:lvl8pPr>
            <a:lvl9pPr lvl="8" algn="l">
              <a:spcBef>
                <a:spcPts val="0"/>
              </a:spcBef>
              <a:spcAft>
                <a:spcPts val="0"/>
              </a:spcAft>
              <a:buClr>
                <a:schemeClr val="lt1"/>
              </a:buClr>
              <a:buSzPts val="1400"/>
              <a:buFont typeface="Century Gothic"/>
              <a:buNone/>
              <a:defRPr/>
            </a:lvl9pPr>
          </a:lstStyle>
          <a:p/>
        </p:txBody>
      </p:sp>
      <p:sp>
        <p:nvSpPr>
          <p:cNvPr id="26" name="Google Shape;26;p4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1400"/>
              <a:buFont typeface="Century Gothic"/>
              <a:buNone/>
              <a:defRPr/>
            </a:lvl1pPr>
            <a:lvl2pPr lvl="1" algn="l">
              <a:spcBef>
                <a:spcPts val="0"/>
              </a:spcBef>
              <a:spcAft>
                <a:spcPts val="0"/>
              </a:spcAft>
              <a:buClr>
                <a:schemeClr val="lt1"/>
              </a:buClr>
              <a:buSzPts val="1400"/>
              <a:buFont typeface="Century Gothic"/>
              <a:buNone/>
              <a:defRPr/>
            </a:lvl2pPr>
            <a:lvl3pPr lvl="2" algn="l">
              <a:spcBef>
                <a:spcPts val="0"/>
              </a:spcBef>
              <a:spcAft>
                <a:spcPts val="0"/>
              </a:spcAft>
              <a:buClr>
                <a:schemeClr val="lt1"/>
              </a:buClr>
              <a:buSzPts val="1400"/>
              <a:buFont typeface="Century Gothic"/>
              <a:buNone/>
              <a:defRPr/>
            </a:lvl3pPr>
            <a:lvl4pPr lvl="3" algn="l">
              <a:spcBef>
                <a:spcPts val="0"/>
              </a:spcBef>
              <a:spcAft>
                <a:spcPts val="0"/>
              </a:spcAft>
              <a:buClr>
                <a:schemeClr val="lt1"/>
              </a:buClr>
              <a:buSzPts val="1400"/>
              <a:buFont typeface="Century Gothic"/>
              <a:buNone/>
              <a:defRPr/>
            </a:lvl4pPr>
            <a:lvl5pPr lvl="4" algn="l">
              <a:spcBef>
                <a:spcPts val="0"/>
              </a:spcBef>
              <a:spcAft>
                <a:spcPts val="0"/>
              </a:spcAft>
              <a:buClr>
                <a:schemeClr val="lt1"/>
              </a:buClr>
              <a:buSzPts val="1400"/>
              <a:buFont typeface="Century Gothic"/>
              <a:buNone/>
              <a:defRPr/>
            </a:lvl5pPr>
            <a:lvl6pPr lvl="5" algn="l">
              <a:spcBef>
                <a:spcPts val="0"/>
              </a:spcBef>
              <a:spcAft>
                <a:spcPts val="0"/>
              </a:spcAft>
              <a:buClr>
                <a:schemeClr val="lt1"/>
              </a:buClr>
              <a:buSzPts val="1400"/>
              <a:buFont typeface="Century Gothic"/>
              <a:buNone/>
              <a:defRPr/>
            </a:lvl6pPr>
            <a:lvl7pPr lvl="6" algn="l">
              <a:spcBef>
                <a:spcPts val="0"/>
              </a:spcBef>
              <a:spcAft>
                <a:spcPts val="0"/>
              </a:spcAft>
              <a:buClr>
                <a:schemeClr val="lt1"/>
              </a:buClr>
              <a:buSzPts val="1400"/>
              <a:buFont typeface="Century Gothic"/>
              <a:buNone/>
              <a:defRPr/>
            </a:lvl7pPr>
            <a:lvl8pPr lvl="7" algn="l">
              <a:spcBef>
                <a:spcPts val="0"/>
              </a:spcBef>
              <a:spcAft>
                <a:spcPts val="0"/>
              </a:spcAft>
              <a:buClr>
                <a:schemeClr val="lt1"/>
              </a:buClr>
              <a:buSzPts val="1400"/>
              <a:buFont typeface="Century Gothic"/>
              <a:buNone/>
              <a:defRPr/>
            </a:lvl8pPr>
            <a:lvl9pPr lvl="8" algn="l">
              <a:spcBef>
                <a:spcPts val="0"/>
              </a:spcBef>
              <a:spcAft>
                <a:spcPts val="0"/>
              </a:spcAft>
              <a:buClr>
                <a:schemeClr val="lt1"/>
              </a:buClr>
              <a:buSzPts val="1400"/>
              <a:buFont typeface="Century Gothic"/>
              <a:buNone/>
              <a:defRPr/>
            </a:lvl9pPr>
          </a:lstStyle>
          <a:p/>
        </p:txBody>
      </p:sp>
      <p:sp>
        <p:nvSpPr>
          <p:cNvPr id="27" name="Google Shape;27;p4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1pPr>
            <a:lvl2pPr indent="0" lvl="1" marL="0" marR="0" algn="ctr">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2pPr>
            <a:lvl3pPr indent="0" lvl="2" marL="0" marR="0" algn="ctr">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3pPr>
            <a:lvl4pPr indent="0" lvl="3" marL="0" marR="0" algn="ctr">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4pPr>
            <a:lvl5pPr indent="0" lvl="4" marL="0" marR="0" algn="ctr">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5pPr>
            <a:lvl6pPr indent="0" lvl="5" marL="0" marR="0" algn="ctr">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6pPr>
            <a:lvl7pPr indent="0" lvl="6" marL="0" marR="0" algn="ctr">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7pPr>
            <a:lvl8pPr indent="0" lvl="7" marL="0" marR="0" algn="ctr">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8pPr>
            <a:lvl9pPr indent="0" lvl="8" marL="0" marR="0" algn="ctr">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5"/>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31" name="Google Shape;31;p4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1"/>
              </a:buClr>
              <a:buSzPts val="1400"/>
              <a:buFont typeface="Century Gothic"/>
              <a:buNone/>
              <a:defRPr/>
            </a:lvl1pPr>
            <a:lvl2pPr lvl="1" algn="l">
              <a:spcBef>
                <a:spcPts val="0"/>
              </a:spcBef>
              <a:spcAft>
                <a:spcPts val="0"/>
              </a:spcAft>
              <a:buClr>
                <a:schemeClr val="lt1"/>
              </a:buClr>
              <a:buSzPts val="1400"/>
              <a:buFont typeface="Century Gothic"/>
              <a:buNone/>
              <a:defRPr/>
            </a:lvl2pPr>
            <a:lvl3pPr lvl="2" algn="l">
              <a:spcBef>
                <a:spcPts val="0"/>
              </a:spcBef>
              <a:spcAft>
                <a:spcPts val="0"/>
              </a:spcAft>
              <a:buClr>
                <a:schemeClr val="lt1"/>
              </a:buClr>
              <a:buSzPts val="1400"/>
              <a:buFont typeface="Century Gothic"/>
              <a:buNone/>
              <a:defRPr/>
            </a:lvl3pPr>
            <a:lvl4pPr lvl="3" algn="l">
              <a:spcBef>
                <a:spcPts val="0"/>
              </a:spcBef>
              <a:spcAft>
                <a:spcPts val="0"/>
              </a:spcAft>
              <a:buClr>
                <a:schemeClr val="lt1"/>
              </a:buClr>
              <a:buSzPts val="1400"/>
              <a:buFont typeface="Century Gothic"/>
              <a:buNone/>
              <a:defRPr/>
            </a:lvl4pPr>
            <a:lvl5pPr lvl="4" algn="l">
              <a:spcBef>
                <a:spcPts val="0"/>
              </a:spcBef>
              <a:spcAft>
                <a:spcPts val="0"/>
              </a:spcAft>
              <a:buClr>
                <a:schemeClr val="lt1"/>
              </a:buClr>
              <a:buSzPts val="1400"/>
              <a:buFont typeface="Century Gothic"/>
              <a:buNone/>
              <a:defRPr/>
            </a:lvl5pPr>
            <a:lvl6pPr lvl="5" algn="l">
              <a:spcBef>
                <a:spcPts val="0"/>
              </a:spcBef>
              <a:spcAft>
                <a:spcPts val="0"/>
              </a:spcAft>
              <a:buClr>
                <a:schemeClr val="lt1"/>
              </a:buClr>
              <a:buSzPts val="1400"/>
              <a:buFont typeface="Century Gothic"/>
              <a:buNone/>
              <a:defRPr/>
            </a:lvl6pPr>
            <a:lvl7pPr lvl="6" algn="l">
              <a:spcBef>
                <a:spcPts val="0"/>
              </a:spcBef>
              <a:spcAft>
                <a:spcPts val="0"/>
              </a:spcAft>
              <a:buClr>
                <a:schemeClr val="lt1"/>
              </a:buClr>
              <a:buSzPts val="1400"/>
              <a:buFont typeface="Century Gothic"/>
              <a:buNone/>
              <a:defRPr/>
            </a:lvl7pPr>
            <a:lvl8pPr lvl="7" algn="l">
              <a:spcBef>
                <a:spcPts val="0"/>
              </a:spcBef>
              <a:spcAft>
                <a:spcPts val="0"/>
              </a:spcAft>
              <a:buClr>
                <a:schemeClr val="lt1"/>
              </a:buClr>
              <a:buSzPts val="1400"/>
              <a:buFont typeface="Century Gothic"/>
              <a:buNone/>
              <a:defRPr/>
            </a:lvl8pPr>
            <a:lvl9pPr lvl="8" algn="l">
              <a:spcBef>
                <a:spcPts val="0"/>
              </a:spcBef>
              <a:spcAft>
                <a:spcPts val="0"/>
              </a:spcAft>
              <a:buClr>
                <a:schemeClr val="lt1"/>
              </a:buClr>
              <a:buSzPts val="1400"/>
              <a:buFont typeface="Century Gothic"/>
              <a:buNone/>
              <a:defRPr/>
            </a:lvl9pPr>
          </a:lstStyle>
          <a:p/>
        </p:txBody>
      </p:sp>
      <p:sp>
        <p:nvSpPr>
          <p:cNvPr id="32" name="Google Shape;32;p4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1400"/>
              <a:buFont typeface="Century Gothic"/>
              <a:buNone/>
              <a:defRPr/>
            </a:lvl1pPr>
            <a:lvl2pPr lvl="1" algn="l">
              <a:spcBef>
                <a:spcPts val="0"/>
              </a:spcBef>
              <a:spcAft>
                <a:spcPts val="0"/>
              </a:spcAft>
              <a:buClr>
                <a:schemeClr val="lt1"/>
              </a:buClr>
              <a:buSzPts val="1400"/>
              <a:buFont typeface="Century Gothic"/>
              <a:buNone/>
              <a:defRPr/>
            </a:lvl2pPr>
            <a:lvl3pPr lvl="2" algn="l">
              <a:spcBef>
                <a:spcPts val="0"/>
              </a:spcBef>
              <a:spcAft>
                <a:spcPts val="0"/>
              </a:spcAft>
              <a:buClr>
                <a:schemeClr val="lt1"/>
              </a:buClr>
              <a:buSzPts val="1400"/>
              <a:buFont typeface="Century Gothic"/>
              <a:buNone/>
              <a:defRPr/>
            </a:lvl3pPr>
            <a:lvl4pPr lvl="3" algn="l">
              <a:spcBef>
                <a:spcPts val="0"/>
              </a:spcBef>
              <a:spcAft>
                <a:spcPts val="0"/>
              </a:spcAft>
              <a:buClr>
                <a:schemeClr val="lt1"/>
              </a:buClr>
              <a:buSzPts val="1400"/>
              <a:buFont typeface="Century Gothic"/>
              <a:buNone/>
              <a:defRPr/>
            </a:lvl4pPr>
            <a:lvl5pPr lvl="4" algn="l">
              <a:spcBef>
                <a:spcPts val="0"/>
              </a:spcBef>
              <a:spcAft>
                <a:spcPts val="0"/>
              </a:spcAft>
              <a:buClr>
                <a:schemeClr val="lt1"/>
              </a:buClr>
              <a:buSzPts val="1400"/>
              <a:buFont typeface="Century Gothic"/>
              <a:buNone/>
              <a:defRPr/>
            </a:lvl5pPr>
            <a:lvl6pPr lvl="5" algn="l">
              <a:spcBef>
                <a:spcPts val="0"/>
              </a:spcBef>
              <a:spcAft>
                <a:spcPts val="0"/>
              </a:spcAft>
              <a:buClr>
                <a:schemeClr val="lt1"/>
              </a:buClr>
              <a:buSzPts val="1400"/>
              <a:buFont typeface="Century Gothic"/>
              <a:buNone/>
              <a:defRPr/>
            </a:lvl6pPr>
            <a:lvl7pPr lvl="6" algn="l">
              <a:spcBef>
                <a:spcPts val="0"/>
              </a:spcBef>
              <a:spcAft>
                <a:spcPts val="0"/>
              </a:spcAft>
              <a:buClr>
                <a:schemeClr val="lt1"/>
              </a:buClr>
              <a:buSzPts val="1400"/>
              <a:buFont typeface="Century Gothic"/>
              <a:buNone/>
              <a:defRPr/>
            </a:lvl7pPr>
            <a:lvl8pPr lvl="7" algn="l">
              <a:spcBef>
                <a:spcPts val="0"/>
              </a:spcBef>
              <a:spcAft>
                <a:spcPts val="0"/>
              </a:spcAft>
              <a:buClr>
                <a:schemeClr val="lt1"/>
              </a:buClr>
              <a:buSzPts val="1400"/>
              <a:buFont typeface="Century Gothic"/>
              <a:buNone/>
              <a:defRPr/>
            </a:lvl8pPr>
            <a:lvl9pPr lvl="8" algn="l">
              <a:spcBef>
                <a:spcPts val="0"/>
              </a:spcBef>
              <a:spcAft>
                <a:spcPts val="0"/>
              </a:spcAft>
              <a:buClr>
                <a:schemeClr val="lt1"/>
              </a:buClr>
              <a:buSzPts val="1400"/>
              <a:buFont typeface="Century Gothic"/>
              <a:buNone/>
              <a:defRPr/>
            </a:lvl9pPr>
          </a:lstStyle>
          <a:p/>
        </p:txBody>
      </p:sp>
      <p:sp>
        <p:nvSpPr>
          <p:cNvPr id="33" name="Google Shape;33;p4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1pPr>
            <a:lvl2pPr indent="0" lvl="1" marL="0" marR="0" algn="ctr">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2pPr>
            <a:lvl3pPr indent="0" lvl="2" marL="0" marR="0" algn="ctr">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3pPr>
            <a:lvl4pPr indent="0" lvl="3" marL="0" marR="0" algn="ctr">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4pPr>
            <a:lvl5pPr indent="0" lvl="4" marL="0" marR="0" algn="ctr">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5pPr>
            <a:lvl6pPr indent="0" lvl="5" marL="0" marR="0" algn="ctr">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6pPr>
            <a:lvl7pPr indent="0" lvl="6" marL="0" marR="0" algn="ctr">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7pPr>
            <a:lvl8pPr indent="0" lvl="7" marL="0" marR="0" algn="ctr">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8pPr>
            <a:lvl9pPr indent="0" lvl="8" marL="0" marR="0" algn="ctr">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6" name="Shape 46"/>
        <p:cNvGrpSpPr/>
        <p:nvPr/>
      </p:nvGrpSpPr>
      <p:grpSpPr>
        <a:xfrm>
          <a:off x="0" y="0"/>
          <a:ext cx="0" cy="0"/>
          <a:chOff x="0" y="0"/>
          <a:chExt cx="0" cy="0"/>
        </a:xfrm>
      </p:grpSpPr>
      <p:sp>
        <p:nvSpPr>
          <p:cNvPr id="47" name="Google Shape;47;p4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7"/>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9" name="Google Shape;49;p4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png"/><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4.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png"/><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4.png"/><Relationship Id="rId6" Type="http://schemas.openxmlformats.org/officeDocument/2006/relationships/slideLayout" Target="../slideLayouts/slideLayout3.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id="10" name="Google Shape;10;p43"/>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11" name="Google Shape;11;p43"/>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12" name="Google Shape;12;p43"/>
          <p:cNvSpPr/>
          <p:nvPr/>
        </p:nvSpPr>
        <p:spPr>
          <a:xfrm>
            <a:off x="8609012" y="1676400"/>
            <a:ext cx="2819400" cy="2819400"/>
          </a:xfrm>
          <a:prstGeom prst="ellipse">
            <a:avLst/>
          </a:prstGeom>
          <a:gradFill>
            <a:gsLst>
              <a:gs pos="0">
                <a:srgbClr val="4CB9C3">
                  <a:alpha val="6274"/>
                </a:srgbClr>
              </a:gs>
              <a:gs pos="36000">
                <a:srgbClr val="4CB9C3">
                  <a:alpha val="5490"/>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3" name="Google Shape;13;p43"/>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4" name="Google Shape;14;p43"/>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15" name="Google Shape;15;p4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 name="Google Shape;16;p4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7" name="Google Shape;17;p43"/>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30200" lvl="0" marL="457200" marR="0" rtl="0" algn="l">
              <a:lnSpc>
                <a:spcPct val="100000"/>
              </a:lnSpc>
              <a:spcBef>
                <a:spcPts val="1000"/>
              </a:spcBef>
              <a:spcAft>
                <a:spcPts val="0"/>
              </a:spcAft>
              <a:buClr>
                <a:srgbClr val="86D1D8"/>
              </a:buClr>
              <a:buSzPts val="1600"/>
              <a:buFont typeface="Noto San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lnSpc>
                <a:spcPct val="100000"/>
              </a:lnSpc>
              <a:spcBef>
                <a:spcPts val="1000"/>
              </a:spcBef>
              <a:spcAft>
                <a:spcPts val="0"/>
              </a:spcAft>
              <a:buClr>
                <a:srgbClr val="86D1D8"/>
              </a:buClr>
              <a:buSzPts val="1440"/>
              <a:buFont typeface="Noto San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lnSpc>
                <a:spcPct val="100000"/>
              </a:lnSpc>
              <a:spcBef>
                <a:spcPts val="1000"/>
              </a:spcBef>
              <a:spcAft>
                <a:spcPts val="0"/>
              </a:spcAft>
              <a:buClr>
                <a:srgbClr val="86D1D8"/>
              </a:buClr>
              <a:buSzPts val="1280"/>
              <a:buFont typeface="Noto San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lnSpc>
                <a:spcPct val="100000"/>
              </a:lnSpc>
              <a:spcBef>
                <a:spcPts val="1000"/>
              </a:spcBef>
              <a:spcAft>
                <a:spcPts val="0"/>
              </a:spcAft>
              <a:buClr>
                <a:srgbClr val="86D1D8"/>
              </a:buClr>
              <a:buSzPts val="1120"/>
              <a:buFont typeface="Noto San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lnSpc>
                <a:spcPct val="100000"/>
              </a:lnSpc>
              <a:spcBef>
                <a:spcPts val="1000"/>
              </a:spcBef>
              <a:spcAft>
                <a:spcPts val="0"/>
              </a:spcAft>
              <a:buClr>
                <a:srgbClr val="86D1D8"/>
              </a:buClr>
              <a:buSzPts val="1120"/>
              <a:buFont typeface="Noto San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lnSpc>
                <a:spcPct val="100000"/>
              </a:lnSpc>
              <a:spcBef>
                <a:spcPts val="1000"/>
              </a:spcBef>
              <a:spcAft>
                <a:spcPts val="0"/>
              </a:spcAft>
              <a:buClr>
                <a:srgbClr val="86D1D8"/>
              </a:buClr>
              <a:buSzPts val="1120"/>
              <a:buFont typeface="Noto San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lnSpc>
                <a:spcPct val="100000"/>
              </a:lnSpc>
              <a:spcBef>
                <a:spcPts val="1000"/>
              </a:spcBef>
              <a:spcAft>
                <a:spcPts val="0"/>
              </a:spcAft>
              <a:buClr>
                <a:srgbClr val="86D1D8"/>
              </a:buClr>
              <a:buSzPts val="1120"/>
              <a:buFont typeface="Noto San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lnSpc>
                <a:spcPct val="100000"/>
              </a:lnSpc>
              <a:spcBef>
                <a:spcPts val="1000"/>
              </a:spcBef>
              <a:spcAft>
                <a:spcPts val="0"/>
              </a:spcAft>
              <a:buClr>
                <a:srgbClr val="86D1D8"/>
              </a:buClr>
              <a:buSzPts val="1120"/>
              <a:buFont typeface="Noto San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lnSpc>
                <a:spcPct val="100000"/>
              </a:lnSpc>
              <a:spcBef>
                <a:spcPts val="1000"/>
              </a:spcBef>
              <a:spcAft>
                <a:spcPts val="0"/>
              </a:spcAft>
              <a:buClr>
                <a:srgbClr val="86D1D8"/>
              </a:buClr>
              <a:buSzPts val="1120"/>
              <a:buFont typeface="Noto San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8" name="Google Shape;18;p4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1"/>
              </a:buClr>
              <a:buSzPts val="1400"/>
              <a:buFont typeface="Century Gothic"/>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19" name="Google Shape;19;p4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lt1"/>
              </a:buClr>
              <a:buSzPts val="1400"/>
              <a:buFont typeface="Century Gothic"/>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20" name="Google Shape;20;p4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6"/>
    <p:sldLayoutId id="2147483650"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4" name="Shape 34"/>
        <p:cNvGrpSpPr/>
        <p:nvPr/>
      </p:nvGrpSpPr>
      <p:grpSpPr>
        <a:xfrm>
          <a:off x="0" y="0"/>
          <a:ext cx="0" cy="0"/>
          <a:chOff x="0" y="0"/>
          <a:chExt cx="0" cy="0"/>
        </a:xfrm>
      </p:grpSpPr>
      <p:pic>
        <p:nvPicPr>
          <p:cNvPr id="35" name="Google Shape;35;p46"/>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36" name="Google Shape;36;p46"/>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37" name="Google Shape;37;p46"/>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 name="Google Shape;38;p46"/>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39" name="Google Shape;39;p46"/>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40" name="Google Shape;40;p46"/>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42" name="Google Shape;42;p46"/>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30200" lvl="0" marL="457200" marR="0" rtl="0" algn="l">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43" name="Google Shape;43;p4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44" name="Google Shape;44;p4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45" name="Google Shape;45;p4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7.png"/><Relationship Id="rId4" Type="http://schemas.openxmlformats.org/officeDocument/2006/relationships/image" Target="../media/image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7.png"/><Relationship Id="rId4" Type="http://schemas.openxmlformats.org/officeDocument/2006/relationships/image" Target="../media/image25.png"/><Relationship Id="rId5"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2.png"/><Relationship Id="rId4" Type="http://schemas.openxmlformats.org/officeDocument/2006/relationships/image" Target="../media/image31.png"/><Relationship Id="rId5"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3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7.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
          <p:cNvSpPr txBox="1"/>
          <p:nvPr>
            <p:ph type="title"/>
          </p:nvPr>
        </p:nvSpPr>
        <p:spPr>
          <a:xfrm>
            <a:off x="646100" y="452725"/>
            <a:ext cx="10087800" cy="2953800"/>
          </a:xfrm>
          <a:prstGeom prst="rect">
            <a:avLst/>
          </a:prstGeom>
          <a:noFill/>
          <a:ln>
            <a:noFill/>
          </a:ln>
        </p:spPr>
        <p:txBody>
          <a:bodyPr anchorCtr="0" anchor="t" bIns="45700" lIns="91425" spcFirstLastPara="1" rIns="91425" wrap="square" tIns="45700">
            <a:noAutofit/>
          </a:bodyPr>
          <a:lstStyle/>
          <a:p>
            <a:pPr indent="0" lvl="0" marL="0" rtl="0" algn="ctr">
              <a:lnSpc>
                <a:spcPct val="107916"/>
              </a:lnSpc>
              <a:spcBef>
                <a:spcPts val="0"/>
              </a:spcBef>
              <a:spcAft>
                <a:spcPts val="0"/>
              </a:spcAft>
              <a:buClr>
                <a:schemeClr val="dk1"/>
              </a:buClr>
              <a:buSzPts val="1100"/>
              <a:buNone/>
            </a:pPr>
            <a:r>
              <a:rPr lang="en-US" sz="3600">
                <a:solidFill>
                  <a:schemeClr val="lt1"/>
                </a:solidFill>
                <a:latin typeface="Times New Roman"/>
                <a:ea typeface="Times New Roman"/>
                <a:cs typeface="Times New Roman"/>
                <a:sym typeface="Times New Roman"/>
              </a:rPr>
              <a:t>CLOUD-BASED MACHINE LEARNING AND SENTIMENT ANALYSIS</a:t>
            </a:r>
            <a:endParaRPr sz="3600">
              <a:solidFill>
                <a:schemeClr val="lt1"/>
              </a:solidFill>
              <a:latin typeface="Times New Roman"/>
              <a:ea typeface="Times New Roman"/>
              <a:cs typeface="Times New Roman"/>
              <a:sym typeface="Times New Roman"/>
            </a:endParaRPr>
          </a:p>
          <a:p>
            <a:pPr indent="0" lvl="0" marL="0" rtl="0" algn="ctr">
              <a:lnSpc>
                <a:spcPct val="107916"/>
              </a:lnSpc>
              <a:spcBef>
                <a:spcPts val="800"/>
              </a:spcBef>
              <a:spcAft>
                <a:spcPts val="0"/>
              </a:spcAft>
              <a:buClr>
                <a:schemeClr val="dk1"/>
              </a:buClr>
              <a:buSzPts val="1100"/>
              <a:buNone/>
            </a:pPr>
            <a:r>
              <a:rPr lang="en-US" sz="2400">
                <a:solidFill>
                  <a:schemeClr val="lt1"/>
                </a:solidFill>
                <a:latin typeface="Times New Roman"/>
                <a:ea typeface="Times New Roman"/>
                <a:cs typeface="Times New Roman"/>
                <a:sym typeface="Times New Roman"/>
              </a:rPr>
              <a:t>by</a:t>
            </a:r>
            <a:endParaRPr sz="2400">
              <a:solidFill>
                <a:schemeClr val="lt1"/>
              </a:solidFill>
              <a:latin typeface="Times New Roman"/>
              <a:ea typeface="Times New Roman"/>
              <a:cs typeface="Times New Roman"/>
              <a:sym typeface="Times New Roman"/>
            </a:endParaRPr>
          </a:p>
          <a:p>
            <a:pPr indent="0" lvl="0" marL="0" rtl="0" algn="ctr">
              <a:lnSpc>
                <a:spcPct val="107916"/>
              </a:lnSpc>
              <a:spcBef>
                <a:spcPts val="800"/>
              </a:spcBef>
              <a:spcAft>
                <a:spcPts val="0"/>
              </a:spcAft>
              <a:buClr>
                <a:schemeClr val="dk1"/>
              </a:buClr>
              <a:buSzPts val="1100"/>
              <a:buNone/>
            </a:pPr>
            <a:r>
              <a:rPr lang="en-US" sz="2400">
                <a:solidFill>
                  <a:schemeClr val="lt1"/>
                </a:solidFill>
                <a:latin typeface="Times New Roman"/>
                <a:ea typeface="Times New Roman"/>
                <a:cs typeface="Times New Roman"/>
                <a:sym typeface="Times New Roman"/>
              </a:rPr>
              <a:t>EMMANUEL CHUKWUYEREM OPARA</a:t>
            </a:r>
            <a:endParaRPr sz="2400">
              <a:solidFill>
                <a:schemeClr val="lt1"/>
              </a:solidFill>
              <a:latin typeface="Times New Roman"/>
              <a:ea typeface="Times New Roman"/>
              <a:cs typeface="Times New Roman"/>
              <a:sym typeface="Times New Roman"/>
            </a:endParaRPr>
          </a:p>
          <a:p>
            <a:pPr indent="0" lvl="0" marL="3200400" rtl="0" algn="l">
              <a:lnSpc>
                <a:spcPct val="107916"/>
              </a:lnSpc>
              <a:spcBef>
                <a:spcPts val="800"/>
              </a:spcBef>
              <a:spcAft>
                <a:spcPts val="0"/>
              </a:spcAft>
              <a:buClr>
                <a:schemeClr val="dk1"/>
              </a:buClr>
              <a:buSzPts val="1100"/>
              <a:buNone/>
            </a:pPr>
            <a:r>
              <a:rPr lang="en-US" sz="1800">
                <a:solidFill>
                  <a:schemeClr val="lt1"/>
                </a:solidFill>
                <a:latin typeface="Times New Roman"/>
                <a:ea typeface="Times New Roman"/>
                <a:cs typeface="Times New Roman"/>
                <a:sym typeface="Times New Roman"/>
              </a:rPr>
              <a:t>(Under the Direction of Hayden Wimmer) </a:t>
            </a:r>
            <a:endParaRPr sz="1800">
              <a:solidFill>
                <a:schemeClr val="lt1"/>
              </a:solidFill>
              <a:latin typeface="Times New Roman"/>
              <a:ea typeface="Times New Roman"/>
              <a:cs typeface="Times New Roman"/>
              <a:sym typeface="Times New Roman"/>
            </a:endParaRPr>
          </a:p>
          <a:p>
            <a:pPr indent="0" lvl="0" marL="0" rtl="0" algn="ctr">
              <a:lnSpc>
                <a:spcPct val="107916"/>
              </a:lnSpc>
              <a:spcBef>
                <a:spcPts val="800"/>
              </a:spcBef>
              <a:spcAft>
                <a:spcPts val="0"/>
              </a:spcAft>
              <a:buClr>
                <a:schemeClr val="dk1"/>
              </a:buClr>
              <a:buSzPts val="1100"/>
              <a:buFont typeface="Arial"/>
              <a:buNone/>
            </a:pPr>
            <a:r>
              <a:t/>
            </a:r>
            <a:endParaRPr sz="3600">
              <a:solidFill>
                <a:schemeClr val="lt1"/>
              </a:solidFill>
              <a:latin typeface="Times New Roman"/>
              <a:ea typeface="Times New Roman"/>
              <a:cs typeface="Times New Roman"/>
              <a:sym typeface="Times New Roman"/>
            </a:endParaRPr>
          </a:p>
          <a:p>
            <a:pPr indent="0" lvl="0" marL="0" rtl="0" algn="ctr">
              <a:lnSpc>
                <a:spcPct val="107916"/>
              </a:lnSpc>
              <a:spcBef>
                <a:spcPts val="80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0" lvl="0" marL="0" rtl="0" algn="l">
              <a:lnSpc>
                <a:spcPct val="100000"/>
              </a:lnSpc>
              <a:spcBef>
                <a:spcPts val="800"/>
              </a:spcBef>
              <a:spcAft>
                <a:spcPts val="0"/>
              </a:spcAft>
              <a:buClr>
                <a:schemeClr val="lt2"/>
              </a:buClr>
              <a:buSzPts val="1800"/>
              <a:buNone/>
            </a:pPr>
            <a:r>
              <a:t/>
            </a:r>
            <a:endParaRPr/>
          </a:p>
        </p:txBody>
      </p:sp>
      <p:sp>
        <p:nvSpPr>
          <p:cNvPr id="57" name="Google Shape;57;p1"/>
          <p:cNvSpPr txBox="1"/>
          <p:nvPr>
            <p:ph idx="1" type="body"/>
          </p:nvPr>
        </p:nvSpPr>
        <p:spPr>
          <a:xfrm>
            <a:off x="878375" y="3302725"/>
            <a:ext cx="9697500" cy="2953800"/>
          </a:xfrm>
          <a:prstGeom prst="rect">
            <a:avLst/>
          </a:prstGeom>
          <a:noFill/>
          <a:ln>
            <a:noFill/>
          </a:ln>
        </p:spPr>
        <p:txBody>
          <a:bodyPr anchorCtr="0" anchor="t" bIns="45700" lIns="91425" spcFirstLastPara="1" rIns="91425" wrap="square" tIns="45700">
            <a:normAutofit/>
          </a:bodyPr>
          <a:lstStyle/>
          <a:p>
            <a:pPr indent="0" lvl="0" marL="0" rtl="0" algn="ctr">
              <a:lnSpc>
                <a:spcPct val="107916"/>
              </a:lnSpc>
              <a:spcBef>
                <a:spcPts val="0"/>
              </a:spcBef>
              <a:spcAft>
                <a:spcPts val="0"/>
              </a:spcAft>
              <a:buClr>
                <a:schemeClr val="dk1"/>
              </a:buClr>
              <a:buSzPts val="1100"/>
              <a:buFont typeface="Arial"/>
              <a:buNone/>
            </a:pPr>
            <a:r>
              <a:rPr lang="en-US" sz="1900">
                <a:latin typeface="Times New Roman"/>
                <a:ea typeface="Times New Roman"/>
                <a:cs typeface="Times New Roman"/>
                <a:sym typeface="Times New Roman"/>
              </a:rPr>
              <a:t>A Thesis Submitted to the College of Graduate Studies at Georgia Southern University</a:t>
            </a:r>
            <a:endParaRPr sz="1900">
              <a:latin typeface="Times New Roman"/>
              <a:ea typeface="Times New Roman"/>
              <a:cs typeface="Times New Roman"/>
              <a:sym typeface="Times New Roman"/>
            </a:endParaRPr>
          </a:p>
          <a:p>
            <a:pPr indent="0" lvl="0" marL="0" rtl="0" algn="ctr">
              <a:lnSpc>
                <a:spcPct val="107916"/>
              </a:lnSpc>
              <a:spcBef>
                <a:spcPts val="800"/>
              </a:spcBef>
              <a:spcAft>
                <a:spcPts val="0"/>
              </a:spcAft>
              <a:buSzPts val="1100"/>
              <a:buNone/>
            </a:pPr>
            <a:r>
              <a:rPr lang="en-US" sz="1900">
                <a:latin typeface="Times New Roman"/>
                <a:ea typeface="Times New Roman"/>
                <a:cs typeface="Times New Roman"/>
                <a:sym typeface="Times New Roman"/>
              </a:rPr>
              <a:t>in Partial Fulfillment of the Requirements for the Degree</a:t>
            </a:r>
            <a:endParaRPr sz="1900">
              <a:latin typeface="Times New Roman"/>
              <a:ea typeface="Times New Roman"/>
              <a:cs typeface="Times New Roman"/>
              <a:sym typeface="Times New Roman"/>
            </a:endParaRPr>
          </a:p>
          <a:p>
            <a:pPr indent="0" lvl="0" marL="0" rtl="0" algn="ctr">
              <a:lnSpc>
                <a:spcPct val="107916"/>
              </a:lnSpc>
              <a:spcBef>
                <a:spcPts val="800"/>
              </a:spcBef>
              <a:spcAft>
                <a:spcPts val="0"/>
              </a:spcAft>
              <a:buSzPts val="1100"/>
              <a:buNone/>
            </a:pPr>
            <a:r>
              <a:rPr lang="en-US" sz="2200">
                <a:latin typeface="Times New Roman"/>
                <a:ea typeface="Times New Roman"/>
                <a:cs typeface="Times New Roman"/>
                <a:sym typeface="Times New Roman"/>
              </a:rPr>
              <a:t>MASTER OF SCIENCE</a:t>
            </a:r>
            <a:endParaRPr sz="2200">
              <a:latin typeface="Times New Roman"/>
              <a:ea typeface="Times New Roman"/>
              <a:cs typeface="Times New Roman"/>
              <a:sym typeface="Times New Roman"/>
            </a:endParaRPr>
          </a:p>
          <a:p>
            <a:pPr indent="0" lvl="0" marL="0" rtl="0" algn="ctr">
              <a:lnSpc>
                <a:spcPct val="107916"/>
              </a:lnSpc>
              <a:spcBef>
                <a:spcPts val="800"/>
              </a:spcBef>
              <a:spcAft>
                <a:spcPts val="0"/>
              </a:spcAft>
              <a:buSzPts val="1100"/>
              <a:buNone/>
            </a:pPr>
            <a:r>
              <a:rPr lang="en-US" sz="2200">
                <a:latin typeface="Times New Roman"/>
                <a:ea typeface="Times New Roman"/>
                <a:cs typeface="Times New Roman"/>
                <a:sym typeface="Times New Roman"/>
              </a:rPr>
              <a:t>INFORMATION TECHNOLOGY</a:t>
            </a:r>
            <a:endParaRPr sz="2200">
              <a:latin typeface="Times New Roman"/>
              <a:ea typeface="Times New Roman"/>
              <a:cs typeface="Times New Roman"/>
              <a:sym typeface="Times New Roman"/>
            </a:endParaRPr>
          </a:p>
          <a:p>
            <a:pPr indent="0" lvl="0" marL="0" rtl="0" algn="ctr">
              <a:lnSpc>
                <a:spcPct val="107916"/>
              </a:lnSpc>
              <a:spcBef>
                <a:spcPts val="800"/>
              </a:spcBef>
              <a:spcAft>
                <a:spcPts val="0"/>
              </a:spcAft>
              <a:buSzPts val="1100"/>
              <a:buNone/>
            </a:pPr>
            <a:r>
              <a:t/>
            </a:r>
            <a:endParaRPr sz="2200">
              <a:latin typeface="Times New Roman"/>
              <a:ea typeface="Times New Roman"/>
              <a:cs typeface="Times New Roman"/>
              <a:sym typeface="Times New Roman"/>
            </a:endParaRPr>
          </a:p>
          <a:p>
            <a:pPr indent="0" lvl="0" marL="0" rtl="0" algn="ctr">
              <a:lnSpc>
                <a:spcPct val="107916"/>
              </a:lnSpc>
              <a:spcBef>
                <a:spcPts val="800"/>
              </a:spcBef>
              <a:spcAft>
                <a:spcPts val="800"/>
              </a:spcAft>
              <a:buClr>
                <a:schemeClr val="dk1"/>
              </a:buClr>
              <a:buSzPts val="1100"/>
              <a:buFont typeface="Arial"/>
              <a:buNone/>
            </a:pPr>
            <a:r>
              <a:rPr lang="en-US" sz="2200">
                <a:latin typeface="Times New Roman"/>
                <a:ea typeface="Times New Roman"/>
                <a:cs typeface="Times New Roman"/>
                <a:sym typeface="Times New Roman"/>
              </a:rPr>
              <a:t>STATESBORO, GEORGIA</a:t>
            </a:r>
            <a:endParaRPr sz="27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0"/>
          <p:cNvSpPr txBox="1"/>
          <p:nvPr>
            <p:ph type="title"/>
          </p:nvPr>
        </p:nvSpPr>
        <p:spPr>
          <a:xfrm>
            <a:off x="646100" y="452724"/>
            <a:ext cx="9404700" cy="622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sz="3200">
                <a:latin typeface="Times New Roman"/>
                <a:ea typeface="Times New Roman"/>
                <a:cs typeface="Times New Roman"/>
                <a:sym typeface="Times New Roman"/>
              </a:rPr>
              <a:t>MACHINE LEARNING CLASSIFIER</a:t>
            </a:r>
            <a:endParaRPr sz="3200">
              <a:latin typeface="Times New Roman"/>
              <a:ea typeface="Times New Roman"/>
              <a:cs typeface="Times New Roman"/>
              <a:sym typeface="Times New Roman"/>
            </a:endParaRPr>
          </a:p>
        </p:txBody>
      </p:sp>
      <p:sp>
        <p:nvSpPr>
          <p:cNvPr id="123" name="Google Shape;123;p10"/>
          <p:cNvSpPr txBox="1"/>
          <p:nvPr>
            <p:ph idx="1" type="body"/>
          </p:nvPr>
        </p:nvSpPr>
        <p:spPr>
          <a:xfrm>
            <a:off x="861134" y="1198486"/>
            <a:ext cx="9188719" cy="5049914"/>
          </a:xfrm>
          <a:prstGeom prst="rect">
            <a:avLst/>
          </a:prstGeom>
          <a:noFill/>
          <a:ln>
            <a:noFill/>
          </a:ln>
        </p:spPr>
        <p:txBody>
          <a:bodyPr anchorCtr="0" anchor="t" bIns="45700" lIns="91425" spcFirstLastPara="1" rIns="91425" wrap="square" tIns="45700">
            <a:normAutofit/>
          </a:bodyPr>
          <a:lstStyle/>
          <a:p>
            <a:pPr indent="-342900" lvl="0" marL="342900" rtl="0" algn="just">
              <a:lnSpc>
                <a:spcPct val="150000"/>
              </a:lnSpc>
              <a:spcBef>
                <a:spcPts val="0"/>
              </a:spcBef>
              <a:spcAft>
                <a:spcPts val="0"/>
              </a:spcAft>
              <a:buSzPts val="1600"/>
              <a:buChar char="►"/>
            </a:pPr>
            <a:r>
              <a:rPr lang="en-US">
                <a:latin typeface="Times New Roman"/>
                <a:ea typeface="Times New Roman"/>
                <a:cs typeface="Times New Roman"/>
                <a:sym typeface="Times New Roman"/>
              </a:rPr>
              <a:t>Now the dataset is ready for analysis. The algorithms which were utilized for predictive modeling in this experiment were Decision Tree Classifier, Random Forest Classifier, and Gradient Boosting Classifier.</a:t>
            </a:r>
            <a:endParaRPr>
              <a:latin typeface="Times New Roman"/>
              <a:ea typeface="Times New Roman"/>
              <a:cs typeface="Times New Roman"/>
              <a:sym typeface="Times New Roman"/>
            </a:endParaRPr>
          </a:p>
          <a:p>
            <a:pPr indent="-342900" lvl="0" marL="342900" rtl="0" algn="just">
              <a:lnSpc>
                <a:spcPct val="150000"/>
              </a:lnSpc>
              <a:spcBef>
                <a:spcPts val="1000"/>
              </a:spcBef>
              <a:spcAft>
                <a:spcPts val="0"/>
              </a:spcAft>
              <a:buSzPts val="1600"/>
              <a:buChar char="►"/>
            </a:pPr>
            <a:r>
              <a:rPr lang="en-US">
                <a:latin typeface="Times New Roman"/>
                <a:ea typeface="Times New Roman"/>
                <a:cs typeface="Times New Roman"/>
                <a:sym typeface="Times New Roman"/>
              </a:rPr>
              <a:t>When performing Auto-ML on the cloud platform, it is important to clean the dataset and prepare it for the algorithms intended for use on them. </a:t>
            </a:r>
            <a:endParaRPr>
              <a:latin typeface="Times New Roman"/>
              <a:ea typeface="Times New Roman"/>
              <a:cs typeface="Times New Roman"/>
              <a:sym typeface="Times New Roman"/>
            </a:endParaRPr>
          </a:p>
          <a:p>
            <a:pPr indent="-342900" lvl="0" marL="342900" rtl="0" algn="just">
              <a:lnSpc>
                <a:spcPct val="150000"/>
              </a:lnSpc>
              <a:spcBef>
                <a:spcPts val="1000"/>
              </a:spcBef>
              <a:spcAft>
                <a:spcPts val="0"/>
              </a:spcAft>
              <a:buSzPts val="1600"/>
              <a:buChar char="►"/>
            </a:pPr>
            <a:r>
              <a:rPr lang="en-US">
                <a:latin typeface="Times New Roman"/>
                <a:ea typeface="Times New Roman"/>
                <a:cs typeface="Times New Roman"/>
                <a:sym typeface="Times New Roman"/>
              </a:rPr>
              <a:t>This pre-processed dataset is read into the cloud storage and then, the machine learning needed to train this model is chosen or it can be set to Automatic. </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1"/>
          <p:cNvSpPr txBox="1"/>
          <p:nvPr>
            <p:ph type="title"/>
          </p:nvPr>
        </p:nvSpPr>
        <p:spPr>
          <a:xfrm>
            <a:off x="646111" y="452718"/>
            <a:ext cx="9404723" cy="60459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sz="3200">
                <a:latin typeface="Times New Roman"/>
                <a:ea typeface="Times New Roman"/>
                <a:cs typeface="Times New Roman"/>
                <a:sym typeface="Times New Roman"/>
              </a:rPr>
              <a:t>Method for Study 1</a:t>
            </a:r>
            <a:endParaRPr sz="3200">
              <a:latin typeface="Times New Roman"/>
              <a:ea typeface="Times New Roman"/>
              <a:cs typeface="Times New Roman"/>
              <a:sym typeface="Times New Roman"/>
            </a:endParaRPr>
          </a:p>
        </p:txBody>
      </p:sp>
      <p:sp>
        <p:nvSpPr>
          <p:cNvPr id="129" name="Google Shape;129;p11"/>
          <p:cNvSpPr txBox="1"/>
          <p:nvPr>
            <p:ph idx="1" type="body"/>
          </p:nvPr>
        </p:nvSpPr>
        <p:spPr>
          <a:xfrm>
            <a:off x="646112" y="1443789"/>
            <a:ext cx="4853540" cy="4812549"/>
          </a:xfrm>
          <a:prstGeom prst="rect">
            <a:avLst/>
          </a:prstGeom>
          <a:noFill/>
          <a:ln>
            <a:noFill/>
          </a:ln>
        </p:spPr>
        <p:txBody>
          <a:bodyPr anchorCtr="0" anchor="t" bIns="45700" lIns="91425" spcFirstLastPara="1" rIns="91425" wrap="square" tIns="45700">
            <a:normAutofit/>
          </a:bodyPr>
          <a:lstStyle/>
          <a:p>
            <a:pPr indent="-342900" lvl="0" marL="342900" rtl="0" algn="just">
              <a:lnSpc>
                <a:spcPct val="100000"/>
              </a:lnSpc>
              <a:spcBef>
                <a:spcPts val="0"/>
              </a:spcBef>
              <a:spcAft>
                <a:spcPts val="0"/>
              </a:spcAft>
              <a:buSzPts val="1440"/>
              <a:buChar char="►"/>
            </a:pPr>
            <a:r>
              <a:rPr b="1" i="1" lang="en-US">
                <a:latin typeface="Times New Roman"/>
                <a:ea typeface="Times New Roman"/>
                <a:cs typeface="Times New Roman"/>
                <a:sym typeface="Times New Roman"/>
              </a:rPr>
              <a:t>Azure Auto-ML</a:t>
            </a:r>
            <a:endParaRPr>
              <a:latin typeface="Times New Roman"/>
              <a:ea typeface="Times New Roman"/>
              <a:cs typeface="Times New Roman"/>
              <a:sym typeface="Times New Roman"/>
            </a:endParaRPr>
          </a:p>
          <a:p>
            <a:pPr indent="-342900" lvl="0" marL="342900" rtl="0" algn="just">
              <a:lnSpc>
                <a:spcPct val="100000"/>
              </a:lnSpc>
              <a:spcBef>
                <a:spcPts val="1000"/>
              </a:spcBef>
              <a:spcAft>
                <a:spcPts val="0"/>
              </a:spcAft>
              <a:buSzPts val="1440"/>
              <a:buChar char="►"/>
            </a:pPr>
            <a:r>
              <a:rPr lang="en-US">
                <a:latin typeface="Times New Roman"/>
                <a:ea typeface="Times New Roman"/>
                <a:cs typeface="Times New Roman"/>
                <a:sym typeface="Times New Roman"/>
              </a:rPr>
              <a:t>It supports data pre-processing, importing, validating, and cleaning, transformation and normalization. It also performs splitting of the data into testing, training, and validation (cross validation). </a:t>
            </a:r>
            <a:endParaRPr>
              <a:latin typeface="Times New Roman"/>
              <a:ea typeface="Times New Roman"/>
              <a:cs typeface="Times New Roman"/>
              <a:sym typeface="Times New Roman"/>
            </a:endParaRPr>
          </a:p>
          <a:p>
            <a:pPr indent="-251459" lvl="0" marL="342900" rtl="0" algn="just">
              <a:lnSpc>
                <a:spcPct val="100000"/>
              </a:lnSpc>
              <a:spcBef>
                <a:spcPts val="1000"/>
              </a:spcBef>
              <a:spcAft>
                <a:spcPts val="0"/>
              </a:spcAft>
              <a:buSzPts val="1440"/>
              <a:buNone/>
            </a:pPr>
            <a:r>
              <a:t/>
            </a:r>
            <a:endParaRPr>
              <a:latin typeface="Times New Roman"/>
              <a:ea typeface="Times New Roman"/>
              <a:cs typeface="Times New Roman"/>
              <a:sym typeface="Times New Roman"/>
            </a:endParaRPr>
          </a:p>
          <a:p>
            <a:pPr indent="-342900" lvl="0" marL="342900" rtl="0" algn="just">
              <a:lnSpc>
                <a:spcPct val="100000"/>
              </a:lnSpc>
              <a:spcBef>
                <a:spcPts val="1000"/>
              </a:spcBef>
              <a:spcAft>
                <a:spcPts val="0"/>
              </a:spcAft>
              <a:buSzPts val="1440"/>
              <a:buChar char="►"/>
            </a:pPr>
            <a:r>
              <a:rPr lang="en-US">
                <a:latin typeface="Times New Roman"/>
                <a:ea typeface="Times New Roman"/>
                <a:cs typeface="Times New Roman"/>
                <a:sym typeface="Times New Roman"/>
              </a:rPr>
              <a:t>To efficiently train and validate the data, the azure ML studio allows you to choose the different hardware compute engine, distributed processor, and progress monitoring all at a pay-as-you-use service </a:t>
            </a:r>
            <a:endParaRPr>
              <a:latin typeface="Times New Roman"/>
              <a:ea typeface="Times New Roman"/>
              <a:cs typeface="Times New Roman"/>
              <a:sym typeface="Times New Roman"/>
            </a:endParaRPr>
          </a:p>
        </p:txBody>
      </p:sp>
      <p:sp>
        <p:nvSpPr>
          <p:cNvPr id="130" name="Google Shape;130;p11"/>
          <p:cNvSpPr txBox="1"/>
          <p:nvPr>
            <p:ph idx="2" type="body"/>
          </p:nvPr>
        </p:nvSpPr>
        <p:spPr>
          <a:xfrm>
            <a:off x="6245966" y="1592733"/>
            <a:ext cx="5149865" cy="4812549"/>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 </a:t>
            </a:r>
            <a:endParaRPr/>
          </a:p>
        </p:txBody>
      </p:sp>
      <p:grpSp>
        <p:nvGrpSpPr>
          <p:cNvPr id="131" name="Google Shape;131;p11"/>
          <p:cNvGrpSpPr/>
          <p:nvPr/>
        </p:nvGrpSpPr>
        <p:grpSpPr>
          <a:xfrm>
            <a:off x="6245966" y="1708484"/>
            <a:ext cx="5449888" cy="3560964"/>
            <a:chOff x="0" y="95250"/>
            <a:chExt cx="4250760" cy="2444750"/>
          </a:xfrm>
        </p:grpSpPr>
        <p:sp>
          <p:nvSpPr>
            <p:cNvPr id="132" name="Google Shape;132;p11"/>
            <p:cNvSpPr/>
            <p:nvPr/>
          </p:nvSpPr>
          <p:spPr>
            <a:xfrm>
              <a:off x="0" y="95250"/>
              <a:ext cx="4250690" cy="2444750"/>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lt1"/>
                </a:buClr>
                <a:buSzPts val="1000"/>
                <a:buFont typeface="Times New Roman"/>
                <a:buNone/>
              </a:pPr>
              <a:r>
                <a:rPr b="0" i="0" lang="en-US" sz="1000" u="none" cap="none" strike="noStrike">
                  <a:solidFill>
                    <a:schemeClr val="lt1"/>
                  </a:solidFill>
                  <a:latin typeface="Times New Roman"/>
                  <a:ea typeface="Times New Roman"/>
                  <a:cs typeface="Times New Roman"/>
                  <a:sym typeface="Times New Roman"/>
                </a:rPr>
                <a:t> </a:t>
              </a:r>
              <a:endParaRPr b="0" i="0" sz="1000" u="none" cap="none" strike="noStrike">
                <a:solidFill>
                  <a:schemeClr val="lt1"/>
                </a:solidFill>
                <a:latin typeface="Times New Roman"/>
                <a:ea typeface="Times New Roman"/>
                <a:cs typeface="Times New Roman"/>
                <a:sym typeface="Times New Roman"/>
              </a:endParaRPr>
            </a:p>
          </p:txBody>
        </p:sp>
        <p:sp>
          <p:nvSpPr>
            <p:cNvPr id="133" name="Google Shape;133;p11"/>
            <p:cNvSpPr/>
            <p:nvPr/>
          </p:nvSpPr>
          <p:spPr>
            <a:xfrm>
              <a:off x="3739" y="375890"/>
              <a:ext cx="1117637" cy="670582"/>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chemeClr val="lt1"/>
                </a:buClr>
                <a:buSzPts val="1000"/>
                <a:buFont typeface="Times New Roman"/>
                <a:buNone/>
              </a:pPr>
              <a:r>
                <a:rPr b="0" i="0" lang="en-US" sz="1000" u="none" cap="none" strike="noStrike">
                  <a:solidFill>
                    <a:schemeClr val="lt1"/>
                  </a:solidFill>
                  <a:latin typeface="Times New Roman"/>
                  <a:ea typeface="Times New Roman"/>
                  <a:cs typeface="Times New Roman"/>
                  <a:sym typeface="Times New Roman"/>
                </a:rPr>
                <a:t> </a:t>
              </a:r>
              <a:endParaRPr b="0" i="0" sz="1000" u="none" cap="none" strike="noStrike">
                <a:solidFill>
                  <a:schemeClr val="lt1"/>
                </a:solidFill>
                <a:latin typeface="Times New Roman"/>
                <a:ea typeface="Times New Roman"/>
                <a:cs typeface="Times New Roman"/>
                <a:sym typeface="Times New Roman"/>
              </a:endParaRPr>
            </a:p>
          </p:txBody>
        </p:sp>
        <p:sp>
          <p:nvSpPr>
            <p:cNvPr id="134" name="Google Shape;134;p11"/>
            <p:cNvSpPr txBox="1"/>
            <p:nvPr/>
          </p:nvSpPr>
          <p:spPr>
            <a:xfrm>
              <a:off x="23380" y="395531"/>
              <a:ext cx="1078355" cy="631300"/>
            </a:xfrm>
            <a:prstGeom prst="rect">
              <a:avLst/>
            </a:prstGeom>
            <a:noFill/>
            <a:ln>
              <a:noFill/>
            </a:ln>
          </p:spPr>
          <p:txBody>
            <a:bodyPr anchorCtr="0" anchor="ctr" bIns="45700" lIns="45700" spcFirstLastPara="1" rIns="45700" wrap="square" tIns="45700">
              <a:noAutofit/>
            </a:bodyPr>
            <a:lstStyle/>
            <a:p>
              <a:pPr indent="0" lvl="0" marL="0" marR="0" rtl="0" algn="ctr">
                <a:lnSpc>
                  <a:spcPct val="89000"/>
                </a:lnSpc>
                <a:spcBef>
                  <a:spcPts val="0"/>
                </a:spcBef>
                <a:spcAft>
                  <a:spcPts val="0"/>
                </a:spcAft>
                <a:buClr>
                  <a:schemeClr val="lt1"/>
                </a:buClr>
                <a:buSzPts val="1600"/>
                <a:buFont typeface="Times New Roman"/>
                <a:buNone/>
              </a:pPr>
              <a:r>
                <a:rPr b="0" i="0" lang="en-US" sz="1600" u="none" cap="none" strike="noStrike">
                  <a:solidFill>
                    <a:schemeClr val="lt1"/>
                  </a:solidFill>
                  <a:latin typeface="Times New Roman"/>
                  <a:ea typeface="Times New Roman"/>
                  <a:cs typeface="Times New Roman"/>
                  <a:sym typeface="Times New Roman"/>
                </a:rPr>
                <a:t>Create The Workspace</a:t>
              </a:r>
              <a:endParaRPr b="0" i="0" sz="1600" u="none" cap="none" strike="noStrike">
                <a:solidFill>
                  <a:schemeClr val="lt1"/>
                </a:solidFill>
                <a:latin typeface="Times New Roman"/>
                <a:ea typeface="Times New Roman"/>
                <a:cs typeface="Times New Roman"/>
                <a:sym typeface="Times New Roman"/>
              </a:endParaRPr>
            </a:p>
          </p:txBody>
        </p:sp>
        <p:sp>
          <p:nvSpPr>
            <p:cNvPr id="135" name="Google Shape;135;p11"/>
            <p:cNvSpPr/>
            <p:nvPr/>
          </p:nvSpPr>
          <p:spPr>
            <a:xfrm>
              <a:off x="1219728" y="572594"/>
              <a:ext cx="236939" cy="277174"/>
            </a:xfrm>
            <a:prstGeom prst="rightArrow">
              <a:avLst>
                <a:gd fmla="val 60000" name="adj1"/>
                <a:gd fmla="val 50000" name="adj2"/>
              </a:avLst>
            </a:prstGeom>
            <a:solidFill>
              <a:srgbClr val="ABBADE"/>
            </a:solid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lt1"/>
                </a:buClr>
                <a:buSzPts val="1000"/>
                <a:buFont typeface="Times New Roman"/>
                <a:buNone/>
              </a:pPr>
              <a:r>
                <a:rPr b="0" i="0" lang="en-US" sz="1000" u="none" cap="none" strike="noStrike">
                  <a:solidFill>
                    <a:schemeClr val="lt1"/>
                  </a:solidFill>
                  <a:latin typeface="Times New Roman"/>
                  <a:ea typeface="Times New Roman"/>
                  <a:cs typeface="Times New Roman"/>
                  <a:sym typeface="Times New Roman"/>
                </a:rPr>
                <a:t> </a:t>
              </a:r>
              <a:endParaRPr b="0" i="0" sz="1000" u="none" cap="none" strike="noStrike">
                <a:solidFill>
                  <a:schemeClr val="lt1"/>
                </a:solidFill>
                <a:latin typeface="Times New Roman"/>
                <a:ea typeface="Times New Roman"/>
                <a:cs typeface="Times New Roman"/>
                <a:sym typeface="Times New Roman"/>
              </a:endParaRPr>
            </a:p>
          </p:txBody>
        </p:sp>
        <p:sp>
          <p:nvSpPr>
            <p:cNvPr id="136" name="Google Shape;136;p11"/>
            <p:cNvSpPr txBox="1"/>
            <p:nvPr/>
          </p:nvSpPr>
          <p:spPr>
            <a:xfrm>
              <a:off x="1219728" y="628029"/>
              <a:ext cx="165857" cy="166304"/>
            </a:xfrm>
            <a:prstGeom prst="rect">
              <a:avLst/>
            </a:prstGeom>
            <a:noFill/>
            <a:ln>
              <a:noFill/>
            </a:ln>
          </p:spPr>
          <p:txBody>
            <a:bodyPr anchorCtr="0" anchor="ctr" bIns="0" lIns="0" spcFirstLastPara="1" rIns="0" wrap="square" tIns="0">
              <a:noAutofit/>
            </a:bodyPr>
            <a:lstStyle/>
            <a:p>
              <a:pPr indent="0" lvl="0" marL="0" marR="0" rtl="0" algn="ctr">
                <a:lnSpc>
                  <a:spcPct val="89000"/>
                </a:lnSpc>
                <a:spcBef>
                  <a:spcPts val="0"/>
                </a:spcBef>
                <a:spcAft>
                  <a:spcPts val="0"/>
                </a:spcAft>
                <a:buClr>
                  <a:schemeClr val="lt1"/>
                </a:buClr>
                <a:buSzPts val="1000"/>
                <a:buFont typeface="Times New Roman"/>
                <a:buNone/>
              </a:pPr>
              <a:r>
                <a:rPr b="0" i="0" lang="en-US" sz="1000" u="none" cap="none" strike="noStrike">
                  <a:solidFill>
                    <a:schemeClr val="lt1"/>
                  </a:solidFill>
                  <a:latin typeface="Times New Roman"/>
                  <a:ea typeface="Times New Roman"/>
                  <a:cs typeface="Times New Roman"/>
                  <a:sym typeface="Times New Roman"/>
                </a:rPr>
                <a:t> </a:t>
              </a:r>
              <a:endParaRPr b="0" i="0" sz="1000" u="none" cap="none" strike="noStrike">
                <a:solidFill>
                  <a:schemeClr val="lt1"/>
                </a:solidFill>
                <a:latin typeface="Times New Roman"/>
                <a:ea typeface="Times New Roman"/>
                <a:cs typeface="Times New Roman"/>
                <a:sym typeface="Times New Roman"/>
              </a:endParaRPr>
            </a:p>
          </p:txBody>
        </p:sp>
        <p:sp>
          <p:nvSpPr>
            <p:cNvPr id="137" name="Google Shape;137;p11"/>
            <p:cNvSpPr/>
            <p:nvPr/>
          </p:nvSpPr>
          <p:spPr>
            <a:xfrm>
              <a:off x="1568431" y="375890"/>
              <a:ext cx="1117637" cy="670582"/>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chemeClr val="lt1"/>
                </a:buClr>
                <a:buSzPts val="1000"/>
                <a:buFont typeface="Times New Roman"/>
                <a:buNone/>
              </a:pPr>
              <a:r>
                <a:rPr b="0" i="0" lang="en-US" sz="1000" u="none" cap="none" strike="noStrike">
                  <a:solidFill>
                    <a:schemeClr val="lt1"/>
                  </a:solidFill>
                  <a:latin typeface="Times New Roman"/>
                  <a:ea typeface="Times New Roman"/>
                  <a:cs typeface="Times New Roman"/>
                  <a:sym typeface="Times New Roman"/>
                </a:rPr>
                <a:t> </a:t>
              </a:r>
              <a:endParaRPr b="0" i="0" sz="1000" u="none" cap="none" strike="noStrike">
                <a:solidFill>
                  <a:schemeClr val="lt1"/>
                </a:solidFill>
                <a:latin typeface="Times New Roman"/>
                <a:ea typeface="Times New Roman"/>
                <a:cs typeface="Times New Roman"/>
                <a:sym typeface="Times New Roman"/>
              </a:endParaRPr>
            </a:p>
          </p:txBody>
        </p:sp>
        <p:sp>
          <p:nvSpPr>
            <p:cNvPr id="138" name="Google Shape;138;p11"/>
            <p:cNvSpPr txBox="1"/>
            <p:nvPr/>
          </p:nvSpPr>
          <p:spPr>
            <a:xfrm>
              <a:off x="1588072" y="395530"/>
              <a:ext cx="1078355" cy="807048"/>
            </a:xfrm>
            <a:prstGeom prst="rect">
              <a:avLst/>
            </a:prstGeom>
            <a:noFill/>
            <a:ln>
              <a:noFill/>
            </a:ln>
          </p:spPr>
          <p:txBody>
            <a:bodyPr anchorCtr="0" anchor="ctr" bIns="45700" lIns="45700" spcFirstLastPara="1" rIns="45700" wrap="square" tIns="45700">
              <a:noAutofit/>
            </a:bodyPr>
            <a:lstStyle/>
            <a:p>
              <a:pPr indent="0" lvl="0" marL="0" marR="0" rtl="0" algn="ctr">
                <a:lnSpc>
                  <a:spcPct val="89000"/>
                </a:lnSpc>
                <a:spcBef>
                  <a:spcPts val="0"/>
                </a:spcBef>
                <a:spcAft>
                  <a:spcPts val="0"/>
                </a:spcAft>
                <a:buClr>
                  <a:schemeClr val="lt1"/>
                </a:buClr>
                <a:buSzPts val="1600"/>
                <a:buFont typeface="Times New Roman"/>
                <a:buNone/>
              </a:pPr>
              <a:r>
                <a:rPr b="0" i="0" lang="en-US" sz="1600" u="none" cap="none" strike="noStrike">
                  <a:solidFill>
                    <a:schemeClr val="lt1"/>
                  </a:solidFill>
                  <a:latin typeface="Times New Roman"/>
                  <a:ea typeface="Times New Roman"/>
                  <a:cs typeface="Times New Roman"/>
                  <a:sym typeface="Times New Roman"/>
                </a:rPr>
                <a:t>Create Compute Instance</a:t>
              </a:r>
              <a:endParaRPr b="0" i="0" sz="1600" u="none" cap="none" strike="noStrike">
                <a:solidFill>
                  <a:schemeClr val="lt1"/>
                </a:solidFill>
                <a:latin typeface="Times New Roman"/>
                <a:ea typeface="Times New Roman"/>
                <a:cs typeface="Times New Roman"/>
                <a:sym typeface="Times New Roman"/>
              </a:endParaRPr>
            </a:p>
          </p:txBody>
        </p:sp>
        <p:sp>
          <p:nvSpPr>
            <p:cNvPr id="139" name="Google Shape;139;p11"/>
            <p:cNvSpPr/>
            <p:nvPr/>
          </p:nvSpPr>
          <p:spPr>
            <a:xfrm>
              <a:off x="2784420" y="572594"/>
              <a:ext cx="236939" cy="277174"/>
            </a:xfrm>
            <a:prstGeom prst="rightArrow">
              <a:avLst>
                <a:gd fmla="val 60000" name="adj1"/>
                <a:gd fmla="val 50000" name="adj2"/>
              </a:avLst>
            </a:prstGeom>
            <a:solidFill>
              <a:srgbClr val="ABBADE"/>
            </a:solid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lt1"/>
                </a:buClr>
                <a:buSzPts val="1000"/>
                <a:buFont typeface="Times New Roman"/>
                <a:buNone/>
              </a:pPr>
              <a:r>
                <a:rPr b="0" i="0" lang="en-US" sz="1000" u="none" cap="none" strike="noStrike">
                  <a:solidFill>
                    <a:schemeClr val="lt1"/>
                  </a:solidFill>
                  <a:latin typeface="Times New Roman"/>
                  <a:ea typeface="Times New Roman"/>
                  <a:cs typeface="Times New Roman"/>
                  <a:sym typeface="Times New Roman"/>
                </a:rPr>
                <a:t> </a:t>
              </a:r>
              <a:endParaRPr b="0" i="0" sz="1000" u="none" cap="none" strike="noStrike">
                <a:solidFill>
                  <a:schemeClr val="lt1"/>
                </a:solidFill>
                <a:latin typeface="Times New Roman"/>
                <a:ea typeface="Times New Roman"/>
                <a:cs typeface="Times New Roman"/>
                <a:sym typeface="Times New Roman"/>
              </a:endParaRPr>
            </a:p>
          </p:txBody>
        </p:sp>
        <p:sp>
          <p:nvSpPr>
            <p:cNvPr id="140" name="Google Shape;140;p11"/>
            <p:cNvSpPr txBox="1"/>
            <p:nvPr/>
          </p:nvSpPr>
          <p:spPr>
            <a:xfrm>
              <a:off x="2784420" y="628029"/>
              <a:ext cx="165857" cy="166304"/>
            </a:xfrm>
            <a:prstGeom prst="rect">
              <a:avLst/>
            </a:prstGeom>
            <a:noFill/>
            <a:ln>
              <a:noFill/>
            </a:ln>
          </p:spPr>
          <p:txBody>
            <a:bodyPr anchorCtr="0" anchor="ctr" bIns="0" lIns="0" spcFirstLastPara="1" rIns="0" wrap="square" tIns="0">
              <a:noAutofit/>
            </a:bodyPr>
            <a:lstStyle/>
            <a:p>
              <a:pPr indent="0" lvl="0" marL="0" marR="0" rtl="0" algn="ctr">
                <a:lnSpc>
                  <a:spcPct val="89000"/>
                </a:lnSpc>
                <a:spcBef>
                  <a:spcPts val="0"/>
                </a:spcBef>
                <a:spcAft>
                  <a:spcPts val="0"/>
                </a:spcAft>
                <a:buClr>
                  <a:schemeClr val="lt1"/>
                </a:buClr>
                <a:buSzPts val="1000"/>
                <a:buFont typeface="Times New Roman"/>
                <a:buNone/>
              </a:pPr>
              <a:r>
                <a:rPr b="0" i="0" lang="en-US" sz="1000" u="none" cap="none" strike="noStrike">
                  <a:solidFill>
                    <a:schemeClr val="lt1"/>
                  </a:solidFill>
                  <a:latin typeface="Times New Roman"/>
                  <a:ea typeface="Times New Roman"/>
                  <a:cs typeface="Times New Roman"/>
                  <a:sym typeface="Times New Roman"/>
                </a:rPr>
                <a:t> </a:t>
              </a:r>
              <a:endParaRPr b="0" i="0" sz="1000" u="none" cap="none" strike="noStrike">
                <a:solidFill>
                  <a:schemeClr val="lt1"/>
                </a:solidFill>
                <a:latin typeface="Times New Roman"/>
                <a:ea typeface="Times New Roman"/>
                <a:cs typeface="Times New Roman"/>
                <a:sym typeface="Times New Roman"/>
              </a:endParaRPr>
            </a:p>
          </p:txBody>
        </p:sp>
        <p:sp>
          <p:nvSpPr>
            <p:cNvPr id="141" name="Google Shape;141;p11"/>
            <p:cNvSpPr/>
            <p:nvPr/>
          </p:nvSpPr>
          <p:spPr>
            <a:xfrm>
              <a:off x="3133123" y="375890"/>
              <a:ext cx="1117637" cy="670582"/>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chemeClr val="lt1"/>
                </a:buClr>
                <a:buSzPts val="1000"/>
                <a:buFont typeface="Times New Roman"/>
                <a:buNone/>
              </a:pPr>
              <a:r>
                <a:rPr b="0" i="0" lang="en-US" sz="1000" u="none" cap="none" strike="noStrike">
                  <a:solidFill>
                    <a:schemeClr val="lt1"/>
                  </a:solidFill>
                  <a:latin typeface="Times New Roman"/>
                  <a:ea typeface="Times New Roman"/>
                  <a:cs typeface="Times New Roman"/>
                  <a:sym typeface="Times New Roman"/>
                </a:rPr>
                <a:t> </a:t>
              </a:r>
              <a:endParaRPr b="0" i="0" sz="1000" u="none" cap="none" strike="noStrike">
                <a:solidFill>
                  <a:schemeClr val="lt1"/>
                </a:solidFill>
                <a:latin typeface="Times New Roman"/>
                <a:ea typeface="Times New Roman"/>
                <a:cs typeface="Times New Roman"/>
                <a:sym typeface="Times New Roman"/>
              </a:endParaRPr>
            </a:p>
          </p:txBody>
        </p:sp>
        <p:sp>
          <p:nvSpPr>
            <p:cNvPr id="142" name="Google Shape;142;p11"/>
            <p:cNvSpPr txBox="1"/>
            <p:nvPr/>
          </p:nvSpPr>
          <p:spPr>
            <a:xfrm>
              <a:off x="3152765" y="395529"/>
              <a:ext cx="1078355" cy="792667"/>
            </a:xfrm>
            <a:prstGeom prst="rect">
              <a:avLst/>
            </a:prstGeom>
            <a:noFill/>
            <a:ln>
              <a:noFill/>
            </a:ln>
          </p:spPr>
          <p:txBody>
            <a:bodyPr anchorCtr="0" anchor="ctr" bIns="45700" lIns="45700" spcFirstLastPara="1" rIns="45700" wrap="square" tIns="45700">
              <a:noAutofit/>
            </a:bodyPr>
            <a:lstStyle/>
            <a:p>
              <a:pPr indent="0" lvl="0" marL="0" marR="0" rtl="0" algn="ctr">
                <a:lnSpc>
                  <a:spcPct val="89000"/>
                </a:lnSpc>
                <a:spcBef>
                  <a:spcPts val="0"/>
                </a:spcBef>
                <a:spcAft>
                  <a:spcPts val="0"/>
                </a:spcAft>
                <a:buClr>
                  <a:schemeClr val="lt1"/>
                </a:buClr>
                <a:buSzPts val="1600"/>
                <a:buFont typeface="Times New Roman"/>
                <a:buNone/>
              </a:pPr>
              <a:r>
                <a:rPr b="0" i="0" lang="en-US" sz="1600" u="none" cap="none" strike="noStrike">
                  <a:solidFill>
                    <a:schemeClr val="lt1"/>
                  </a:solidFill>
                  <a:latin typeface="Times New Roman"/>
                  <a:ea typeface="Times New Roman"/>
                  <a:cs typeface="Times New Roman"/>
                  <a:sym typeface="Times New Roman"/>
                </a:rPr>
                <a:t>Create Compute Clusters</a:t>
              </a:r>
              <a:endParaRPr b="0" i="0" sz="1600" u="none" cap="none" strike="noStrike">
                <a:solidFill>
                  <a:schemeClr val="lt1"/>
                </a:solidFill>
                <a:latin typeface="Times New Roman"/>
                <a:ea typeface="Times New Roman"/>
                <a:cs typeface="Times New Roman"/>
                <a:sym typeface="Times New Roman"/>
              </a:endParaRPr>
            </a:p>
          </p:txBody>
        </p:sp>
        <p:sp>
          <p:nvSpPr>
            <p:cNvPr id="143" name="Google Shape;143;p11"/>
            <p:cNvSpPr/>
            <p:nvPr/>
          </p:nvSpPr>
          <p:spPr>
            <a:xfrm rot="5400000">
              <a:off x="3573472" y="1124707"/>
              <a:ext cx="236939" cy="277174"/>
            </a:xfrm>
            <a:prstGeom prst="rightArrow">
              <a:avLst>
                <a:gd fmla="val 60000" name="adj1"/>
                <a:gd fmla="val 50000" name="adj2"/>
              </a:avLst>
            </a:prstGeom>
            <a:solidFill>
              <a:srgbClr val="ABBADE"/>
            </a:solid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lt1"/>
                </a:buClr>
                <a:buSzPts val="1000"/>
                <a:buFont typeface="Times New Roman"/>
                <a:buNone/>
              </a:pPr>
              <a:r>
                <a:rPr b="0" i="0" lang="en-US" sz="1000" u="none" cap="none" strike="noStrike">
                  <a:solidFill>
                    <a:schemeClr val="lt1"/>
                  </a:solidFill>
                  <a:latin typeface="Times New Roman"/>
                  <a:ea typeface="Times New Roman"/>
                  <a:cs typeface="Times New Roman"/>
                  <a:sym typeface="Times New Roman"/>
                </a:rPr>
                <a:t> </a:t>
              </a:r>
              <a:endParaRPr b="0" i="0" sz="1000" u="none" cap="none" strike="noStrike">
                <a:solidFill>
                  <a:schemeClr val="lt1"/>
                </a:solidFill>
                <a:latin typeface="Times New Roman"/>
                <a:ea typeface="Times New Roman"/>
                <a:cs typeface="Times New Roman"/>
                <a:sym typeface="Times New Roman"/>
              </a:endParaRPr>
            </a:p>
          </p:txBody>
        </p:sp>
        <p:sp>
          <p:nvSpPr>
            <p:cNvPr id="144" name="Google Shape;144;p11"/>
            <p:cNvSpPr txBox="1"/>
            <p:nvPr/>
          </p:nvSpPr>
          <p:spPr>
            <a:xfrm>
              <a:off x="3608790" y="1144824"/>
              <a:ext cx="166304" cy="165857"/>
            </a:xfrm>
            <a:prstGeom prst="rect">
              <a:avLst/>
            </a:prstGeom>
            <a:noFill/>
            <a:ln>
              <a:noFill/>
            </a:ln>
          </p:spPr>
          <p:txBody>
            <a:bodyPr anchorCtr="0" anchor="ctr" bIns="0" lIns="0" spcFirstLastPara="1" rIns="0" wrap="square" tIns="0">
              <a:noAutofit/>
            </a:bodyPr>
            <a:lstStyle/>
            <a:p>
              <a:pPr indent="0" lvl="0" marL="0" marR="0" rtl="0" algn="ctr">
                <a:lnSpc>
                  <a:spcPct val="89000"/>
                </a:lnSpc>
                <a:spcBef>
                  <a:spcPts val="0"/>
                </a:spcBef>
                <a:spcAft>
                  <a:spcPts val="0"/>
                </a:spcAft>
                <a:buClr>
                  <a:schemeClr val="lt1"/>
                </a:buClr>
                <a:buSzPts val="1000"/>
                <a:buFont typeface="Times New Roman"/>
                <a:buNone/>
              </a:pPr>
              <a:r>
                <a:rPr b="0" i="0" lang="en-US" sz="1000" u="none" cap="none" strike="noStrike">
                  <a:solidFill>
                    <a:schemeClr val="lt1"/>
                  </a:solidFill>
                  <a:latin typeface="Times New Roman"/>
                  <a:ea typeface="Times New Roman"/>
                  <a:cs typeface="Times New Roman"/>
                  <a:sym typeface="Times New Roman"/>
                </a:rPr>
                <a:t> </a:t>
              </a:r>
              <a:endParaRPr b="0" i="0" sz="1000" u="none" cap="none" strike="noStrike">
                <a:solidFill>
                  <a:schemeClr val="lt1"/>
                </a:solidFill>
                <a:latin typeface="Times New Roman"/>
                <a:ea typeface="Times New Roman"/>
                <a:cs typeface="Times New Roman"/>
                <a:sym typeface="Times New Roman"/>
              </a:endParaRPr>
            </a:p>
          </p:txBody>
        </p:sp>
        <p:sp>
          <p:nvSpPr>
            <p:cNvPr id="145" name="Google Shape;145;p11"/>
            <p:cNvSpPr/>
            <p:nvPr/>
          </p:nvSpPr>
          <p:spPr>
            <a:xfrm>
              <a:off x="3133123" y="1493527"/>
              <a:ext cx="1117637" cy="670582"/>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chemeClr val="lt1"/>
                </a:buClr>
                <a:buSzPts val="1000"/>
                <a:buFont typeface="Times New Roman"/>
                <a:buNone/>
              </a:pPr>
              <a:r>
                <a:rPr b="0" i="0" lang="en-US" sz="1000" u="none" cap="none" strike="noStrike">
                  <a:solidFill>
                    <a:schemeClr val="lt1"/>
                  </a:solidFill>
                  <a:latin typeface="Times New Roman"/>
                  <a:ea typeface="Times New Roman"/>
                  <a:cs typeface="Times New Roman"/>
                  <a:sym typeface="Times New Roman"/>
                </a:rPr>
                <a:t> </a:t>
              </a:r>
              <a:endParaRPr b="0" i="0" sz="1000" u="none" cap="none" strike="noStrike">
                <a:solidFill>
                  <a:schemeClr val="lt1"/>
                </a:solidFill>
                <a:latin typeface="Times New Roman"/>
                <a:ea typeface="Times New Roman"/>
                <a:cs typeface="Times New Roman"/>
                <a:sym typeface="Times New Roman"/>
              </a:endParaRPr>
            </a:p>
          </p:txBody>
        </p:sp>
        <p:sp>
          <p:nvSpPr>
            <p:cNvPr id="146" name="Google Shape;146;p11"/>
            <p:cNvSpPr txBox="1"/>
            <p:nvPr/>
          </p:nvSpPr>
          <p:spPr>
            <a:xfrm>
              <a:off x="3152764" y="1513168"/>
              <a:ext cx="1078355" cy="631300"/>
            </a:xfrm>
            <a:prstGeom prst="rect">
              <a:avLst/>
            </a:prstGeom>
            <a:noFill/>
            <a:ln>
              <a:noFill/>
            </a:ln>
          </p:spPr>
          <p:txBody>
            <a:bodyPr anchorCtr="0" anchor="ctr" bIns="45700" lIns="45700" spcFirstLastPara="1" rIns="45700" wrap="square" tIns="45700">
              <a:noAutofit/>
            </a:bodyPr>
            <a:lstStyle/>
            <a:p>
              <a:pPr indent="0" lvl="0" marL="0" marR="0" rtl="0" algn="ctr">
                <a:lnSpc>
                  <a:spcPct val="89000"/>
                </a:lnSpc>
                <a:spcBef>
                  <a:spcPts val="0"/>
                </a:spcBef>
                <a:spcAft>
                  <a:spcPts val="0"/>
                </a:spcAft>
                <a:buClr>
                  <a:schemeClr val="lt1"/>
                </a:buClr>
                <a:buSzPts val="1600"/>
                <a:buFont typeface="Times New Roman"/>
                <a:buNone/>
              </a:pPr>
              <a:r>
                <a:rPr b="0" i="0" lang="en-US" sz="1600" u="none" cap="none" strike="noStrike">
                  <a:solidFill>
                    <a:schemeClr val="lt1"/>
                  </a:solidFill>
                  <a:latin typeface="Times New Roman"/>
                  <a:ea typeface="Times New Roman"/>
                  <a:cs typeface="Times New Roman"/>
                  <a:sym typeface="Times New Roman"/>
                </a:rPr>
                <a:t>Workspace diagnostics</a:t>
              </a:r>
              <a:endParaRPr b="0" i="0" sz="1600" u="none" cap="none" strike="noStrike">
                <a:solidFill>
                  <a:schemeClr val="lt1"/>
                </a:solidFill>
                <a:latin typeface="Times New Roman"/>
                <a:ea typeface="Times New Roman"/>
                <a:cs typeface="Times New Roman"/>
                <a:sym typeface="Times New Roman"/>
              </a:endParaRPr>
            </a:p>
          </p:txBody>
        </p:sp>
        <p:sp>
          <p:nvSpPr>
            <p:cNvPr id="147" name="Google Shape;147;p11"/>
            <p:cNvSpPr/>
            <p:nvPr/>
          </p:nvSpPr>
          <p:spPr>
            <a:xfrm rot="10800000">
              <a:off x="2797832" y="1690231"/>
              <a:ext cx="236939" cy="277174"/>
            </a:xfrm>
            <a:prstGeom prst="rightArrow">
              <a:avLst>
                <a:gd fmla="val 60000" name="adj1"/>
                <a:gd fmla="val 50000" name="adj2"/>
              </a:avLst>
            </a:prstGeom>
            <a:solidFill>
              <a:srgbClr val="ABBADE"/>
            </a:solid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lt1"/>
                </a:buClr>
                <a:buSzPts val="1000"/>
                <a:buFont typeface="Times New Roman"/>
                <a:buNone/>
              </a:pPr>
              <a:r>
                <a:rPr b="0" i="0" lang="en-US" sz="1000" u="none" cap="none" strike="noStrike">
                  <a:solidFill>
                    <a:schemeClr val="lt1"/>
                  </a:solidFill>
                  <a:latin typeface="Times New Roman"/>
                  <a:ea typeface="Times New Roman"/>
                  <a:cs typeface="Times New Roman"/>
                  <a:sym typeface="Times New Roman"/>
                </a:rPr>
                <a:t> </a:t>
              </a:r>
              <a:endParaRPr b="0" i="0" sz="1000" u="none" cap="none" strike="noStrike">
                <a:solidFill>
                  <a:schemeClr val="lt1"/>
                </a:solidFill>
                <a:latin typeface="Times New Roman"/>
                <a:ea typeface="Times New Roman"/>
                <a:cs typeface="Times New Roman"/>
                <a:sym typeface="Times New Roman"/>
              </a:endParaRPr>
            </a:p>
          </p:txBody>
        </p:sp>
        <p:sp>
          <p:nvSpPr>
            <p:cNvPr id="148" name="Google Shape;148;p11"/>
            <p:cNvSpPr txBox="1"/>
            <p:nvPr/>
          </p:nvSpPr>
          <p:spPr>
            <a:xfrm>
              <a:off x="2868914" y="1745666"/>
              <a:ext cx="165857" cy="166304"/>
            </a:xfrm>
            <a:prstGeom prst="rect">
              <a:avLst/>
            </a:prstGeom>
            <a:noFill/>
            <a:ln>
              <a:noFill/>
            </a:ln>
          </p:spPr>
          <p:txBody>
            <a:bodyPr anchorCtr="0" anchor="ctr" bIns="0" lIns="0" spcFirstLastPara="1" rIns="0" wrap="square" tIns="0">
              <a:noAutofit/>
            </a:bodyPr>
            <a:lstStyle/>
            <a:p>
              <a:pPr indent="0" lvl="0" marL="0" marR="0" rtl="0" algn="ctr">
                <a:lnSpc>
                  <a:spcPct val="89000"/>
                </a:lnSpc>
                <a:spcBef>
                  <a:spcPts val="0"/>
                </a:spcBef>
                <a:spcAft>
                  <a:spcPts val="0"/>
                </a:spcAft>
                <a:buClr>
                  <a:schemeClr val="lt1"/>
                </a:buClr>
                <a:buSzPts val="1000"/>
                <a:buFont typeface="Times New Roman"/>
                <a:buNone/>
              </a:pPr>
              <a:r>
                <a:rPr b="0" i="0" lang="en-US" sz="1000" u="none" cap="none" strike="noStrike">
                  <a:solidFill>
                    <a:schemeClr val="lt1"/>
                  </a:solidFill>
                  <a:latin typeface="Times New Roman"/>
                  <a:ea typeface="Times New Roman"/>
                  <a:cs typeface="Times New Roman"/>
                  <a:sym typeface="Times New Roman"/>
                </a:rPr>
                <a:t> </a:t>
              </a:r>
              <a:endParaRPr b="0" i="0" sz="1000" u="none" cap="none" strike="noStrike">
                <a:solidFill>
                  <a:schemeClr val="lt1"/>
                </a:solidFill>
                <a:latin typeface="Times New Roman"/>
                <a:ea typeface="Times New Roman"/>
                <a:cs typeface="Times New Roman"/>
                <a:sym typeface="Times New Roman"/>
              </a:endParaRPr>
            </a:p>
          </p:txBody>
        </p:sp>
        <p:sp>
          <p:nvSpPr>
            <p:cNvPr id="149" name="Google Shape;149;p11"/>
            <p:cNvSpPr/>
            <p:nvPr/>
          </p:nvSpPr>
          <p:spPr>
            <a:xfrm>
              <a:off x="1568431" y="1493527"/>
              <a:ext cx="1117637" cy="670582"/>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chemeClr val="lt1"/>
                </a:buClr>
                <a:buSzPts val="1000"/>
                <a:buFont typeface="Times New Roman"/>
                <a:buNone/>
              </a:pPr>
              <a:r>
                <a:rPr b="0" i="0" lang="en-US" sz="1000" u="none" cap="none" strike="noStrike">
                  <a:solidFill>
                    <a:schemeClr val="lt1"/>
                  </a:solidFill>
                  <a:latin typeface="Times New Roman"/>
                  <a:ea typeface="Times New Roman"/>
                  <a:cs typeface="Times New Roman"/>
                  <a:sym typeface="Times New Roman"/>
                </a:rPr>
                <a:t> </a:t>
              </a:r>
              <a:endParaRPr b="0" i="0" sz="1000" u="none" cap="none" strike="noStrike">
                <a:solidFill>
                  <a:schemeClr val="lt1"/>
                </a:solidFill>
                <a:latin typeface="Times New Roman"/>
                <a:ea typeface="Times New Roman"/>
                <a:cs typeface="Times New Roman"/>
                <a:sym typeface="Times New Roman"/>
              </a:endParaRPr>
            </a:p>
          </p:txBody>
        </p:sp>
        <p:sp>
          <p:nvSpPr>
            <p:cNvPr id="150" name="Google Shape;150;p11"/>
            <p:cNvSpPr txBox="1"/>
            <p:nvPr/>
          </p:nvSpPr>
          <p:spPr>
            <a:xfrm>
              <a:off x="1588072" y="1513167"/>
              <a:ext cx="1078355" cy="739215"/>
            </a:xfrm>
            <a:prstGeom prst="rect">
              <a:avLst/>
            </a:prstGeom>
            <a:noFill/>
            <a:ln>
              <a:noFill/>
            </a:ln>
          </p:spPr>
          <p:txBody>
            <a:bodyPr anchorCtr="0" anchor="ctr" bIns="45700" lIns="45700" spcFirstLastPara="1" rIns="45700" wrap="square" tIns="45700">
              <a:noAutofit/>
            </a:bodyPr>
            <a:lstStyle/>
            <a:p>
              <a:pPr indent="0" lvl="0" marL="0" marR="0" rtl="0" algn="ctr">
                <a:lnSpc>
                  <a:spcPct val="89000"/>
                </a:lnSpc>
                <a:spcBef>
                  <a:spcPts val="0"/>
                </a:spcBef>
                <a:spcAft>
                  <a:spcPts val="0"/>
                </a:spcAft>
                <a:buClr>
                  <a:schemeClr val="lt1"/>
                </a:buClr>
                <a:buSzPts val="1600"/>
                <a:buFont typeface="Times New Roman"/>
                <a:buNone/>
              </a:pPr>
              <a:r>
                <a:rPr b="0" i="0" lang="en-US" sz="1600" u="none" cap="none" strike="noStrike">
                  <a:solidFill>
                    <a:schemeClr val="lt1"/>
                  </a:solidFill>
                  <a:latin typeface="Times New Roman"/>
                  <a:ea typeface="Times New Roman"/>
                  <a:cs typeface="Times New Roman"/>
                  <a:sym typeface="Times New Roman"/>
                </a:rPr>
                <a:t>Stop Compute Instances after predictions </a:t>
              </a:r>
              <a:endParaRPr b="0" i="0" sz="1600" u="none" cap="none" strike="noStrike">
                <a:solidFill>
                  <a:schemeClr val="lt1"/>
                </a:solidFill>
                <a:latin typeface="Times New Roman"/>
                <a:ea typeface="Times New Roman"/>
                <a:cs typeface="Times New Roman"/>
                <a:sym typeface="Times New Roman"/>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2"/>
          <p:cNvSpPr txBox="1"/>
          <p:nvPr>
            <p:ph type="title"/>
          </p:nvPr>
        </p:nvSpPr>
        <p:spPr>
          <a:xfrm>
            <a:off x="646111" y="452718"/>
            <a:ext cx="9404723" cy="672548"/>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lt2"/>
              </a:buClr>
              <a:buSzPts val="4200"/>
              <a:buFont typeface="Century Gothic"/>
              <a:buNone/>
            </a:pPr>
            <a:r>
              <a:rPr lang="en-US" sz="3200">
                <a:latin typeface="Times New Roman"/>
                <a:ea typeface="Times New Roman"/>
                <a:cs typeface="Times New Roman"/>
                <a:sym typeface="Times New Roman"/>
              </a:rPr>
              <a:t>Method for Study 1</a:t>
            </a:r>
            <a:endParaRPr sz="3200">
              <a:latin typeface="Times New Roman"/>
              <a:ea typeface="Times New Roman"/>
              <a:cs typeface="Times New Roman"/>
              <a:sym typeface="Times New Roman"/>
            </a:endParaRPr>
          </a:p>
        </p:txBody>
      </p:sp>
      <p:sp>
        <p:nvSpPr>
          <p:cNvPr id="156" name="Google Shape;156;p12"/>
          <p:cNvSpPr txBox="1"/>
          <p:nvPr>
            <p:ph idx="1" type="body"/>
          </p:nvPr>
        </p:nvSpPr>
        <p:spPr>
          <a:xfrm>
            <a:off x="785192" y="1431235"/>
            <a:ext cx="5158408" cy="4825103"/>
          </a:xfrm>
          <a:prstGeom prst="rect">
            <a:avLst/>
          </a:prstGeom>
          <a:noFill/>
          <a:ln>
            <a:noFill/>
          </a:ln>
        </p:spPr>
        <p:txBody>
          <a:bodyPr anchorCtr="0" anchor="t" bIns="45700" lIns="91425" spcFirstLastPara="1" rIns="91425" wrap="square" tIns="45700">
            <a:normAutofit/>
          </a:bodyPr>
          <a:lstStyle/>
          <a:p>
            <a:pPr indent="-342900" lvl="0" marL="342900" rtl="0" algn="just">
              <a:lnSpc>
                <a:spcPct val="100000"/>
              </a:lnSpc>
              <a:spcBef>
                <a:spcPts val="0"/>
              </a:spcBef>
              <a:spcAft>
                <a:spcPts val="0"/>
              </a:spcAft>
              <a:buSzPts val="1440"/>
              <a:buChar char="►"/>
            </a:pPr>
            <a:r>
              <a:rPr b="1" i="1" lang="en-US">
                <a:latin typeface="Times New Roman"/>
                <a:ea typeface="Times New Roman"/>
                <a:cs typeface="Times New Roman"/>
                <a:sym typeface="Times New Roman"/>
              </a:rPr>
              <a:t>Google Auto-ML</a:t>
            </a:r>
            <a:endParaRPr>
              <a:latin typeface="Times New Roman"/>
              <a:ea typeface="Times New Roman"/>
              <a:cs typeface="Times New Roman"/>
              <a:sym typeface="Times New Roman"/>
            </a:endParaRPr>
          </a:p>
          <a:p>
            <a:pPr indent="-342900" lvl="0" marL="342900" rtl="0" algn="just">
              <a:lnSpc>
                <a:spcPct val="100000"/>
              </a:lnSpc>
              <a:spcBef>
                <a:spcPts val="1000"/>
              </a:spcBef>
              <a:spcAft>
                <a:spcPts val="0"/>
              </a:spcAft>
              <a:buSzPts val="1440"/>
              <a:buChar char="►"/>
            </a:pPr>
            <a:r>
              <a:rPr lang="en-US">
                <a:latin typeface="Times New Roman"/>
                <a:ea typeface="Times New Roman"/>
                <a:cs typeface="Times New Roman"/>
                <a:sym typeface="Times New Roman"/>
              </a:rPr>
              <a:t>The Vertex AI embedded in the google cloud console (GCC) was the service utilized for the machine learning pipelines .</a:t>
            </a:r>
            <a:endParaRPr>
              <a:latin typeface="Times New Roman"/>
              <a:ea typeface="Times New Roman"/>
              <a:cs typeface="Times New Roman"/>
              <a:sym typeface="Times New Roman"/>
            </a:endParaRPr>
          </a:p>
          <a:p>
            <a:pPr indent="-342900" lvl="0" marL="342900" rtl="0" algn="just">
              <a:lnSpc>
                <a:spcPct val="100000"/>
              </a:lnSpc>
              <a:spcBef>
                <a:spcPts val="1000"/>
              </a:spcBef>
              <a:spcAft>
                <a:spcPts val="0"/>
              </a:spcAft>
              <a:buSzPts val="1440"/>
              <a:buChar char="►"/>
            </a:pPr>
            <a:r>
              <a:rPr lang="en-US">
                <a:latin typeface="Times New Roman"/>
                <a:ea typeface="Times New Roman"/>
                <a:cs typeface="Times New Roman"/>
                <a:sym typeface="Times New Roman"/>
              </a:rPr>
              <a:t>The GCC accepts the uses of CSV or JSONL files and the entity extraction only supports JSON files.</a:t>
            </a:r>
            <a:r>
              <a:rPr b="1" i="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It is possible to select use values for the CSV file upload, to choose what aspect of the dataset would be used for training, testing and validation. </a:t>
            </a:r>
            <a:endParaRPr b="1" i="1">
              <a:latin typeface="Times New Roman"/>
              <a:ea typeface="Times New Roman"/>
              <a:cs typeface="Times New Roman"/>
              <a:sym typeface="Times New Roman"/>
            </a:endParaRPr>
          </a:p>
          <a:p>
            <a:pPr indent="0" lvl="0" marL="0" rtl="0" algn="l">
              <a:lnSpc>
                <a:spcPct val="100000"/>
              </a:lnSpc>
              <a:spcBef>
                <a:spcPts val="1000"/>
              </a:spcBef>
              <a:spcAft>
                <a:spcPts val="0"/>
              </a:spcAft>
              <a:buSzPts val="1440"/>
              <a:buNone/>
            </a:pPr>
            <a:r>
              <a:t/>
            </a:r>
            <a:endParaRPr/>
          </a:p>
        </p:txBody>
      </p:sp>
      <p:grpSp>
        <p:nvGrpSpPr>
          <p:cNvPr id="157" name="Google Shape;157;p12"/>
          <p:cNvGrpSpPr/>
          <p:nvPr/>
        </p:nvGrpSpPr>
        <p:grpSpPr>
          <a:xfrm>
            <a:off x="7207715" y="2056339"/>
            <a:ext cx="4053320" cy="3807748"/>
            <a:chOff x="806915" y="246"/>
            <a:chExt cx="3074056" cy="3339342"/>
          </a:xfrm>
        </p:grpSpPr>
        <p:sp>
          <p:nvSpPr>
            <p:cNvPr id="158" name="Google Shape;158;p12"/>
            <p:cNvSpPr/>
            <p:nvPr/>
          </p:nvSpPr>
          <p:spPr>
            <a:xfrm>
              <a:off x="1962825" y="254480"/>
              <a:ext cx="698036" cy="91440"/>
            </a:xfrm>
            <a:custGeom>
              <a:rect b="b" l="l" r="r" t="t"/>
              <a:pathLst>
                <a:path extrusionOk="0" h="120000" w="120000">
                  <a:moveTo>
                    <a:pt x="0" y="60000"/>
                  </a:moveTo>
                  <a:lnTo>
                    <a:pt x="120000" y="60000"/>
                  </a:lnTo>
                </a:path>
              </a:pathLst>
            </a:custGeom>
            <a:noFill/>
            <a:ln cap="rnd" cmpd="sng" w="9525">
              <a:solidFill>
                <a:srgbClr val="B01210"/>
              </a:solidFill>
              <a:prstDash val="solid"/>
              <a:round/>
              <a:headEnd len="sm" w="sm" type="none"/>
              <a:tailEnd len="med" w="med" type="stealth"/>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9" name="Google Shape;159;p12"/>
            <p:cNvSpPr txBox="1"/>
            <p:nvPr/>
          </p:nvSpPr>
          <p:spPr>
            <a:xfrm>
              <a:off x="2293627" y="296557"/>
              <a:ext cx="36431" cy="728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lt1"/>
                </a:buClr>
                <a:buSzPts val="500"/>
                <a:buFont typeface="Century Gothic"/>
                <a:buNone/>
              </a:pPr>
              <a:r>
                <a:t/>
              </a:r>
              <a:endParaRPr b="0" i="0" sz="500" u="none" cap="none" strike="noStrike">
                <a:solidFill>
                  <a:schemeClr val="lt1"/>
                </a:solidFill>
                <a:latin typeface="Century Gothic"/>
                <a:ea typeface="Century Gothic"/>
                <a:cs typeface="Century Gothic"/>
                <a:sym typeface="Century Gothic"/>
              </a:endParaRPr>
            </a:p>
          </p:txBody>
        </p:sp>
        <p:sp>
          <p:nvSpPr>
            <p:cNvPr id="160" name="Google Shape;160;p12"/>
            <p:cNvSpPr/>
            <p:nvPr/>
          </p:nvSpPr>
          <p:spPr>
            <a:xfrm>
              <a:off x="806915" y="5292"/>
              <a:ext cx="1157709" cy="589815"/>
            </a:xfrm>
            <a:prstGeom prst="rect">
              <a:avLst/>
            </a:prstGeom>
            <a:solidFill>
              <a:srgbClr val="B01210"/>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1" name="Google Shape;161;p12"/>
            <p:cNvSpPr txBox="1"/>
            <p:nvPr/>
          </p:nvSpPr>
          <p:spPr>
            <a:xfrm>
              <a:off x="806915" y="5292"/>
              <a:ext cx="1157709" cy="589815"/>
            </a:xfrm>
            <a:prstGeom prst="rect">
              <a:avLst/>
            </a:prstGeom>
            <a:noFill/>
            <a:ln>
              <a:noFill/>
            </a:ln>
          </p:spPr>
          <p:txBody>
            <a:bodyPr anchorCtr="0" anchor="ctr" bIns="71100" lIns="71100" spcFirstLastPara="1" rIns="71100" wrap="square" tIns="71100">
              <a:noAutofit/>
            </a:bodyPr>
            <a:lstStyle/>
            <a:p>
              <a:pPr indent="0" lvl="0" marL="0" marR="0" rtl="0" algn="ctr">
                <a:lnSpc>
                  <a:spcPct val="90000"/>
                </a:lnSpc>
                <a:spcBef>
                  <a:spcPts val="0"/>
                </a:spcBef>
                <a:spcAft>
                  <a:spcPts val="0"/>
                </a:spcAft>
                <a:buClr>
                  <a:schemeClr val="lt1"/>
                </a:buClr>
                <a:buSzPts val="1000"/>
                <a:buFont typeface="Century Gothic"/>
                <a:buNone/>
              </a:pPr>
              <a:r>
                <a:rPr b="0" i="0" lang="en-US" sz="1600" u="none" cap="none" strike="noStrike">
                  <a:solidFill>
                    <a:schemeClr val="lt1"/>
                  </a:solidFill>
                  <a:latin typeface="Century Gothic"/>
                  <a:ea typeface="Century Gothic"/>
                  <a:cs typeface="Century Gothic"/>
                  <a:sym typeface="Century Gothic"/>
                </a:rPr>
                <a:t>Create a Project on the GCC</a:t>
              </a:r>
              <a:endParaRPr b="0" i="0" sz="1600" u="none" cap="none" strike="noStrike">
                <a:solidFill>
                  <a:schemeClr val="dk1"/>
                </a:solidFill>
                <a:latin typeface="Arial"/>
                <a:ea typeface="Arial"/>
                <a:cs typeface="Arial"/>
                <a:sym typeface="Arial"/>
              </a:endParaRPr>
            </a:p>
          </p:txBody>
        </p:sp>
        <p:sp>
          <p:nvSpPr>
            <p:cNvPr id="162" name="Google Shape;162;p12"/>
            <p:cNvSpPr/>
            <p:nvPr/>
          </p:nvSpPr>
          <p:spPr>
            <a:xfrm>
              <a:off x="1405269" y="598355"/>
              <a:ext cx="1846445" cy="740206"/>
            </a:xfrm>
            <a:custGeom>
              <a:rect b="b" l="l" r="r" t="t"/>
              <a:pathLst>
                <a:path extrusionOk="0" h="120000" w="120000">
                  <a:moveTo>
                    <a:pt x="120000" y="0"/>
                  </a:moveTo>
                  <a:lnTo>
                    <a:pt x="120000" y="62772"/>
                  </a:lnTo>
                  <a:lnTo>
                    <a:pt x="0" y="62772"/>
                  </a:lnTo>
                  <a:lnTo>
                    <a:pt x="0" y="120000"/>
                  </a:lnTo>
                </a:path>
              </a:pathLst>
            </a:custGeom>
            <a:noFill/>
            <a:ln cap="rnd" cmpd="sng" w="9525">
              <a:solidFill>
                <a:srgbClr val="B01210"/>
              </a:solidFill>
              <a:prstDash val="solid"/>
              <a:round/>
              <a:headEnd len="sm" w="sm" type="none"/>
              <a:tailEnd len="med" w="med" type="stealth"/>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3" name="Google Shape;163;p12"/>
            <p:cNvSpPr txBox="1"/>
            <p:nvPr/>
          </p:nvSpPr>
          <p:spPr>
            <a:xfrm>
              <a:off x="2278470" y="964815"/>
              <a:ext cx="100043" cy="728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lt1"/>
                </a:buClr>
                <a:buSzPts val="500"/>
                <a:buFont typeface="Century Gothic"/>
                <a:buNone/>
              </a:pPr>
              <a:r>
                <a:t/>
              </a:r>
              <a:endParaRPr b="0" i="0" sz="500" u="none" cap="none" strike="noStrike">
                <a:solidFill>
                  <a:schemeClr val="lt1"/>
                </a:solidFill>
                <a:latin typeface="Century Gothic"/>
                <a:ea typeface="Century Gothic"/>
                <a:cs typeface="Century Gothic"/>
                <a:sym typeface="Century Gothic"/>
              </a:endParaRPr>
            </a:p>
          </p:txBody>
        </p:sp>
        <p:sp>
          <p:nvSpPr>
            <p:cNvPr id="164" name="Google Shape;164;p12"/>
            <p:cNvSpPr/>
            <p:nvPr/>
          </p:nvSpPr>
          <p:spPr>
            <a:xfrm>
              <a:off x="2693262" y="246"/>
              <a:ext cx="1116905" cy="599908"/>
            </a:xfrm>
            <a:prstGeom prst="rect">
              <a:avLst/>
            </a:prstGeom>
            <a:solidFill>
              <a:srgbClr val="B01210"/>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 name="Google Shape;165;p12"/>
            <p:cNvSpPr txBox="1"/>
            <p:nvPr/>
          </p:nvSpPr>
          <p:spPr>
            <a:xfrm>
              <a:off x="2693262" y="246"/>
              <a:ext cx="1116905" cy="599908"/>
            </a:xfrm>
            <a:prstGeom prst="rect">
              <a:avLst/>
            </a:prstGeom>
            <a:noFill/>
            <a:ln>
              <a:noFill/>
            </a:ln>
          </p:spPr>
          <p:txBody>
            <a:bodyPr anchorCtr="0" anchor="ctr" bIns="71100" lIns="71100" spcFirstLastPara="1" rIns="71100" wrap="square" tIns="71100">
              <a:noAutofit/>
            </a:bodyPr>
            <a:lstStyle/>
            <a:p>
              <a:pPr indent="0" lvl="0" marL="0" marR="0" rtl="0" algn="ctr">
                <a:lnSpc>
                  <a:spcPct val="90000"/>
                </a:lnSpc>
                <a:spcBef>
                  <a:spcPts val="0"/>
                </a:spcBef>
                <a:spcAft>
                  <a:spcPts val="0"/>
                </a:spcAft>
                <a:buClr>
                  <a:schemeClr val="lt1"/>
                </a:buClr>
                <a:buSzPts val="1000"/>
                <a:buFont typeface="Century Gothic"/>
                <a:buNone/>
              </a:pPr>
              <a:r>
                <a:rPr b="0" i="0" lang="en-US" sz="1000" u="none" cap="none" strike="noStrike">
                  <a:solidFill>
                    <a:schemeClr val="lt1"/>
                  </a:solidFill>
                  <a:latin typeface="Century Gothic"/>
                  <a:ea typeface="Century Gothic"/>
                  <a:cs typeface="Century Gothic"/>
                  <a:sym typeface="Century Gothic"/>
                </a:rPr>
                <a:t>Enable Billing plan</a:t>
              </a:r>
              <a:endParaRPr b="0" i="0" sz="1800" u="none" cap="none" strike="noStrike">
                <a:solidFill>
                  <a:schemeClr val="dk1"/>
                </a:solidFill>
                <a:latin typeface="Arial"/>
                <a:ea typeface="Arial"/>
                <a:cs typeface="Arial"/>
                <a:sym typeface="Arial"/>
              </a:endParaRPr>
            </a:p>
          </p:txBody>
        </p:sp>
        <p:sp>
          <p:nvSpPr>
            <p:cNvPr id="166" name="Google Shape;166;p12"/>
            <p:cNvSpPr/>
            <p:nvPr/>
          </p:nvSpPr>
          <p:spPr>
            <a:xfrm>
              <a:off x="2001823" y="1623257"/>
              <a:ext cx="698036" cy="91440"/>
            </a:xfrm>
            <a:custGeom>
              <a:rect b="b" l="l" r="r" t="t"/>
              <a:pathLst>
                <a:path extrusionOk="0" h="120000" w="120000">
                  <a:moveTo>
                    <a:pt x="0" y="60000"/>
                  </a:moveTo>
                  <a:lnTo>
                    <a:pt x="120000" y="60000"/>
                  </a:lnTo>
                </a:path>
              </a:pathLst>
            </a:custGeom>
            <a:noFill/>
            <a:ln cap="rnd" cmpd="sng" w="9525">
              <a:solidFill>
                <a:srgbClr val="B01210"/>
              </a:solidFill>
              <a:prstDash val="solid"/>
              <a:round/>
              <a:headEnd len="sm" w="sm" type="none"/>
              <a:tailEnd len="med" w="med" type="stealth"/>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7" name="Google Shape;167;p12"/>
            <p:cNvSpPr txBox="1"/>
            <p:nvPr/>
          </p:nvSpPr>
          <p:spPr>
            <a:xfrm>
              <a:off x="2332625" y="1665333"/>
              <a:ext cx="36431" cy="728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lt1"/>
                </a:buClr>
                <a:buSzPts val="500"/>
                <a:buFont typeface="Century Gothic"/>
                <a:buNone/>
              </a:pPr>
              <a:r>
                <a:t/>
              </a:r>
              <a:endParaRPr b="0" i="0" sz="500" u="none" cap="none" strike="noStrike">
                <a:solidFill>
                  <a:schemeClr val="lt1"/>
                </a:solidFill>
                <a:latin typeface="Century Gothic"/>
                <a:ea typeface="Century Gothic"/>
                <a:cs typeface="Century Gothic"/>
                <a:sym typeface="Century Gothic"/>
              </a:endParaRPr>
            </a:p>
          </p:txBody>
        </p:sp>
        <p:sp>
          <p:nvSpPr>
            <p:cNvPr id="168" name="Google Shape;168;p12"/>
            <p:cNvSpPr/>
            <p:nvPr/>
          </p:nvSpPr>
          <p:spPr>
            <a:xfrm>
              <a:off x="806915" y="1370961"/>
              <a:ext cx="1196707" cy="596031"/>
            </a:xfrm>
            <a:prstGeom prst="rect">
              <a:avLst/>
            </a:prstGeom>
            <a:solidFill>
              <a:srgbClr val="B01210"/>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9" name="Google Shape;169;p12"/>
            <p:cNvSpPr txBox="1"/>
            <p:nvPr/>
          </p:nvSpPr>
          <p:spPr>
            <a:xfrm>
              <a:off x="806915" y="1370961"/>
              <a:ext cx="1196707" cy="596031"/>
            </a:xfrm>
            <a:prstGeom prst="rect">
              <a:avLst/>
            </a:prstGeom>
            <a:noFill/>
            <a:ln>
              <a:noFill/>
            </a:ln>
          </p:spPr>
          <p:txBody>
            <a:bodyPr anchorCtr="0" anchor="ctr" bIns="71100" lIns="71100" spcFirstLastPara="1" rIns="71100" wrap="square" tIns="71100">
              <a:noAutofit/>
            </a:bodyPr>
            <a:lstStyle/>
            <a:p>
              <a:pPr indent="0" lvl="0" marL="0" marR="0" rtl="0" algn="ctr">
                <a:lnSpc>
                  <a:spcPct val="90000"/>
                </a:lnSpc>
                <a:spcBef>
                  <a:spcPts val="0"/>
                </a:spcBef>
                <a:spcAft>
                  <a:spcPts val="0"/>
                </a:spcAft>
                <a:buClr>
                  <a:schemeClr val="lt1"/>
                </a:buClr>
                <a:buSzPts val="1000"/>
                <a:buFont typeface="Century Gothic"/>
                <a:buNone/>
              </a:pPr>
              <a:r>
                <a:rPr b="0" i="0" lang="en-US" sz="1000" u="none" cap="none" strike="noStrike">
                  <a:solidFill>
                    <a:schemeClr val="lt1"/>
                  </a:solidFill>
                  <a:latin typeface="Century Gothic"/>
                  <a:ea typeface="Century Gothic"/>
                  <a:cs typeface="Century Gothic"/>
                  <a:sym typeface="Century Gothic"/>
                </a:rPr>
                <a:t>Enable Vertex API and generate private keys</a:t>
              </a:r>
              <a:endParaRPr b="0" i="0" sz="1800" u="none" cap="none" strike="noStrike">
                <a:solidFill>
                  <a:schemeClr val="dk1"/>
                </a:solidFill>
                <a:latin typeface="Arial"/>
                <a:ea typeface="Arial"/>
                <a:cs typeface="Arial"/>
                <a:sym typeface="Arial"/>
              </a:endParaRPr>
            </a:p>
          </p:txBody>
        </p:sp>
        <p:sp>
          <p:nvSpPr>
            <p:cNvPr id="170" name="Google Shape;170;p12"/>
            <p:cNvSpPr/>
            <p:nvPr/>
          </p:nvSpPr>
          <p:spPr>
            <a:xfrm>
              <a:off x="1388289" y="2007361"/>
              <a:ext cx="1918326" cy="698036"/>
            </a:xfrm>
            <a:custGeom>
              <a:rect b="b" l="l" r="r" t="t"/>
              <a:pathLst>
                <a:path extrusionOk="0" h="120000" w="120000">
                  <a:moveTo>
                    <a:pt x="120000" y="0"/>
                  </a:moveTo>
                  <a:lnTo>
                    <a:pt x="120000" y="62940"/>
                  </a:lnTo>
                  <a:lnTo>
                    <a:pt x="0" y="62940"/>
                  </a:lnTo>
                  <a:lnTo>
                    <a:pt x="0" y="120000"/>
                  </a:lnTo>
                </a:path>
              </a:pathLst>
            </a:custGeom>
            <a:noFill/>
            <a:ln cap="rnd" cmpd="sng" w="9525">
              <a:solidFill>
                <a:srgbClr val="B01210"/>
              </a:solidFill>
              <a:prstDash val="solid"/>
              <a:round/>
              <a:headEnd len="sm" w="sm" type="none"/>
              <a:tailEnd len="med" w="med" type="stealth"/>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1" name="Google Shape;171;p12"/>
            <p:cNvSpPr txBox="1"/>
            <p:nvPr/>
          </p:nvSpPr>
          <p:spPr>
            <a:xfrm>
              <a:off x="2296151" y="2352737"/>
              <a:ext cx="102602" cy="728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lt1"/>
                </a:buClr>
                <a:buSzPts val="500"/>
                <a:buFont typeface="Century Gothic"/>
                <a:buNone/>
              </a:pPr>
              <a:r>
                <a:t/>
              </a:r>
              <a:endParaRPr b="0" i="0" sz="500" u="none" cap="none" strike="noStrike">
                <a:solidFill>
                  <a:schemeClr val="lt1"/>
                </a:solidFill>
                <a:latin typeface="Century Gothic"/>
                <a:ea typeface="Century Gothic"/>
                <a:cs typeface="Century Gothic"/>
                <a:sym typeface="Century Gothic"/>
              </a:endParaRPr>
            </a:p>
          </p:txBody>
        </p:sp>
        <p:sp>
          <p:nvSpPr>
            <p:cNvPr id="172" name="Google Shape;172;p12"/>
            <p:cNvSpPr/>
            <p:nvPr/>
          </p:nvSpPr>
          <p:spPr>
            <a:xfrm>
              <a:off x="2732259" y="1328792"/>
              <a:ext cx="1148712" cy="680369"/>
            </a:xfrm>
            <a:prstGeom prst="rect">
              <a:avLst/>
            </a:prstGeom>
            <a:solidFill>
              <a:srgbClr val="B01210"/>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3" name="Google Shape;173;p12"/>
            <p:cNvSpPr txBox="1"/>
            <p:nvPr/>
          </p:nvSpPr>
          <p:spPr>
            <a:xfrm>
              <a:off x="2732259" y="1328792"/>
              <a:ext cx="1148712" cy="680369"/>
            </a:xfrm>
            <a:prstGeom prst="rect">
              <a:avLst/>
            </a:prstGeom>
            <a:noFill/>
            <a:ln>
              <a:noFill/>
            </a:ln>
          </p:spPr>
          <p:txBody>
            <a:bodyPr anchorCtr="0" anchor="ctr" bIns="71100" lIns="71100" spcFirstLastPara="1" rIns="71100" wrap="square" tIns="71100">
              <a:noAutofit/>
            </a:bodyPr>
            <a:lstStyle/>
            <a:p>
              <a:pPr indent="0" lvl="0" marL="0" marR="0" rtl="0" algn="ctr">
                <a:lnSpc>
                  <a:spcPct val="90000"/>
                </a:lnSpc>
                <a:spcBef>
                  <a:spcPts val="0"/>
                </a:spcBef>
                <a:spcAft>
                  <a:spcPts val="0"/>
                </a:spcAft>
                <a:buClr>
                  <a:schemeClr val="lt1"/>
                </a:buClr>
                <a:buSzPts val="1000"/>
                <a:buFont typeface="Century Gothic"/>
                <a:buNone/>
              </a:pPr>
              <a:r>
                <a:rPr b="0" i="0" lang="en-US" sz="1000" u="none" cap="none" strike="noStrike">
                  <a:solidFill>
                    <a:schemeClr val="lt1"/>
                  </a:solidFill>
                  <a:latin typeface="Century Gothic"/>
                  <a:ea typeface="Century Gothic"/>
                  <a:cs typeface="Century Gothic"/>
                  <a:sym typeface="Century Gothic"/>
                </a:rPr>
                <a:t>Install and Initialize the Cloud SDK</a:t>
              </a:r>
              <a:endParaRPr b="0" i="0" sz="1800" u="none" cap="none" strike="noStrike">
                <a:solidFill>
                  <a:schemeClr val="dk1"/>
                </a:solidFill>
                <a:latin typeface="Arial"/>
                <a:ea typeface="Arial"/>
                <a:cs typeface="Arial"/>
                <a:sym typeface="Arial"/>
              </a:endParaRPr>
            </a:p>
          </p:txBody>
        </p:sp>
        <p:sp>
          <p:nvSpPr>
            <p:cNvPr id="174" name="Google Shape;174;p12"/>
            <p:cNvSpPr/>
            <p:nvPr/>
          </p:nvSpPr>
          <p:spPr>
            <a:xfrm>
              <a:off x="806915" y="2737798"/>
              <a:ext cx="1162746" cy="601790"/>
            </a:xfrm>
            <a:prstGeom prst="rect">
              <a:avLst/>
            </a:prstGeom>
            <a:solidFill>
              <a:srgbClr val="B01210"/>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5" name="Google Shape;175;p12"/>
            <p:cNvSpPr txBox="1"/>
            <p:nvPr/>
          </p:nvSpPr>
          <p:spPr>
            <a:xfrm>
              <a:off x="806915" y="2737798"/>
              <a:ext cx="1162746" cy="601790"/>
            </a:xfrm>
            <a:prstGeom prst="rect">
              <a:avLst/>
            </a:prstGeom>
            <a:noFill/>
            <a:ln>
              <a:noFill/>
            </a:ln>
          </p:spPr>
          <p:txBody>
            <a:bodyPr anchorCtr="0" anchor="ctr" bIns="71100" lIns="71100" spcFirstLastPara="1" rIns="71100" wrap="square" tIns="71100">
              <a:noAutofit/>
            </a:bodyPr>
            <a:lstStyle/>
            <a:p>
              <a:pPr indent="0" lvl="0" marL="0" marR="0" rtl="0" algn="ctr">
                <a:lnSpc>
                  <a:spcPct val="90000"/>
                </a:lnSpc>
                <a:spcBef>
                  <a:spcPts val="0"/>
                </a:spcBef>
                <a:spcAft>
                  <a:spcPts val="0"/>
                </a:spcAft>
                <a:buClr>
                  <a:schemeClr val="lt1"/>
                </a:buClr>
                <a:buSzPts val="1000"/>
                <a:buFont typeface="Century Gothic"/>
                <a:buNone/>
              </a:pPr>
              <a:r>
                <a:rPr b="0" i="0" lang="en-US" sz="1000" u="none" cap="none" strike="noStrike">
                  <a:solidFill>
                    <a:schemeClr val="lt1"/>
                  </a:solidFill>
                  <a:latin typeface="Century Gothic"/>
                  <a:ea typeface="Century Gothic"/>
                  <a:cs typeface="Century Gothic"/>
                  <a:sym typeface="Century Gothic"/>
                </a:rPr>
                <a:t>Update and install Gcloud components</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3"/>
          <p:cNvSpPr txBox="1"/>
          <p:nvPr>
            <p:ph type="title"/>
          </p:nvPr>
        </p:nvSpPr>
        <p:spPr>
          <a:xfrm>
            <a:off x="646111" y="452718"/>
            <a:ext cx="9404723" cy="83420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sz="3200"/>
              <a:t>METHODS</a:t>
            </a:r>
            <a:endParaRPr sz="3200"/>
          </a:p>
        </p:txBody>
      </p:sp>
      <p:sp>
        <p:nvSpPr>
          <p:cNvPr id="181" name="Google Shape;181;p13"/>
          <p:cNvSpPr txBox="1"/>
          <p:nvPr>
            <p:ph idx="1" type="body"/>
          </p:nvPr>
        </p:nvSpPr>
        <p:spPr>
          <a:xfrm>
            <a:off x="497412" y="1648557"/>
            <a:ext cx="4853540" cy="4980991"/>
          </a:xfrm>
          <a:prstGeom prst="rect">
            <a:avLst/>
          </a:prstGeom>
          <a:noFill/>
          <a:ln>
            <a:noFill/>
          </a:ln>
        </p:spPr>
        <p:txBody>
          <a:bodyPr anchorCtr="0" anchor="t" bIns="45700" lIns="91425" spcFirstLastPara="1" rIns="91425" wrap="square" tIns="45700">
            <a:normAutofit/>
          </a:bodyPr>
          <a:lstStyle/>
          <a:p>
            <a:pPr indent="-342900" lvl="0" marL="342900" rtl="0" algn="just">
              <a:lnSpc>
                <a:spcPct val="100000"/>
              </a:lnSpc>
              <a:spcBef>
                <a:spcPts val="0"/>
              </a:spcBef>
              <a:spcAft>
                <a:spcPts val="0"/>
              </a:spcAft>
              <a:buSzPts val="1600"/>
              <a:buChar char="►"/>
            </a:pPr>
            <a:r>
              <a:rPr b="1" i="1" lang="en-US" sz="2000">
                <a:latin typeface="Times New Roman"/>
                <a:ea typeface="Times New Roman"/>
                <a:cs typeface="Times New Roman"/>
                <a:sym typeface="Times New Roman"/>
              </a:rPr>
              <a:t>Watson Auto-ML</a:t>
            </a:r>
            <a:endParaRPr sz="2000">
              <a:latin typeface="Times New Roman"/>
              <a:ea typeface="Times New Roman"/>
              <a:cs typeface="Times New Roman"/>
              <a:sym typeface="Times New Roman"/>
            </a:endParaRPr>
          </a:p>
          <a:p>
            <a:pPr indent="-342900" lvl="0" marL="342900" rtl="0" algn="just">
              <a:lnSpc>
                <a:spcPct val="100000"/>
              </a:lnSpc>
              <a:spcBef>
                <a:spcPts val="1000"/>
              </a:spcBef>
              <a:spcAft>
                <a:spcPts val="0"/>
              </a:spcAft>
              <a:buSzPts val="1440"/>
              <a:buChar char="►"/>
            </a:pPr>
            <a:r>
              <a:rPr lang="en-US" sz="2000">
                <a:latin typeface="Times New Roman"/>
                <a:ea typeface="Times New Roman"/>
                <a:cs typeface="Times New Roman"/>
                <a:sym typeface="Times New Roman"/>
              </a:rPr>
              <a:t>The process of training data on IBM is quite different. Firstly, the studio allows the users load both data gotten from a single source and data gotten from multiple sources. This is only if the multiple files all have a common key assigned to them. It accepts CSV files</a:t>
            </a:r>
            <a:r>
              <a:rPr lang="en-US"/>
              <a:t>, </a:t>
            </a:r>
            <a:endParaRPr/>
          </a:p>
        </p:txBody>
      </p:sp>
      <p:grpSp>
        <p:nvGrpSpPr>
          <p:cNvPr id="182" name="Google Shape;182;p13"/>
          <p:cNvGrpSpPr/>
          <p:nvPr/>
        </p:nvGrpSpPr>
        <p:grpSpPr>
          <a:xfrm>
            <a:off x="6150161" y="2039277"/>
            <a:ext cx="5568598" cy="2773355"/>
            <a:chOff x="0" y="0"/>
            <a:chExt cx="4445000" cy="2527300"/>
          </a:xfrm>
        </p:grpSpPr>
        <p:sp>
          <p:nvSpPr>
            <p:cNvPr id="183" name="Google Shape;183;p13"/>
            <p:cNvSpPr/>
            <p:nvPr/>
          </p:nvSpPr>
          <p:spPr>
            <a:xfrm>
              <a:off x="0" y="0"/>
              <a:ext cx="4445000" cy="2527300"/>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lt1"/>
                </a:buClr>
                <a:buSzPts val="1000"/>
                <a:buFont typeface="Times New Roman"/>
                <a:buNone/>
              </a:pPr>
              <a:r>
                <a:rPr b="0" i="0" lang="en-US" sz="1000" u="none" cap="none" strike="noStrike">
                  <a:solidFill>
                    <a:schemeClr val="lt1"/>
                  </a:solidFill>
                  <a:latin typeface="Times New Roman"/>
                  <a:ea typeface="Times New Roman"/>
                  <a:cs typeface="Times New Roman"/>
                  <a:sym typeface="Times New Roman"/>
                </a:rPr>
                <a:t> </a:t>
              </a:r>
              <a:endParaRPr b="0" i="0" sz="1000" u="none" cap="none" strike="noStrike">
                <a:solidFill>
                  <a:schemeClr val="lt1"/>
                </a:solidFill>
                <a:latin typeface="Times New Roman"/>
                <a:ea typeface="Times New Roman"/>
                <a:cs typeface="Times New Roman"/>
                <a:sym typeface="Times New Roman"/>
              </a:endParaRPr>
            </a:p>
          </p:txBody>
        </p:sp>
        <p:sp>
          <p:nvSpPr>
            <p:cNvPr id="184" name="Google Shape;184;p13"/>
            <p:cNvSpPr/>
            <p:nvPr/>
          </p:nvSpPr>
          <p:spPr>
            <a:xfrm>
              <a:off x="1284319" y="685604"/>
              <a:ext cx="264423" cy="91440"/>
            </a:xfrm>
            <a:custGeom>
              <a:rect b="b" l="l" r="r" t="t"/>
              <a:pathLst>
                <a:path extrusionOk="0" h="120000" w="120000">
                  <a:moveTo>
                    <a:pt x="0" y="60000"/>
                  </a:moveTo>
                  <a:lnTo>
                    <a:pt x="120000" y="60000"/>
                  </a:lnTo>
                </a:path>
              </a:pathLst>
            </a:custGeom>
            <a:noFill/>
            <a:ln cap="flat" cmpd="sng" w="9525">
              <a:solidFill>
                <a:srgbClr val="4372C3"/>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marR="0" rtl="0" algn="ctr">
                <a:spcBef>
                  <a:spcPts val="0"/>
                </a:spcBef>
                <a:spcAft>
                  <a:spcPts val="0"/>
                </a:spcAft>
                <a:buClr>
                  <a:schemeClr val="lt1"/>
                </a:buClr>
                <a:buSzPts val="1000"/>
                <a:buFont typeface="Times New Roman"/>
                <a:buNone/>
              </a:pPr>
              <a:r>
                <a:rPr b="0" i="0" lang="en-US" sz="1000" u="none" cap="none" strike="noStrike">
                  <a:solidFill>
                    <a:schemeClr val="lt1"/>
                  </a:solidFill>
                  <a:latin typeface="Times New Roman"/>
                  <a:ea typeface="Times New Roman"/>
                  <a:cs typeface="Times New Roman"/>
                  <a:sym typeface="Times New Roman"/>
                </a:rPr>
                <a:t> </a:t>
              </a:r>
              <a:endParaRPr b="0" i="0" sz="1000" u="none" cap="none" strike="noStrike">
                <a:solidFill>
                  <a:schemeClr val="lt1"/>
                </a:solidFill>
                <a:latin typeface="Times New Roman"/>
                <a:ea typeface="Times New Roman"/>
                <a:cs typeface="Times New Roman"/>
                <a:sym typeface="Times New Roman"/>
              </a:endParaRPr>
            </a:p>
          </p:txBody>
        </p:sp>
        <p:sp>
          <p:nvSpPr>
            <p:cNvPr id="185" name="Google Shape;185;p13"/>
            <p:cNvSpPr txBox="1"/>
            <p:nvPr/>
          </p:nvSpPr>
          <p:spPr>
            <a:xfrm>
              <a:off x="1409156" y="729849"/>
              <a:ext cx="14751" cy="2950"/>
            </a:xfrm>
            <a:prstGeom prst="rect">
              <a:avLst/>
            </a:prstGeom>
            <a:noFill/>
            <a:ln>
              <a:noFill/>
            </a:ln>
          </p:spPr>
          <p:txBody>
            <a:bodyPr anchorCtr="0" anchor="ctr" bIns="0" lIns="12700" spcFirstLastPara="1" rIns="12700" wrap="square" tIns="0">
              <a:noAutofit/>
            </a:bodyPr>
            <a:lstStyle/>
            <a:p>
              <a:pPr indent="0" lvl="0" marL="0" marR="0" rtl="0" algn="ctr">
                <a:lnSpc>
                  <a:spcPct val="89000"/>
                </a:lnSpc>
                <a:spcBef>
                  <a:spcPts val="0"/>
                </a:spcBef>
                <a:spcAft>
                  <a:spcPts val="0"/>
                </a:spcAft>
                <a:buClr>
                  <a:schemeClr val="lt1"/>
                </a:buClr>
                <a:buSzPts val="1000"/>
                <a:buFont typeface="Times New Roman"/>
                <a:buNone/>
              </a:pPr>
              <a:r>
                <a:rPr b="0" i="0" lang="en-US" sz="1000" u="none" cap="none" strike="noStrike">
                  <a:solidFill>
                    <a:schemeClr val="lt1"/>
                  </a:solidFill>
                  <a:latin typeface="Times New Roman"/>
                  <a:ea typeface="Times New Roman"/>
                  <a:cs typeface="Times New Roman"/>
                  <a:sym typeface="Times New Roman"/>
                </a:rPr>
                <a:t> </a:t>
              </a:r>
              <a:endParaRPr b="0" i="0" sz="1000" u="none" cap="none" strike="noStrike">
                <a:solidFill>
                  <a:schemeClr val="lt1"/>
                </a:solidFill>
                <a:latin typeface="Times New Roman"/>
                <a:ea typeface="Times New Roman"/>
                <a:cs typeface="Times New Roman"/>
                <a:sym typeface="Times New Roman"/>
              </a:endParaRPr>
            </a:p>
          </p:txBody>
        </p:sp>
        <p:sp>
          <p:nvSpPr>
            <p:cNvPr id="186" name="Google Shape;186;p13"/>
            <p:cNvSpPr/>
            <p:nvPr/>
          </p:nvSpPr>
          <p:spPr>
            <a:xfrm>
              <a:off x="3407" y="346510"/>
              <a:ext cx="1282712" cy="769627"/>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chemeClr val="lt1"/>
                </a:buClr>
                <a:buSzPts val="1000"/>
                <a:buFont typeface="Times New Roman"/>
                <a:buNone/>
              </a:pPr>
              <a:r>
                <a:rPr b="0" i="0" lang="en-US" sz="1000" u="none" cap="none" strike="noStrike">
                  <a:solidFill>
                    <a:schemeClr val="lt1"/>
                  </a:solidFill>
                  <a:latin typeface="Times New Roman"/>
                  <a:ea typeface="Times New Roman"/>
                  <a:cs typeface="Times New Roman"/>
                  <a:sym typeface="Times New Roman"/>
                </a:rPr>
                <a:t> </a:t>
              </a:r>
              <a:endParaRPr b="0" i="0" sz="1000" u="none" cap="none" strike="noStrike">
                <a:solidFill>
                  <a:schemeClr val="lt1"/>
                </a:solidFill>
                <a:latin typeface="Times New Roman"/>
                <a:ea typeface="Times New Roman"/>
                <a:cs typeface="Times New Roman"/>
                <a:sym typeface="Times New Roman"/>
              </a:endParaRPr>
            </a:p>
          </p:txBody>
        </p:sp>
        <p:sp>
          <p:nvSpPr>
            <p:cNvPr id="187" name="Google Shape;187;p13"/>
            <p:cNvSpPr txBox="1"/>
            <p:nvPr/>
          </p:nvSpPr>
          <p:spPr>
            <a:xfrm>
              <a:off x="3407" y="346510"/>
              <a:ext cx="1282712" cy="769627"/>
            </a:xfrm>
            <a:prstGeom prst="rect">
              <a:avLst/>
            </a:prstGeom>
            <a:noFill/>
            <a:ln>
              <a:noFill/>
            </a:ln>
          </p:spPr>
          <p:txBody>
            <a:bodyPr anchorCtr="0" anchor="ctr" bIns="64000" lIns="64000" spcFirstLastPara="1" rIns="64000" wrap="square" tIns="64000">
              <a:noAutofit/>
            </a:bodyPr>
            <a:lstStyle/>
            <a:p>
              <a:pPr indent="0" lvl="0" marL="0" marR="0" rtl="0" algn="ctr">
                <a:lnSpc>
                  <a:spcPct val="89000"/>
                </a:lnSpc>
                <a:spcBef>
                  <a:spcPts val="0"/>
                </a:spcBef>
                <a:spcAft>
                  <a:spcPts val="0"/>
                </a:spcAft>
                <a:buClr>
                  <a:schemeClr val="lt1"/>
                </a:buClr>
                <a:buSzPts val="1200"/>
                <a:buFont typeface="Times New Roman"/>
                <a:buNone/>
              </a:pPr>
              <a:r>
                <a:rPr b="0" i="0" lang="en-US" sz="1200" u="none" cap="none" strike="noStrike">
                  <a:solidFill>
                    <a:schemeClr val="lt1"/>
                  </a:solidFill>
                  <a:latin typeface="Times New Roman"/>
                  <a:ea typeface="Times New Roman"/>
                  <a:cs typeface="Times New Roman"/>
                  <a:sym typeface="Times New Roman"/>
                </a:rPr>
                <a:t>Sign up for IBM Cloud account for Data as a service on Cloud Pak</a:t>
              </a:r>
              <a:endParaRPr b="0" i="0" sz="1200" u="none" cap="none" strike="noStrike">
                <a:solidFill>
                  <a:schemeClr val="lt1"/>
                </a:solidFill>
                <a:latin typeface="Times New Roman"/>
                <a:ea typeface="Times New Roman"/>
                <a:cs typeface="Times New Roman"/>
                <a:sym typeface="Times New Roman"/>
              </a:endParaRPr>
            </a:p>
          </p:txBody>
        </p:sp>
        <p:sp>
          <p:nvSpPr>
            <p:cNvPr id="188" name="Google Shape;188;p13"/>
            <p:cNvSpPr/>
            <p:nvPr/>
          </p:nvSpPr>
          <p:spPr>
            <a:xfrm>
              <a:off x="2862056" y="685604"/>
              <a:ext cx="264423" cy="91440"/>
            </a:xfrm>
            <a:custGeom>
              <a:rect b="b" l="l" r="r" t="t"/>
              <a:pathLst>
                <a:path extrusionOk="0" h="120000" w="120000">
                  <a:moveTo>
                    <a:pt x="0" y="60000"/>
                  </a:moveTo>
                  <a:lnTo>
                    <a:pt x="120000" y="60000"/>
                  </a:lnTo>
                </a:path>
              </a:pathLst>
            </a:custGeom>
            <a:noFill/>
            <a:ln cap="flat" cmpd="sng" w="9525">
              <a:solidFill>
                <a:srgbClr val="4372C3"/>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marR="0" rtl="0" algn="ctr">
                <a:spcBef>
                  <a:spcPts val="0"/>
                </a:spcBef>
                <a:spcAft>
                  <a:spcPts val="0"/>
                </a:spcAft>
                <a:buClr>
                  <a:schemeClr val="lt1"/>
                </a:buClr>
                <a:buSzPts val="1000"/>
                <a:buFont typeface="Times New Roman"/>
                <a:buNone/>
              </a:pPr>
              <a:r>
                <a:rPr b="0" i="0" lang="en-US" sz="1000" u="none" cap="none" strike="noStrike">
                  <a:solidFill>
                    <a:schemeClr val="lt1"/>
                  </a:solidFill>
                  <a:latin typeface="Times New Roman"/>
                  <a:ea typeface="Times New Roman"/>
                  <a:cs typeface="Times New Roman"/>
                  <a:sym typeface="Times New Roman"/>
                </a:rPr>
                <a:t> </a:t>
              </a:r>
              <a:endParaRPr b="0" i="0" sz="1000" u="none" cap="none" strike="noStrike">
                <a:solidFill>
                  <a:schemeClr val="lt1"/>
                </a:solidFill>
                <a:latin typeface="Times New Roman"/>
                <a:ea typeface="Times New Roman"/>
                <a:cs typeface="Times New Roman"/>
                <a:sym typeface="Times New Roman"/>
              </a:endParaRPr>
            </a:p>
          </p:txBody>
        </p:sp>
        <p:sp>
          <p:nvSpPr>
            <p:cNvPr id="189" name="Google Shape;189;p13"/>
            <p:cNvSpPr txBox="1"/>
            <p:nvPr/>
          </p:nvSpPr>
          <p:spPr>
            <a:xfrm>
              <a:off x="2986892" y="729849"/>
              <a:ext cx="14751" cy="2950"/>
            </a:xfrm>
            <a:prstGeom prst="rect">
              <a:avLst/>
            </a:prstGeom>
            <a:noFill/>
            <a:ln>
              <a:noFill/>
            </a:ln>
          </p:spPr>
          <p:txBody>
            <a:bodyPr anchorCtr="0" anchor="ctr" bIns="0" lIns="12700" spcFirstLastPara="1" rIns="12700" wrap="square" tIns="0">
              <a:noAutofit/>
            </a:bodyPr>
            <a:lstStyle/>
            <a:p>
              <a:pPr indent="0" lvl="0" marL="0" marR="0" rtl="0" algn="ctr">
                <a:lnSpc>
                  <a:spcPct val="89000"/>
                </a:lnSpc>
                <a:spcBef>
                  <a:spcPts val="0"/>
                </a:spcBef>
                <a:spcAft>
                  <a:spcPts val="0"/>
                </a:spcAft>
                <a:buClr>
                  <a:schemeClr val="lt1"/>
                </a:buClr>
                <a:buSzPts val="1000"/>
                <a:buFont typeface="Times New Roman"/>
                <a:buNone/>
              </a:pPr>
              <a:r>
                <a:rPr b="0" i="0" lang="en-US" sz="1000" u="none" cap="none" strike="noStrike">
                  <a:solidFill>
                    <a:schemeClr val="lt1"/>
                  </a:solidFill>
                  <a:latin typeface="Times New Roman"/>
                  <a:ea typeface="Times New Roman"/>
                  <a:cs typeface="Times New Roman"/>
                  <a:sym typeface="Times New Roman"/>
                </a:rPr>
                <a:t> </a:t>
              </a:r>
              <a:endParaRPr b="0" i="0" sz="1000" u="none" cap="none" strike="noStrike">
                <a:solidFill>
                  <a:schemeClr val="lt1"/>
                </a:solidFill>
                <a:latin typeface="Times New Roman"/>
                <a:ea typeface="Times New Roman"/>
                <a:cs typeface="Times New Roman"/>
                <a:sym typeface="Times New Roman"/>
              </a:endParaRPr>
            </a:p>
          </p:txBody>
        </p:sp>
        <p:sp>
          <p:nvSpPr>
            <p:cNvPr id="190" name="Google Shape;190;p13"/>
            <p:cNvSpPr/>
            <p:nvPr/>
          </p:nvSpPr>
          <p:spPr>
            <a:xfrm>
              <a:off x="1581143" y="346510"/>
              <a:ext cx="1282712" cy="769627"/>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chemeClr val="lt1"/>
                </a:buClr>
                <a:buSzPts val="1000"/>
                <a:buFont typeface="Times New Roman"/>
                <a:buNone/>
              </a:pPr>
              <a:r>
                <a:rPr b="0" i="0" lang="en-US" sz="1000" u="none" cap="none" strike="noStrike">
                  <a:solidFill>
                    <a:schemeClr val="lt1"/>
                  </a:solidFill>
                  <a:latin typeface="Times New Roman"/>
                  <a:ea typeface="Times New Roman"/>
                  <a:cs typeface="Times New Roman"/>
                  <a:sym typeface="Times New Roman"/>
                </a:rPr>
                <a:t> </a:t>
              </a:r>
              <a:endParaRPr b="0" i="0" sz="1000" u="none" cap="none" strike="noStrike">
                <a:solidFill>
                  <a:schemeClr val="lt1"/>
                </a:solidFill>
                <a:latin typeface="Times New Roman"/>
                <a:ea typeface="Times New Roman"/>
                <a:cs typeface="Times New Roman"/>
                <a:sym typeface="Times New Roman"/>
              </a:endParaRPr>
            </a:p>
          </p:txBody>
        </p:sp>
        <p:sp>
          <p:nvSpPr>
            <p:cNvPr id="191" name="Google Shape;191;p13"/>
            <p:cNvSpPr txBox="1"/>
            <p:nvPr/>
          </p:nvSpPr>
          <p:spPr>
            <a:xfrm>
              <a:off x="1581142" y="130082"/>
              <a:ext cx="1282712" cy="986055"/>
            </a:xfrm>
            <a:prstGeom prst="rect">
              <a:avLst/>
            </a:prstGeom>
            <a:noFill/>
            <a:ln>
              <a:noFill/>
            </a:ln>
          </p:spPr>
          <p:txBody>
            <a:bodyPr anchorCtr="0" anchor="ctr" bIns="64000" lIns="64000" spcFirstLastPara="1" rIns="64000" wrap="square" tIns="64000">
              <a:noAutofit/>
            </a:bodyPr>
            <a:lstStyle/>
            <a:p>
              <a:pPr indent="0" lvl="0" marL="0" marR="0" rtl="0" algn="ctr">
                <a:lnSpc>
                  <a:spcPct val="89000"/>
                </a:lnSpc>
                <a:spcBef>
                  <a:spcPts val="0"/>
                </a:spcBef>
                <a:spcAft>
                  <a:spcPts val="0"/>
                </a:spcAft>
                <a:buClr>
                  <a:schemeClr val="lt1"/>
                </a:buClr>
                <a:buSzPts val="1200"/>
                <a:buFont typeface="Times New Roman"/>
                <a:buNone/>
              </a:pPr>
              <a:r>
                <a:rPr b="0" i="0" lang="en-US" sz="1200" u="none" cap="none" strike="noStrike">
                  <a:solidFill>
                    <a:schemeClr val="lt1"/>
                  </a:solidFill>
                  <a:latin typeface="Times New Roman"/>
                  <a:ea typeface="Times New Roman"/>
                  <a:cs typeface="Times New Roman"/>
                  <a:sym typeface="Times New Roman"/>
                </a:rPr>
                <a:t>Additional users within organizations to the IBM cloud account</a:t>
              </a:r>
              <a:endParaRPr b="0" i="0" sz="1200" u="none" cap="none" strike="noStrike">
                <a:solidFill>
                  <a:schemeClr val="lt1"/>
                </a:solidFill>
                <a:latin typeface="Times New Roman"/>
                <a:ea typeface="Times New Roman"/>
                <a:cs typeface="Times New Roman"/>
                <a:sym typeface="Times New Roman"/>
              </a:endParaRPr>
            </a:p>
          </p:txBody>
        </p:sp>
        <p:sp>
          <p:nvSpPr>
            <p:cNvPr id="192" name="Google Shape;192;p13"/>
            <p:cNvSpPr/>
            <p:nvPr/>
          </p:nvSpPr>
          <p:spPr>
            <a:xfrm>
              <a:off x="644763" y="1114338"/>
              <a:ext cx="3155472" cy="264423"/>
            </a:xfrm>
            <a:custGeom>
              <a:rect b="b" l="l" r="r" t="t"/>
              <a:pathLst>
                <a:path extrusionOk="0" h="120000" w="120000">
                  <a:moveTo>
                    <a:pt x="120000" y="0"/>
                  </a:moveTo>
                  <a:lnTo>
                    <a:pt x="120000" y="67760"/>
                  </a:lnTo>
                  <a:lnTo>
                    <a:pt x="0" y="67760"/>
                  </a:lnTo>
                  <a:lnTo>
                    <a:pt x="0" y="120000"/>
                  </a:lnTo>
                </a:path>
              </a:pathLst>
            </a:custGeom>
            <a:noFill/>
            <a:ln cap="flat" cmpd="sng" w="9525">
              <a:solidFill>
                <a:srgbClr val="4372C3"/>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marR="0" rtl="0" algn="ctr">
                <a:spcBef>
                  <a:spcPts val="0"/>
                </a:spcBef>
                <a:spcAft>
                  <a:spcPts val="0"/>
                </a:spcAft>
                <a:buClr>
                  <a:schemeClr val="lt1"/>
                </a:buClr>
                <a:buSzPts val="1000"/>
                <a:buFont typeface="Times New Roman"/>
                <a:buNone/>
              </a:pPr>
              <a:r>
                <a:rPr b="0" i="0" lang="en-US" sz="1000" u="none" cap="none" strike="noStrike">
                  <a:solidFill>
                    <a:schemeClr val="lt1"/>
                  </a:solidFill>
                  <a:latin typeface="Times New Roman"/>
                  <a:ea typeface="Times New Roman"/>
                  <a:cs typeface="Times New Roman"/>
                  <a:sym typeface="Times New Roman"/>
                </a:rPr>
                <a:t> </a:t>
              </a:r>
              <a:endParaRPr b="0" i="0" sz="1000" u="none" cap="none" strike="noStrike">
                <a:solidFill>
                  <a:schemeClr val="lt1"/>
                </a:solidFill>
                <a:latin typeface="Times New Roman"/>
                <a:ea typeface="Times New Roman"/>
                <a:cs typeface="Times New Roman"/>
                <a:sym typeface="Times New Roman"/>
              </a:endParaRPr>
            </a:p>
          </p:txBody>
        </p:sp>
        <p:sp>
          <p:nvSpPr>
            <p:cNvPr id="193" name="Google Shape;193;p13"/>
            <p:cNvSpPr txBox="1"/>
            <p:nvPr/>
          </p:nvSpPr>
          <p:spPr>
            <a:xfrm>
              <a:off x="2143269" y="1245074"/>
              <a:ext cx="158461" cy="2950"/>
            </a:xfrm>
            <a:prstGeom prst="rect">
              <a:avLst/>
            </a:prstGeom>
            <a:noFill/>
            <a:ln>
              <a:noFill/>
            </a:ln>
          </p:spPr>
          <p:txBody>
            <a:bodyPr anchorCtr="0" anchor="ctr" bIns="0" lIns="12700" spcFirstLastPara="1" rIns="12700" wrap="square" tIns="0">
              <a:noAutofit/>
            </a:bodyPr>
            <a:lstStyle/>
            <a:p>
              <a:pPr indent="0" lvl="0" marL="0" marR="0" rtl="0" algn="ctr">
                <a:lnSpc>
                  <a:spcPct val="89000"/>
                </a:lnSpc>
                <a:spcBef>
                  <a:spcPts val="0"/>
                </a:spcBef>
                <a:spcAft>
                  <a:spcPts val="0"/>
                </a:spcAft>
                <a:buClr>
                  <a:schemeClr val="lt1"/>
                </a:buClr>
                <a:buSzPts val="1000"/>
                <a:buFont typeface="Times New Roman"/>
                <a:buNone/>
              </a:pPr>
              <a:r>
                <a:rPr b="0" i="0" lang="en-US" sz="1000" u="none" cap="none" strike="noStrike">
                  <a:solidFill>
                    <a:schemeClr val="lt1"/>
                  </a:solidFill>
                  <a:latin typeface="Times New Roman"/>
                  <a:ea typeface="Times New Roman"/>
                  <a:cs typeface="Times New Roman"/>
                  <a:sym typeface="Times New Roman"/>
                </a:rPr>
                <a:t> </a:t>
              </a:r>
              <a:endParaRPr b="0" i="0" sz="1000" u="none" cap="none" strike="noStrike">
                <a:solidFill>
                  <a:schemeClr val="lt1"/>
                </a:solidFill>
                <a:latin typeface="Times New Roman"/>
                <a:ea typeface="Times New Roman"/>
                <a:cs typeface="Times New Roman"/>
                <a:sym typeface="Times New Roman"/>
              </a:endParaRPr>
            </a:p>
          </p:txBody>
        </p:sp>
        <p:sp>
          <p:nvSpPr>
            <p:cNvPr id="194" name="Google Shape;194;p13"/>
            <p:cNvSpPr/>
            <p:nvPr/>
          </p:nvSpPr>
          <p:spPr>
            <a:xfrm>
              <a:off x="3158880" y="346510"/>
              <a:ext cx="1282712" cy="769627"/>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chemeClr val="lt1"/>
                </a:buClr>
                <a:buSzPts val="1000"/>
                <a:buFont typeface="Times New Roman"/>
                <a:buNone/>
              </a:pPr>
              <a:r>
                <a:rPr b="0" i="0" lang="en-US" sz="1000" u="none" cap="none" strike="noStrike">
                  <a:solidFill>
                    <a:schemeClr val="lt1"/>
                  </a:solidFill>
                  <a:latin typeface="Times New Roman"/>
                  <a:ea typeface="Times New Roman"/>
                  <a:cs typeface="Times New Roman"/>
                  <a:sym typeface="Times New Roman"/>
                </a:rPr>
                <a:t> </a:t>
              </a:r>
              <a:endParaRPr b="0" i="0" sz="1000" u="none" cap="none" strike="noStrike">
                <a:solidFill>
                  <a:schemeClr val="lt1"/>
                </a:solidFill>
                <a:latin typeface="Times New Roman"/>
                <a:ea typeface="Times New Roman"/>
                <a:cs typeface="Times New Roman"/>
                <a:sym typeface="Times New Roman"/>
              </a:endParaRPr>
            </a:p>
          </p:txBody>
        </p:sp>
        <p:sp>
          <p:nvSpPr>
            <p:cNvPr id="195" name="Google Shape;195;p13"/>
            <p:cNvSpPr txBox="1"/>
            <p:nvPr/>
          </p:nvSpPr>
          <p:spPr>
            <a:xfrm>
              <a:off x="3158880" y="346510"/>
              <a:ext cx="1282712" cy="769627"/>
            </a:xfrm>
            <a:prstGeom prst="rect">
              <a:avLst/>
            </a:prstGeom>
            <a:noFill/>
            <a:ln>
              <a:noFill/>
            </a:ln>
          </p:spPr>
          <p:txBody>
            <a:bodyPr anchorCtr="0" anchor="ctr" bIns="64000" lIns="64000" spcFirstLastPara="1" rIns="64000" wrap="square" tIns="64000">
              <a:noAutofit/>
            </a:bodyPr>
            <a:lstStyle/>
            <a:p>
              <a:pPr indent="0" lvl="0" marL="0" marR="0" rtl="0" algn="ctr">
                <a:lnSpc>
                  <a:spcPct val="89000"/>
                </a:lnSpc>
                <a:spcBef>
                  <a:spcPts val="0"/>
                </a:spcBef>
                <a:spcAft>
                  <a:spcPts val="0"/>
                </a:spcAft>
                <a:buClr>
                  <a:schemeClr val="lt1"/>
                </a:buClr>
                <a:buSzPts val="1200"/>
                <a:buFont typeface="Times New Roman"/>
                <a:buNone/>
              </a:pPr>
              <a:r>
                <a:rPr b="0" i="0" lang="en-US" sz="1200" u="none" cap="none" strike="noStrike">
                  <a:solidFill>
                    <a:schemeClr val="lt1"/>
                  </a:solidFill>
                  <a:latin typeface="Times New Roman"/>
                  <a:ea typeface="Times New Roman"/>
                  <a:cs typeface="Times New Roman"/>
                  <a:sym typeface="Times New Roman"/>
                </a:rPr>
                <a:t>Setup IBM cloud object storage for use with Cloud Pak</a:t>
              </a:r>
              <a:endParaRPr b="0" i="0" sz="1200" u="none" cap="none" strike="noStrike">
                <a:solidFill>
                  <a:schemeClr val="lt1"/>
                </a:solidFill>
                <a:latin typeface="Times New Roman"/>
                <a:ea typeface="Times New Roman"/>
                <a:cs typeface="Times New Roman"/>
                <a:sym typeface="Times New Roman"/>
              </a:endParaRPr>
            </a:p>
          </p:txBody>
        </p:sp>
        <p:sp>
          <p:nvSpPr>
            <p:cNvPr id="196" name="Google Shape;196;p13"/>
            <p:cNvSpPr/>
            <p:nvPr/>
          </p:nvSpPr>
          <p:spPr>
            <a:xfrm>
              <a:off x="1284319" y="1750255"/>
              <a:ext cx="264423" cy="91440"/>
            </a:xfrm>
            <a:custGeom>
              <a:rect b="b" l="l" r="r" t="t"/>
              <a:pathLst>
                <a:path extrusionOk="0" h="120000" w="120000">
                  <a:moveTo>
                    <a:pt x="0" y="60000"/>
                  </a:moveTo>
                  <a:lnTo>
                    <a:pt x="120000" y="60000"/>
                  </a:lnTo>
                </a:path>
              </a:pathLst>
            </a:custGeom>
            <a:noFill/>
            <a:ln cap="flat" cmpd="sng" w="9525">
              <a:solidFill>
                <a:srgbClr val="4372C3"/>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marR="0" rtl="0" algn="ctr">
                <a:spcBef>
                  <a:spcPts val="0"/>
                </a:spcBef>
                <a:spcAft>
                  <a:spcPts val="0"/>
                </a:spcAft>
                <a:buClr>
                  <a:schemeClr val="lt1"/>
                </a:buClr>
                <a:buSzPts val="1000"/>
                <a:buFont typeface="Times New Roman"/>
                <a:buNone/>
              </a:pPr>
              <a:r>
                <a:rPr b="0" i="0" lang="en-US" sz="1000" u="none" cap="none" strike="noStrike">
                  <a:solidFill>
                    <a:schemeClr val="lt1"/>
                  </a:solidFill>
                  <a:latin typeface="Times New Roman"/>
                  <a:ea typeface="Times New Roman"/>
                  <a:cs typeface="Times New Roman"/>
                  <a:sym typeface="Times New Roman"/>
                </a:rPr>
                <a:t> </a:t>
              </a:r>
              <a:endParaRPr b="0" i="0" sz="1000" u="none" cap="none" strike="noStrike">
                <a:solidFill>
                  <a:schemeClr val="lt1"/>
                </a:solidFill>
                <a:latin typeface="Times New Roman"/>
                <a:ea typeface="Times New Roman"/>
                <a:cs typeface="Times New Roman"/>
                <a:sym typeface="Times New Roman"/>
              </a:endParaRPr>
            </a:p>
          </p:txBody>
        </p:sp>
        <p:sp>
          <p:nvSpPr>
            <p:cNvPr id="197" name="Google Shape;197;p13"/>
            <p:cNvSpPr txBox="1"/>
            <p:nvPr/>
          </p:nvSpPr>
          <p:spPr>
            <a:xfrm>
              <a:off x="1409156" y="1794500"/>
              <a:ext cx="14751" cy="2950"/>
            </a:xfrm>
            <a:prstGeom prst="rect">
              <a:avLst/>
            </a:prstGeom>
            <a:noFill/>
            <a:ln>
              <a:noFill/>
            </a:ln>
          </p:spPr>
          <p:txBody>
            <a:bodyPr anchorCtr="0" anchor="ctr" bIns="0" lIns="12700" spcFirstLastPara="1" rIns="12700" wrap="square" tIns="0">
              <a:noAutofit/>
            </a:bodyPr>
            <a:lstStyle/>
            <a:p>
              <a:pPr indent="0" lvl="0" marL="0" marR="0" rtl="0" algn="ctr">
                <a:lnSpc>
                  <a:spcPct val="89000"/>
                </a:lnSpc>
                <a:spcBef>
                  <a:spcPts val="0"/>
                </a:spcBef>
                <a:spcAft>
                  <a:spcPts val="0"/>
                </a:spcAft>
                <a:buClr>
                  <a:schemeClr val="lt1"/>
                </a:buClr>
                <a:buSzPts val="1000"/>
                <a:buFont typeface="Times New Roman"/>
                <a:buNone/>
              </a:pPr>
              <a:r>
                <a:rPr b="0" i="0" lang="en-US" sz="1000" u="none" cap="none" strike="noStrike">
                  <a:solidFill>
                    <a:schemeClr val="lt1"/>
                  </a:solidFill>
                  <a:latin typeface="Times New Roman"/>
                  <a:ea typeface="Times New Roman"/>
                  <a:cs typeface="Times New Roman"/>
                  <a:sym typeface="Times New Roman"/>
                </a:rPr>
                <a:t> </a:t>
              </a:r>
              <a:endParaRPr b="0" i="0" sz="1000" u="none" cap="none" strike="noStrike">
                <a:solidFill>
                  <a:schemeClr val="lt1"/>
                </a:solidFill>
                <a:latin typeface="Times New Roman"/>
                <a:ea typeface="Times New Roman"/>
                <a:cs typeface="Times New Roman"/>
                <a:sym typeface="Times New Roman"/>
              </a:endParaRPr>
            </a:p>
          </p:txBody>
        </p:sp>
        <p:sp>
          <p:nvSpPr>
            <p:cNvPr id="198" name="Google Shape;198;p13"/>
            <p:cNvSpPr/>
            <p:nvPr/>
          </p:nvSpPr>
          <p:spPr>
            <a:xfrm>
              <a:off x="3407" y="1411161"/>
              <a:ext cx="1282712" cy="769627"/>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chemeClr val="lt1"/>
                </a:buClr>
                <a:buSzPts val="1000"/>
                <a:buFont typeface="Times New Roman"/>
                <a:buNone/>
              </a:pPr>
              <a:r>
                <a:rPr b="0" i="0" lang="en-US" sz="1000" u="none" cap="none" strike="noStrike">
                  <a:solidFill>
                    <a:schemeClr val="lt1"/>
                  </a:solidFill>
                  <a:latin typeface="Times New Roman"/>
                  <a:ea typeface="Times New Roman"/>
                  <a:cs typeface="Times New Roman"/>
                  <a:sym typeface="Times New Roman"/>
                </a:rPr>
                <a:t> </a:t>
              </a:r>
              <a:endParaRPr b="0" i="0" sz="1000" u="none" cap="none" strike="noStrike">
                <a:solidFill>
                  <a:schemeClr val="lt1"/>
                </a:solidFill>
                <a:latin typeface="Times New Roman"/>
                <a:ea typeface="Times New Roman"/>
                <a:cs typeface="Times New Roman"/>
                <a:sym typeface="Times New Roman"/>
              </a:endParaRPr>
            </a:p>
          </p:txBody>
        </p:sp>
        <p:sp>
          <p:nvSpPr>
            <p:cNvPr id="199" name="Google Shape;199;p13"/>
            <p:cNvSpPr txBox="1"/>
            <p:nvPr/>
          </p:nvSpPr>
          <p:spPr>
            <a:xfrm>
              <a:off x="3407" y="1411161"/>
              <a:ext cx="1282712" cy="855592"/>
            </a:xfrm>
            <a:prstGeom prst="rect">
              <a:avLst/>
            </a:prstGeom>
            <a:noFill/>
            <a:ln>
              <a:noFill/>
            </a:ln>
          </p:spPr>
          <p:txBody>
            <a:bodyPr anchorCtr="0" anchor="ctr" bIns="64000" lIns="64000" spcFirstLastPara="1" rIns="64000" wrap="square" tIns="64000">
              <a:noAutofit/>
            </a:bodyPr>
            <a:lstStyle/>
            <a:p>
              <a:pPr indent="0" lvl="0" marL="0" marR="0" rtl="0" algn="ctr">
                <a:lnSpc>
                  <a:spcPct val="89000"/>
                </a:lnSpc>
                <a:spcBef>
                  <a:spcPts val="0"/>
                </a:spcBef>
                <a:spcAft>
                  <a:spcPts val="0"/>
                </a:spcAft>
                <a:buClr>
                  <a:schemeClr val="lt1"/>
                </a:buClr>
                <a:buSzPts val="1200"/>
                <a:buFont typeface="Times New Roman"/>
                <a:buNone/>
              </a:pPr>
              <a:r>
                <a:rPr b="0" i="0" lang="en-US" sz="1200" u="none" cap="none" strike="noStrike">
                  <a:solidFill>
                    <a:schemeClr val="lt1"/>
                  </a:solidFill>
                  <a:latin typeface="Times New Roman"/>
                  <a:ea typeface="Times New Roman"/>
                  <a:cs typeface="Times New Roman"/>
                  <a:sym typeface="Times New Roman"/>
                </a:rPr>
                <a:t>Setup the Watson Machine Learning studio with AI tools</a:t>
              </a:r>
              <a:endParaRPr b="0" i="0" sz="1200" u="none" cap="none" strike="noStrike">
                <a:solidFill>
                  <a:schemeClr val="lt1"/>
                </a:solidFill>
                <a:latin typeface="Times New Roman"/>
                <a:ea typeface="Times New Roman"/>
                <a:cs typeface="Times New Roman"/>
                <a:sym typeface="Times New Roman"/>
              </a:endParaRPr>
            </a:p>
          </p:txBody>
        </p:sp>
        <p:sp>
          <p:nvSpPr>
            <p:cNvPr id="200" name="Google Shape;200;p13"/>
            <p:cNvSpPr/>
            <p:nvPr/>
          </p:nvSpPr>
          <p:spPr>
            <a:xfrm>
              <a:off x="1581143" y="1411161"/>
              <a:ext cx="1282712" cy="769627"/>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chemeClr val="lt1"/>
                </a:buClr>
                <a:buSzPts val="1000"/>
                <a:buFont typeface="Times New Roman"/>
                <a:buNone/>
              </a:pPr>
              <a:r>
                <a:rPr b="0" i="0" lang="en-US" sz="1000" u="none" cap="none" strike="noStrike">
                  <a:solidFill>
                    <a:schemeClr val="lt1"/>
                  </a:solidFill>
                  <a:latin typeface="Times New Roman"/>
                  <a:ea typeface="Times New Roman"/>
                  <a:cs typeface="Times New Roman"/>
                  <a:sym typeface="Times New Roman"/>
                </a:rPr>
                <a:t> </a:t>
              </a:r>
              <a:endParaRPr b="0" i="0" sz="1000" u="none" cap="none" strike="noStrike">
                <a:solidFill>
                  <a:schemeClr val="lt1"/>
                </a:solidFill>
                <a:latin typeface="Times New Roman"/>
                <a:ea typeface="Times New Roman"/>
                <a:cs typeface="Times New Roman"/>
                <a:sym typeface="Times New Roman"/>
              </a:endParaRPr>
            </a:p>
          </p:txBody>
        </p:sp>
        <p:sp>
          <p:nvSpPr>
            <p:cNvPr id="201" name="Google Shape;201;p13"/>
            <p:cNvSpPr txBox="1"/>
            <p:nvPr/>
          </p:nvSpPr>
          <p:spPr>
            <a:xfrm>
              <a:off x="1581142" y="1411162"/>
              <a:ext cx="1282712" cy="1004640"/>
            </a:xfrm>
            <a:prstGeom prst="rect">
              <a:avLst/>
            </a:prstGeom>
            <a:noFill/>
            <a:ln>
              <a:noFill/>
            </a:ln>
          </p:spPr>
          <p:txBody>
            <a:bodyPr anchorCtr="0" anchor="ctr" bIns="64000" lIns="64000" spcFirstLastPara="1" rIns="64000" wrap="square" tIns="64000">
              <a:noAutofit/>
            </a:bodyPr>
            <a:lstStyle/>
            <a:p>
              <a:pPr indent="0" lvl="0" marL="0" marR="0" rtl="0" algn="ctr">
                <a:lnSpc>
                  <a:spcPct val="89000"/>
                </a:lnSpc>
                <a:spcBef>
                  <a:spcPts val="0"/>
                </a:spcBef>
                <a:spcAft>
                  <a:spcPts val="0"/>
                </a:spcAft>
                <a:buClr>
                  <a:schemeClr val="lt1"/>
                </a:buClr>
                <a:buSzPts val="1200"/>
                <a:buFont typeface="Times New Roman"/>
                <a:buNone/>
              </a:pPr>
              <a:r>
                <a:rPr b="0" i="0" lang="en-US" sz="1200" u="none" cap="none" strike="noStrike">
                  <a:solidFill>
                    <a:schemeClr val="lt1"/>
                  </a:solidFill>
                  <a:latin typeface="Times New Roman"/>
                  <a:ea typeface="Times New Roman"/>
                  <a:cs typeface="Times New Roman"/>
                  <a:sym typeface="Times New Roman"/>
                </a:rPr>
                <a:t>Prepare the Data Fabric (i.e Hyperparameter Optimization Features)</a:t>
              </a:r>
              <a:endParaRPr b="0" i="0" sz="1200" u="none" cap="none" strike="noStrike">
                <a:solidFill>
                  <a:schemeClr val="lt1"/>
                </a:solidFill>
                <a:latin typeface="Times New Roman"/>
                <a:ea typeface="Times New Roman"/>
                <a:cs typeface="Times New Roman"/>
                <a:sym typeface="Times New Roman"/>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Azure Auto-ML Results</a:t>
            </a:r>
            <a:endParaRPr/>
          </a:p>
        </p:txBody>
      </p:sp>
      <p:sp>
        <p:nvSpPr>
          <p:cNvPr id="207" name="Google Shape;207;p14"/>
          <p:cNvSpPr txBox="1"/>
          <p:nvPr/>
        </p:nvSpPr>
        <p:spPr>
          <a:xfrm>
            <a:off x="1296740" y="6035991"/>
            <a:ext cx="9297989" cy="3692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1800"/>
              <a:buFont typeface="Century Gothic"/>
              <a:buNone/>
            </a:pPr>
            <a:r>
              <a:rPr b="0" i="0" lang="en-US" sz="1800" u="none" cap="none" strike="noStrike">
                <a:solidFill>
                  <a:schemeClr val="lt1"/>
                </a:solidFill>
                <a:latin typeface="Century Gothic"/>
                <a:ea typeface="Century Gothic"/>
                <a:cs typeface="Century Gothic"/>
                <a:sym typeface="Century Gothic"/>
              </a:rPr>
              <a:t>Configuration Setting and Training of dataset in the Auto-ML Environment. </a:t>
            </a:r>
            <a:endParaRPr b="0" i="0" sz="1800" u="none" cap="none" strike="noStrike">
              <a:solidFill>
                <a:schemeClr val="dk1"/>
              </a:solidFill>
              <a:latin typeface="Arial"/>
              <a:ea typeface="Arial"/>
              <a:cs typeface="Arial"/>
              <a:sym typeface="Arial"/>
            </a:endParaRPr>
          </a:p>
        </p:txBody>
      </p:sp>
      <p:pic>
        <p:nvPicPr>
          <p:cNvPr id="208" name="Google Shape;208;p14"/>
          <p:cNvPicPr preferRelativeResize="0"/>
          <p:nvPr>
            <p:ph idx="1" type="body"/>
          </p:nvPr>
        </p:nvPicPr>
        <p:blipFill rotWithShape="1">
          <a:blip r:embed="rId3">
            <a:alphaModFix/>
          </a:blip>
          <a:srcRect b="0" l="0" r="0" t="0"/>
          <a:stretch/>
        </p:blipFill>
        <p:spPr>
          <a:xfrm>
            <a:off x="884583" y="1252330"/>
            <a:ext cx="9166251" cy="45719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5"/>
          <p:cNvSpPr txBox="1"/>
          <p:nvPr>
            <p:ph type="title"/>
          </p:nvPr>
        </p:nvSpPr>
        <p:spPr>
          <a:xfrm>
            <a:off x="624542" y="333448"/>
            <a:ext cx="9404723" cy="71016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Evaluation Metrics</a:t>
            </a:r>
            <a:endParaRPr/>
          </a:p>
        </p:txBody>
      </p:sp>
      <p:pic>
        <p:nvPicPr>
          <p:cNvPr id="214" name="Google Shape;214;p15"/>
          <p:cNvPicPr preferRelativeResize="0"/>
          <p:nvPr/>
        </p:nvPicPr>
        <p:blipFill rotWithShape="1">
          <a:blip r:embed="rId3">
            <a:alphaModFix/>
          </a:blip>
          <a:srcRect b="0" l="0" r="0" t="0"/>
          <a:stretch/>
        </p:blipFill>
        <p:spPr>
          <a:xfrm>
            <a:off x="624542" y="1302027"/>
            <a:ext cx="10566919" cy="4840356"/>
          </a:xfrm>
          <a:prstGeom prst="rect">
            <a:avLst/>
          </a:prstGeom>
          <a:noFill/>
          <a:ln>
            <a:noFill/>
          </a:ln>
        </p:spPr>
      </p:pic>
      <p:sp>
        <p:nvSpPr>
          <p:cNvPr id="215" name="Google Shape;215;p15"/>
          <p:cNvSpPr txBox="1"/>
          <p:nvPr/>
        </p:nvSpPr>
        <p:spPr>
          <a:xfrm>
            <a:off x="2260209" y="6216155"/>
            <a:ext cx="7671581" cy="3692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1800"/>
              <a:buFont typeface="Century Gothic"/>
              <a:buNone/>
            </a:pPr>
            <a:r>
              <a:rPr b="1" i="0" lang="en-US" sz="1800" u="none" cap="none" strike="noStrike">
                <a:solidFill>
                  <a:schemeClr val="lt1"/>
                </a:solidFill>
                <a:latin typeface="Century Gothic"/>
                <a:ea typeface="Century Gothic"/>
                <a:cs typeface="Century Gothic"/>
                <a:sym typeface="Century Gothic"/>
              </a:rPr>
              <a:t>Completed experiment and Training represented in a line chart</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6"/>
          <p:cNvSpPr txBox="1"/>
          <p:nvPr>
            <p:ph type="title"/>
          </p:nvPr>
        </p:nvSpPr>
        <p:spPr>
          <a:xfrm>
            <a:off x="646111" y="452719"/>
            <a:ext cx="9404723" cy="75044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IBM Auto-ML Results</a:t>
            </a:r>
            <a:endParaRPr/>
          </a:p>
        </p:txBody>
      </p:sp>
      <p:pic>
        <p:nvPicPr>
          <p:cNvPr descr="Graphical user interface, text, application, email&#10;&#10;Description automatically generated" id="221" name="Google Shape;221;p16"/>
          <p:cNvPicPr preferRelativeResize="0"/>
          <p:nvPr/>
        </p:nvPicPr>
        <p:blipFill rotWithShape="1">
          <a:blip r:embed="rId3">
            <a:alphaModFix/>
          </a:blip>
          <a:srcRect b="0" l="0" r="0" t="0"/>
          <a:stretch/>
        </p:blipFill>
        <p:spPr>
          <a:xfrm>
            <a:off x="805137" y="1203159"/>
            <a:ext cx="10187541" cy="490040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7"/>
          <p:cNvSpPr txBox="1"/>
          <p:nvPr>
            <p:ph type="title"/>
          </p:nvPr>
        </p:nvSpPr>
        <p:spPr>
          <a:xfrm>
            <a:off x="646111" y="452718"/>
            <a:ext cx="9404723" cy="64493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Evaluation metrics</a:t>
            </a:r>
            <a:endParaRPr/>
          </a:p>
        </p:txBody>
      </p:sp>
      <p:sp>
        <p:nvSpPr>
          <p:cNvPr id="227" name="Google Shape;227;p17"/>
          <p:cNvSpPr txBox="1"/>
          <p:nvPr/>
        </p:nvSpPr>
        <p:spPr>
          <a:xfrm>
            <a:off x="3151750" y="6220636"/>
            <a:ext cx="6171153" cy="3692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1800"/>
              <a:buFont typeface="Century Gothic"/>
              <a:buNone/>
            </a:pPr>
            <a:r>
              <a:rPr b="1" i="0" lang="en-US" sz="1800" u="none" cap="none" strike="noStrike">
                <a:solidFill>
                  <a:schemeClr val="lt1"/>
                </a:solidFill>
                <a:latin typeface="Century Gothic"/>
                <a:ea typeface="Century Gothic"/>
                <a:cs typeface="Century Gothic"/>
                <a:sym typeface="Century Gothic"/>
              </a:rPr>
              <a:t>Completed experiment and Training Pipeline </a:t>
            </a:r>
            <a:endParaRPr b="0" i="0" sz="1800" u="none" cap="none" strike="noStrike">
              <a:solidFill>
                <a:schemeClr val="dk1"/>
              </a:solidFill>
              <a:latin typeface="Arial"/>
              <a:ea typeface="Arial"/>
              <a:cs typeface="Arial"/>
              <a:sym typeface="Arial"/>
            </a:endParaRPr>
          </a:p>
        </p:txBody>
      </p:sp>
      <p:pic>
        <p:nvPicPr>
          <p:cNvPr descr="A screenshot of a computer&#10;&#10;Description automatically generated with medium confidence" id="228" name="Google Shape;228;p17"/>
          <p:cNvPicPr preferRelativeResize="0"/>
          <p:nvPr/>
        </p:nvPicPr>
        <p:blipFill rotWithShape="1">
          <a:blip r:embed="rId3">
            <a:alphaModFix/>
          </a:blip>
          <a:srcRect b="0" l="0" r="0" t="0"/>
          <a:stretch/>
        </p:blipFill>
        <p:spPr>
          <a:xfrm>
            <a:off x="646111" y="1206356"/>
            <a:ext cx="10396262" cy="490557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8"/>
          <p:cNvSpPr txBox="1"/>
          <p:nvPr>
            <p:ph type="title"/>
          </p:nvPr>
        </p:nvSpPr>
        <p:spPr>
          <a:xfrm>
            <a:off x="646111" y="452718"/>
            <a:ext cx="9404723" cy="64493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Google Auto-ML Results</a:t>
            </a:r>
            <a:endParaRPr/>
          </a:p>
        </p:txBody>
      </p:sp>
      <p:sp>
        <p:nvSpPr>
          <p:cNvPr id="234" name="Google Shape;234;p18"/>
          <p:cNvSpPr txBox="1"/>
          <p:nvPr/>
        </p:nvSpPr>
        <p:spPr>
          <a:xfrm>
            <a:off x="3151750" y="6220636"/>
            <a:ext cx="6171153" cy="3692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1800"/>
              <a:buFont typeface="Century Gothic"/>
              <a:buNone/>
            </a:pPr>
            <a:r>
              <a:rPr b="1" i="0" lang="en-US" sz="1800" u="none" cap="none" strike="noStrike">
                <a:solidFill>
                  <a:schemeClr val="lt1"/>
                </a:solidFill>
                <a:latin typeface="Century Gothic"/>
                <a:ea typeface="Century Gothic"/>
                <a:cs typeface="Century Gothic"/>
                <a:sym typeface="Century Gothic"/>
              </a:rPr>
              <a:t>Feature importance of the dependent variables</a:t>
            </a:r>
            <a:endParaRPr b="0" i="0" sz="1800" u="none" cap="none" strike="noStrike">
              <a:solidFill>
                <a:schemeClr val="dk1"/>
              </a:solidFill>
              <a:latin typeface="Arial"/>
              <a:ea typeface="Arial"/>
              <a:cs typeface="Arial"/>
              <a:sym typeface="Arial"/>
            </a:endParaRPr>
          </a:p>
        </p:txBody>
      </p:sp>
      <p:pic>
        <p:nvPicPr>
          <p:cNvPr id="235" name="Google Shape;235;p18"/>
          <p:cNvPicPr preferRelativeResize="0"/>
          <p:nvPr>
            <p:ph idx="1" type="body"/>
          </p:nvPr>
        </p:nvPicPr>
        <p:blipFill rotWithShape="1">
          <a:blip r:embed="rId3">
            <a:alphaModFix/>
          </a:blip>
          <a:srcRect b="0" l="0" r="0" t="0"/>
          <a:stretch/>
        </p:blipFill>
        <p:spPr>
          <a:xfrm>
            <a:off x="818147" y="1444752"/>
            <a:ext cx="9935197" cy="442665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9"/>
          <p:cNvSpPr txBox="1"/>
          <p:nvPr>
            <p:ph type="title"/>
          </p:nvPr>
        </p:nvSpPr>
        <p:spPr>
          <a:xfrm>
            <a:off x="786384" y="405267"/>
            <a:ext cx="9404723" cy="64493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Evaluation metrics</a:t>
            </a:r>
            <a:endParaRPr/>
          </a:p>
        </p:txBody>
      </p:sp>
      <p:sp>
        <p:nvSpPr>
          <p:cNvPr id="241" name="Google Shape;241;p19"/>
          <p:cNvSpPr txBox="1"/>
          <p:nvPr/>
        </p:nvSpPr>
        <p:spPr>
          <a:xfrm>
            <a:off x="1883371" y="5897490"/>
            <a:ext cx="7210747" cy="3692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1800"/>
              <a:buFont typeface="Century Gothic"/>
              <a:buNone/>
            </a:pPr>
            <a:r>
              <a:rPr b="1" i="0" lang="en-US" sz="1800" u="none" cap="none" strike="noStrike">
                <a:solidFill>
                  <a:schemeClr val="lt1"/>
                </a:solidFill>
                <a:latin typeface="Century Gothic"/>
                <a:ea typeface="Century Gothic"/>
                <a:cs typeface="Century Gothic"/>
                <a:sym typeface="Century Gothic"/>
              </a:rPr>
              <a:t>Completed experiment and Line graph showing accuracy level</a:t>
            </a:r>
            <a:endParaRPr b="0" i="0" sz="1800" u="none" cap="none" strike="noStrike">
              <a:solidFill>
                <a:schemeClr val="dk1"/>
              </a:solidFill>
              <a:latin typeface="Arial"/>
              <a:ea typeface="Arial"/>
              <a:cs typeface="Arial"/>
              <a:sym typeface="Arial"/>
            </a:endParaRPr>
          </a:p>
        </p:txBody>
      </p:sp>
      <p:pic>
        <p:nvPicPr>
          <p:cNvPr id="242" name="Google Shape;242;p19"/>
          <p:cNvPicPr preferRelativeResize="0"/>
          <p:nvPr/>
        </p:nvPicPr>
        <p:blipFill rotWithShape="1">
          <a:blip r:embed="rId3">
            <a:alphaModFix/>
          </a:blip>
          <a:srcRect b="0" l="0" r="0" t="0"/>
          <a:stretch/>
        </p:blipFill>
        <p:spPr>
          <a:xfrm>
            <a:off x="1072193" y="1288430"/>
            <a:ext cx="8833104" cy="437083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 name="Shape 61"/>
        <p:cNvGrpSpPr/>
        <p:nvPr/>
      </p:nvGrpSpPr>
      <p:grpSpPr>
        <a:xfrm>
          <a:off x="0" y="0"/>
          <a:ext cx="0" cy="0"/>
          <a:chOff x="0" y="0"/>
          <a:chExt cx="0" cy="0"/>
        </a:xfrm>
      </p:grpSpPr>
      <p:sp>
        <p:nvSpPr>
          <p:cNvPr id="62" name="Google Shape;62;p2"/>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63" name="Google Shape;63;p2"/>
          <p:cNvSpPr txBox="1"/>
          <p:nvPr>
            <p:ph type="title"/>
          </p:nvPr>
        </p:nvSpPr>
        <p:spPr>
          <a:xfrm>
            <a:off x="648930" y="629267"/>
            <a:ext cx="6188190" cy="861604"/>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EBEBEB"/>
              </a:buClr>
              <a:buSzPts val="4200"/>
              <a:buFont typeface="Century Gothic"/>
              <a:buNone/>
            </a:pPr>
            <a:r>
              <a:rPr lang="en-US" sz="3800">
                <a:solidFill>
                  <a:srgbClr val="EBEBEB"/>
                </a:solidFill>
                <a:latin typeface="Times New Roman"/>
                <a:ea typeface="Times New Roman"/>
                <a:cs typeface="Times New Roman"/>
                <a:sym typeface="Times New Roman"/>
              </a:rPr>
              <a:t>Table of Contents</a:t>
            </a:r>
            <a:endParaRPr sz="3800">
              <a:latin typeface="Times New Roman"/>
              <a:ea typeface="Times New Roman"/>
              <a:cs typeface="Times New Roman"/>
              <a:sym typeface="Times New Roman"/>
            </a:endParaRPr>
          </a:p>
        </p:txBody>
      </p:sp>
      <p:sp>
        <p:nvSpPr>
          <p:cNvPr id="64" name="Google Shape;64;p2"/>
          <p:cNvSpPr txBox="1"/>
          <p:nvPr>
            <p:ph idx="1" type="body"/>
          </p:nvPr>
        </p:nvSpPr>
        <p:spPr>
          <a:xfrm>
            <a:off x="648925" y="1967575"/>
            <a:ext cx="6188100" cy="4256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t/>
            </a:r>
            <a:endParaRPr/>
          </a:p>
          <a:p>
            <a:pPr indent="-342900" lvl="0" marL="342900" rtl="0" algn="l">
              <a:lnSpc>
                <a:spcPct val="90000"/>
              </a:lnSpc>
              <a:spcBef>
                <a:spcPts val="1000"/>
              </a:spcBef>
              <a:spcAft>
                <a:spcPts val="0"/>
              </a:spcAft>
              <a:buSzPts val="1600"/>
              <a:buFont typeface="Times New Roman"/>
              <a:buChar char="►"/>
            </a:pPr>
            <a:r>
              <a:rPr lang="en-US">
                <a:solidFill>
                  <a:srgbClr val="FFFFFF"/>
                </a:solidFill>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a:p>
            <a:pPr indent="-342900" lvl="0" marL="342900" rtl="0" algn="l">
              <a:lnSpc>
                <a:spcPct val="90000"/>
              </a:lnSpc>
              <a:spcBef>
                <a:spcPts val="1000"/>
              </a:spcBef>
              <a:spcAft>
                <a:spcPts val="0"/>
              </a:spcAft>
              <a:buSzPts val="1600"/>
              <a:buFont typeface="Times New Roman"/>
              <a:buChar char="►"/>
            </a:pPr>
            <a:r>
              <a:rPr lang="en-US">
                <a:solidFill>
                  <a:srgbClr val="FFFFFF"/>
                </a:solidFill>
                <a:latin typeface="Times New Roman"/>
                <a:ea typeface="Times New Roman"/>
                <a:cs typeface="Times New Roman"/>
                <a:sym typeface="Times New Roman"/>
              </a:rPr>
              <a:t>Literature review</a:t>
            </a:r>
            <a:endParaRPr>
              <a:latin typeface="Times New Roman"/>
              <a:ea typeface="Times New Roman"/>
              <a:cs typeface="Times New Roman"/>
              <a:sym typeface="Times New Roman"/>
            </a:endParaRPr>
          </a:p>
          <a:p>
            <a:pPr indent="-342900" lvl="0" marL="342900" rtl="0" algn="l">
              <a:lnSpc>
                <a:spcPct val="90000"/>
              </a:lnSpc>
              <a:spcBef>
                <a:spcPts val="1000"/>
              </a:spcBef>
              <a:spcAft>
                <a:spcPts val="0"/>
              </a:spcAft>
              <a:buSzPts val="1600"/>
              <a:buFont typeface="Times New Roman"/>
              <a:buChar char="►"/>
            </a:pPr>
            <a:r>
              <a:rPr lang="en-US">
                <a:solidFill>
                  <a:srgbClr val="FFFFFF"/>
                </a:solidFill>
                <a:latin typeface="Times New Roman"/>
                <a:ea typeface="Times New Roman"/>
                <a:cs typeface="Times New Roman"/>
                <a:sym typeface="Times New Roman"/>
              </a:rPr>
              <a:t>Methods</a:t>
            </a:r>
            <a:endParaRPr>
              <a:latin typeface="Times New Roman"/>
              <a:ea typeface="Times New Roman"/>
              <a:cs typeface="Times New Roman"/>
              <a:sym typeface="Times New Roman"/>
            </a:endParaRPr>
          </a:p>
          <a:p>
            <a:pPr indent="-342900" lvl="0" marL="342900" rtl="0" algn="l">
              <a:lnSpc>
                <a:spcPct val="90000"/>
              </a:lnSpc>
              <a:spcBef>
                <a:spcPts val="1000"/>
              </a:spcBef>
              <a:spcAft>
                <a:spcPts val="0"/>
              </a:spcAft>
              <a:buSzPts val="1600"/>
              <a:buFont typeface="Times New Roman"/>
              <a:buChar char="►"/>
            </a:pPr>
            <a:r>
              <a:rPr lang="en-US">
                <a:solidFill>
                  <a:srgbClr val="FFFFFF"/>
                </a:solidFill>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a:p>
            <a:pPr indent="-342900" lvl="0" marL="342900" rtl="0" algn="l">
              <a:lnSpc>
                <a:spcPct val="90000"/>
              </a:lnSpc>
              <a:spcBef>
                <a:spcPts val="1000"/>
              </a:spcBef>
              <a:spcAft>
                <a:spcPts val="0"/>
              </a:spcAft>
              <a:buSzPts val="1600"/>
              <a:buFont typeface="Times New Roman"/>
              <a:buChar char="►"/>
            </a:pPr>
            <a:r>
              <a:rPr lang="en-US">
                <a:solidFill>
                  <a:srgbClr val="FFFFFF"/>
                </a:solidFill>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a:p>
            <a:pPr indent="-342900" lvl="0" marL="342900" rtl="0" algn="l">
              <a:lnSpc>
                <a:spcPct val="90000"/>
              </a:lnSpc>
              <a:spcBef>
                <a:spcPts val="1000"/>
              </a:spcBef>
              <a:spcAft>
                <a:spcPts val="0"/>
              </a:spcAft>
              <a:buSzPts val="1600"/>
              <a:buFont typeface="Times New Roman"/>
              <a:buChar char="►"/>
            </a:pPr>
            <a:r>
              <a:rPr lang="en-US">
                <a:solidFill>
                  <a:srgbClr val="FFFFFF"/>
                </a:solidFill>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65" name="Google Shape;65;p2"/>
          <p:cNvSpPr/>
          <p:nvPr/>
        </p:nvSpPr>
        <p:spPr>
          <a:xfrm>
            <a:off x="7015974" y="-1"/>
            <a:ext cx="559472" cy="3709642"/>
          </a:xfrm>
          <a:custGeom>
            <a:rect b="b" l="l" r="r" t="t"/>
            <a:pathLst>
              <a:path extrusionOk="0" h="3709642" w="55947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pic>
        <p:nvPicPr>
          <p:cNvPr descr="Abstract background of data" id="66" name="Google Shape;66;p2"/>
          <p:cNvPicPr preferRelativeResize="0"/>
          <p:nvPr/>
        </p:nvPicPr>
        <p:blipFill rotWithShape="1">
          <a:blip r:embed="rId4">
            <a:alphaModFix/>
          </a:blip>
          <a:srcRect b="0" l="25436" r="33855" t="0"/>
          <a:stretch/>
        </p:blipFill>
        <p:spPr>
          <a:xfrm>
            <a:off x="7229175" y="1"/>
            <a:ext cx="4963245" cy="6858001"/>
          </a:xfrm>
          <a:custGeom>
            <a:rect b="b" l="l" r="r" t="t"/>
            <a:pathLst>
              <a:path extrusionOk="0" h="6858001" w="4963245">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0"/>
          <p:cNvSpPr txBox="1"/>
          <p:nvPr>
            <p:ph type="title"/>
          </p:nvPr>
        </p:nvSpPr>
        <p:spPr>
          <a:xfrm>
            <a:off x="646111" y="452718"/>
            <a:ext cx="9404723" cy="64493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Auto-ML Results Table</a:t>
            </a:r>
            <a:endParaRPr/>
          </a:p>
        </p:txBody>
      </p:sp>
      <p:sp>
        <p:nvSpPr>
          <p:cNvPr id="248" name="Google Shape;248;p20"/>
          <p:cNvSpPr txBox="1"/>
          <p:nvPr/>
        </p:nvSpPr>
        <p:spPr>
          <a:xfrm>
            <a:off x="3151750" y="6220636"/>
            <a:ext cx="6171153" cy="3692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1800"/>
              <a:buFont typeface="Century Gothic"/>
              <a:buNone/>
            </a:pPr>
            <a:r>
              <a:rPr b="1" i="0" lang="en-US" sz="1800" u="none" cap="none" strike="noStrike">
                <a:solidFill>
                  <a:schemeClr val="lt1"/>
                </a:solidFill>
                <a:latin typeface="Century Gothic"/>
                <a:ea typeface="Century Gothic"/>
                <a:cs typeface="Century Gothic"/>
                <a:sym typeface="Century Gothic"/>
              </a:rPr>
              <a:t>Completed experiment and Training Pipeline </a:t>
            </a:r>
            <a:endParaRPr b="0" i="0" sz="1800" u="none" cap="none" strike="noStrike">
              <a:solidFill>
                <a:schemeClr val="dk1"/>
              </a:solidFill>
              <a:latin typeface="Arial"/>
              <a:ea typeface="Arial"/>
              <a:cs typeface="Arial"/>
              <a:sym typeface="Arial"/>
            </a:endParaRPr>
          </a:p>
        </p:txBody>
      </p:sp>
      <p:graphicFrame>
        <p:nvGraphicFramePr>
          <p:cNvPr id="249" name="Google Shape;249;p20"/>
          <p:cNvGraphicFramePr/>
          <p:nvPr/>
        </p:nvGraphicFramePr>
        <p:xfrm>
          <a:off x="1623527" y="1642188"/>
          <a:ext cx="3000000" cy="3000000"/>
        </p:xfrm>
        <a:graphic>
          <a:graphicData uri="http://schemas.openxmlformats.org/drawingml/2006/table">
            <a:tbl>
              <a:tblPr bandRow="1" firstCol="1" firstRow="1">
                <a:noFill/>
                <a:tableStyleId>{919DE45E-65D3-4CCA-BCA4-2CA26D3FAD58}</a:tableStyleId>
              </a:tblPr>
              <a:tblGrid>
                <a:gridCol w="2090725"/>
                <a:gridCol w="1393250"/>
                <a:gridCol w="1594725"/>
                <a:gridCol w="1493125"/>
                <a:gridCol w="1443175"/>
              </a:tblGrid>
              <a:tr h="660750">
                <a:tc>
                  <a:txBody>
                    <a:bodyPr/>
                    <a:lstStyle/>
                    <a:p>
                      <a:pPr indent="0" lvl="0" marL="0" marR="0" rtl="0" algn="just">
                        <a:lnSpc>
                          <a:spcPct val="100000"/>
                        </a:lnSpc>
                        <a:spcBef>
                          <a:spcPts val="0"/>
                        </a:spcBef>
                        <a:spcAft>
                          <a:spcPts val="0"/>
                        </a:spcAft>
                        <a:buClr>
                          <a:srgbClr val="000000"/>
                        </a:buClr>
                        <a:buSzPts val="1000"/>
                        <a:buFont typeface="Arial"/>
                        <a:buNone/>
                      </a:pPr>
                      <a:r>
                        <a:rPr lang="en-US" sz="1000" u="none" cap="none" strike="noStrike"/>
                        <a:t>Dataset</a:t>
                      </a:r>
                      <a:endParaRPr sz="1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0000"/>
                        </a:lnSpc>
                        <a:spcBef>
                          <a:spcPts val="0"/>
                        </a:spcBef>
                        <a:spcAft>
                          <a:spcPts val="0"/>
                        </a:spcAft>
                        <a:buClr>
                          <a:srgbClr val="000000"/>
                        </a:buClr>
                        <a:buSzPts val="1000"/>
                        <a:buFont typeface="Arial"/>
                        <a:buNone/>
                      </a:pPr>
                      <a:r>
                        <a:rPr lang="en-US" sz="1000" u="none" cap="none" strike="noStrike"/>
                        <a:t>Cloud Platform</a:t>
                      </a:r>
                      <a:endParaRPr sz="1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0000"/>
                        </a:lnSpc>
                        <a:spcBef>
                          <a:spcPts val="0"/>
                        </a:spcBef>
                        <a:spcAft>
                          <a:spcPts val="0"/>
                        </a:spcAft>
                        <a:buClr>
                          <a:srgbClr val="000000"/>
                        </a:buClr>
                        <a:buSzPts val="1000"/>
                        <a:buFont typeface="Arial"/>
                        <a:buNone/>
                      </a:pPr>
                      <a:r>
                        <a:rPr lang="en-US" sz="1000" u="none" cap="none" strike="noStrike"/>
                        <a:t>Algorithm</a:t>
                      </a:r>
                      <a:endParaRPr sz="1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0000"/>
                        </a:lnSpc>
                        <a:spcBef>
                          <a:spcPts val="0"/>
                        </a:spcBef>
                        <a:spcAft>
                          <a:spcPts val="0"/>
                        </a:spcAft>
                        <a:buClr>
                          <a:srgbClr val="000000"/>
                        </a:buClr>
                        <a:buSzPts val="1000"/>
                        <a:buFont typeface="Arial"/>
                        <a:buNone/>
                      </a:pPr>
                      <a:r>
                        <a:rPr lang="en-US" sz="1000" u="none" cap="none" strike="noStrike"/>
                        <a:t>Accuracy</a:t>
                      </a:r>
                      <a:endParaRPr sz="1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0000"/>
                        </a:lnSpc>
                        <a:spcBef>
                          <a:spcPts val="0"/>
                        </a:spcBef>
                        <a:spcAft>
                          <a:spcPts val="0"/>
                        </a:spcAft>
                        <a:buClr>
                          <a:srgbClr val="000000"/>
                        </a:buClr>
                        <a:buSzPts val="1000"/>
                        <a:buFont typeface="Arial"/>
                        <a:buNone/>
                      </a:pPr>
                      <a:r>
                        <a:rPr lang="en-US" sz="1000" u="none" cap="none" strike="noStrike"/>
                        <a:t>F1-score</a:t>
                      </a:r>
                      <a:endParaRPr sz="1000" u="none" cap="none" strike="noStrike">
                        <a:latin typeface="Times New Roman"/>
                        <a:ea typeface="Times New Roman"/>
                        <a:cs typeface="Times New Roman"/>
                        <a:sym typeface="Times New Roman"/>
                      </a:endParaRPr>
                    </a:p>
                  </a:txBody>
                  <a:tcPr marT="0" marB="0" marR="68575" marL="68575"/>
                </a:tc>
              </a:tr>
              <a:tr h="1101250">
                <a:tc>
                  <a:txBody>
                    <a:bodyPr/>
                    <a:lstStyle/>
                    <a:p>
                      <a:pPr indent="0" lvl="0" marL="0" marR="0" rtl="0" algn="just">
                        <a:lnSpc>
                          <a:spcPct val="100000"/>
                        </a:lnSpc>
                        <a:spcBef>
                          <a:spcPts val="0"/>
                        </a:spcBef>
                        <a:spcAft>
                          <a:spcPts val="0"/>
                        </a:spcAft>
                        <a:buClr>
                          <a:srgbClr val="000000"/>
                        </a:buClr>
                        <a:buSzPts val="1000"/>
                        <a:buFont typeface="Arial"/>
                        <a:buNone/>
                      </a:pPr>
                      <a:r>
                        <a:rPr lang="en-US" sz="1000" u="none" cap="none" strike="noStrike"/>
                        <a:t>UNSW_NB15 Network security dataset</a:t>
                      </a:r>
                      <a:endParaRPr sz="1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0000"/>
                        </a:lnSpc>
                        <a:spcBef>
                          <a:spcPts val="0"/>
                        </a:spcBef>
                        <a:spcAft>
                          <a:spcPts val="0"/>
                        </a:spcAft>
                        <a:buClr>
                          <a:srgbClr val="000000"/>
                        </a:buClr>
                        <a:buSzPts val="1600"/>
                        <a:buFont typeface="Arial"/>
                        <a:buNone/>
                      </a:pPr>
                      <a:r>
                        <a:rPr lang="en-US" sz="1600" u="none" cap="none" strike="noStrike"/>
                        <a:t>Azure Cloud Platform</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0000"/>
                        </a:lnSpc>
                        <a:spcBef>
                          <a:spcPts val="0"/>
                        </a:spcBef>
                        <a:spcAft>
                          <a:spcPts val="0"/>
                        </a:spcAft>
                        <a:buClr>
                          <a:srgbClr val="000000"/>
                        </a:buClr>
                        <a:buSzPts val="1600"/>
                        <a:buFont typeface="Arial"/>
                        <a:buNone/>
                      </a:pPr>
                      <a:r>
                        <a:rPr lang="en-US" sz="1600" u="none" cap="none" strike="noStrike"/>
                        <a:t>Decision Tree</a:t>
                      </a:r>
                      <a:endParaRPr sz="1400" u="none" cap="none" strike="noStrike"/>
                    </a:p>
                    <a:p>
                      <a:pPr indent="0" lvl="0" marL="0" marR="0" rtl="0" algn="just">
                        <a:lnSpc>
                          <a:spcPct val="100000"/>
                        </a:lnSpc>
                        <a:spcBef>
                          <a:spcPts val="0"/>
                        </a:spcBef>
                        <a:spcAft>
                          <a:spcPts val="0"/>
                        </a:spcAft>
                        <a:buClr>
                          <a:srgbClr val="000000"/>
                        </a:buClr>
                        <a:buSzPts val="1600"/>
                        <a:buFont typeface="Arial"/>
                        <a:buNone/>
                      </a:pPr>
                      <a:r>
                        <a:rPr lang="en-US" sz="1600" u="none" cap="none" strike="noStrike"/>
                        <a:t>Classifier</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0000"/>
                        </a:lnSpc>
                        <a:spcBef>
                          <a:spcPts val="0"/>
                        </a:spcBef>
                        <a:spcAft>
                          <a:spcPts val="0"/>
                        </a:spcAft>
                        <a:buClr>
                          <a:srgbClr val="000000"/>
                        </a:buClr>
                        <a:buSzPts val="1600"/>
                        <a:buFont typeface="Arial"/>
                        <a:buNone/>
                      </a:pPr>
                      <a:r>
                        <a:rPr lang="en-US" sz="1600" u="none" cap="none" strike="noStrike"/>
                        <a:t>0.725</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0000"/>
                        </a:lnSpc>
                        <a:spcBef>
                          <a:spcPts val="0"/>
                        </a:spcBef>
                        <a:spcAft>
                          <a:spcPts val="0"/>
                        </a:spcAft>
                        <a:buClr>
                          <a:srgbClr val="000000"/>
                        </a:buClr>
                        <a:buSzPts val="1600"/>
                        <a:buFont typeface="Arial"/>
                        <a:buNone/>
                      </a:pPr>
                      <a:r>
                        <a:rPr lang="en-US" sz="1600" u="none" cap="none" strike="noStrike"/>
                        <a:t>0.892</a:t>
                      </a:r>
                      <a:endParaRPr sz="1600" u="none" cap="none" strike="noStrike">
                        <a:latin typeface="Times New Roman"/>
                        <a:ea typeface="Times New Roman"/>
                        <a:cs typeface="Times New Roman"/>
                        <a:sym typeface="Times New Roman"/>
                      </a:endParaRPr>
                    </a:p>
                  </a:txBody>
                  <a:tcPr marT="0" marB="0" marR="68575" marL="68575"/>
                </a:tc>
              </a:tr>
              <a:tr h="1321500">
                <a:tc>
                  <a:txBody>
                    <a:bodyPr/>
                    <a:lstStyle/>
                    <a:p>
                      <a:pPr indent="0" lvl="0" marL="0" marR="0" rtl="0" algn="just">
                        <a:lnSpc>
                          <a:spcPct val="100000"/>
                        </a:lnSpc>
                        <a:spcBef>
                          <a:spcPts val="0"/>
                        </a:spcBef>
                        <a:spcAft>
                          <a:spcPts val="0"/>
                        </a:spcAft>
                        <a:buClr>
                          <a:srgbClr val="000000"/>
                        </a:buClr>
                        <a:buSzPts val="1000"/>
                        <a:buFont typeface="Arial"/>
                        <a:buNone/>
                      </a:pPr>
                      <a:r>
                        <a:rPr lang="en-US" sz="1000" u="none" cap="none" strike="noStrike"/>
                        <a:t>UNSW_NB15 Network security dataset</a:t>
                      </a:r>
                      <a:endParaRPr sz="1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0000"/>
                        </a:lnSpc>
                        <a:spcBef>
                          <a:spcPts val="0"/>
                        </a:spcBef>
                        <a:spcAft>
                          <a:spcPts val="0"/>
                        </a:spcAft>
                        <a:buClr>
                          <a:srgbClr val="000000"/>
                        </a:buClr>
                        <a:buSzPts val="1600"/>
                        <a:buFont typeface="Arial"/>
                        <a:buNone/>
                      </a:pPr>
                      <a:r>
                        <a:rPr lang="en-US" sz="1600" u="none" cap="none" strike="noStrike"/>
                        <a:t>Google Cloud</a:t>
                      </a:r>
                      <a:endParaRPr sz="1400" u="none" cap="none" strike="noStrike"/>
                    </a:p>
                    <a:p>
                      <a:pPr indent="0" lvl="0" marL="0" marR="0" rtl="0" algn="just">
                        <a:lnSpc>
                          <a:spcPct val="100000"/>
                        </a:lnSpc>
                        <a:spcBef>
                          <a:spcPts val="0"/>
                        </a:spcBef>
                        <a:spcAft>
                          <a:spcPts val="0"/>
                        </a:spcAft>
                        <a:buClr>
                          <a:srgbClr val="000000"/>
                        </a:buClr>
                        <a:buSzPts val="1600"/>
                        <a:buFont typeface="Arial"/>
                        <a:buNone/>
                      </a:pPr>
                      <a:r>
                        <a:rPr lang="en-US" sz="1600" u="none" cap="none" strike="noStrike"/>
                        <a:t>Console</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0000"/>
                        </a:lnSpc>
                        <a:spcBef>
                          <a:spcPts val="0"/>
                        </a:spcBef>
                        <a:spcAft>
                          <a:spcPts val="0"/>
                        </a:spcAft>
                        <a:buClr>
                          <a:srgbClr val="000000"/>
                        </a:buClr>
                        <a:buSzPts val="1600"/>
                        <a:buFont typeface="Arial"/>
                        <a:buNone/>
                      </a:pPr>
                      <a:r>
                        <a:rPr lang="en-US" sz="1600" u="none" cap="none" strike="noStrike"/>
                        <a:t>Random</a:t>
                      </a:r>
                      <a:endParaRPr sz="1400" u="none" cap="none" strike="noStrike"/>
                    </a:p>
                    <a:p>
                      <a:pPr indent="0" lvl="0" marL="0" marR="0" rtl="0" algn="just">
                        <a:lnSpc>
                          <a:spcPct val="100000"/>
                        </a:lnSpc>
                        <a:spcBef>
                          <a:spcPts val="0"/>
                        </a:spcBef>
                        <a:spcAft>
                          <a:spcPts val="0"/>
                        </a:spcAft>
                        <a:buClr>
                          <a:srgbClr val="000000"/>
                        </a:buClr>
                        <a:buSzPts val="1600"/>
                        <a:buFont typeface="Arial"/>
                        <a:buNone/>
                      </a:pPr>
                      <a:r>
                        <a:rPr lang="en-US" sz="1600" u="none" cap="none" strike="noStrike"/>
                        <a:t>Forest</a:t>
                      </a:r>
                      <a:endParaRPr sz="1400" u="none" cap="none" strike="noStrike"/>
                    </a:p>
                    <a:p>
                      <a:pPr indent="0" lvl="0" marL="0" marR="0" rtl="0" algn="just">
                        <a:lnSpc>
                          <a:spcPct val="100000"/>
                        </a:lnSpc>
                        <a:spcBef>
                          <a:spcPts val="0"/>
                        </a:spcBef>
                        <a:spcAft>
                          <a:spcPts val="0"/>
                        </a:spcAft>
                        <a:buClr>
                          <a:srgbClr val="000000"/>
                        </a:buClr>
                        <a:buSzPts val="1600"/>
                        <a:buFont typeface="Arial"/>
                        <a:buNone/>
                      </a:pPr>
                      <a:r>
                        <a:rPr lang="en-US" sz="1600" u="none" cap="none" strike="noStrike"/>
                        <a:t>Classifier</a:t>
                      </a:r>
                      <a:endParaRPr sz="1400" u="none" cap="none" strike="noStrike"/>
                    </a:p>
                    <a:p>
                      <a:pPr indent="0" lvl="0" marL="0" marR="0" rtl="0" algn="just">
                        <a:lnSpc>
                          <a:spcPct val="100000"/>
                        </a:lnSpc>
                        <a:spcBef>
                          <a:spcPts val="0"/>
                        </a:spcBef>
                        <a:spcAft>
                          <a:spcPts val="0"/>
                        </a:spcAft>
                        <a:buClr>
                          <a:srgbClr val="000000"/>
                        </a:buClr>
                        <a:buSzPts val="1600"/>
                        <a:buFont typeface="Arial"/>
                        <a:buNone/>
                      </a:pPr>
                      <a:r>
                        <a:rPr lang="en-US" sz="1600" u="none" cap="none" strike="noStrike"/>
                        <a:t> </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0000"/>
                        </a:lnSpc>
                        <a:spcBef>
                          <a:spcPts val="0"/>
                        </a:spcBef>
                        <a:spcAft>
                          <a:spcPts val="0"/>
                        </a:spcAft>
                        <a:buClr>
                          <a:srgbClr val="000000"/>
                        </a:buClr>
                        <a:buSzPts val="1600"/>
                        <a:buFont typeface="Arial"/>
                        <a:buNone/>
                      </a:pPr>
                      <a:r>
                        <a:rPr lang="en-US" sz="1600" u="none" cap="none" strike="noStrike"/>
                        <a:t>0.885</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0000"/>
                        </a:lnSpc>
                        <a:spcBef>
                          <a:spcPts val="0"/>
                        </a:spcBef>
                        <a:spcAft>
                          <a:spcPts val="0"/>
                        </a:spcAft>
                        <a:buClr>
                          <a:srgbClr val="000000"/>
                        </a:buClr>
                        <a:buSzPts val="1600"/>
                        <a:buFont typeface="Arial"/>
                        <a:buNone/>
                      </a:pPr>
                      <a:r>
                        <a:rPr lang="en-US" sz="1600" u="none" cap="none" strike="noStrike"/>
                        <a:t>0.890</a:t>
                      </a:r>
                      <a:endParaRPr sz="1600" u="none" cap="none" strike="noStrike">
                        <a:latin typeface="Times New Roman"/>
                        <a:ea typeface="Times New Roman"/>
                        <a:cs typeface="Times New Roman"/>
                        <a:sym typeface="Times New Roman"/>
                      </a:endParaRPr>
                    </a:p>
                  </a:txBody>
                  <a:tcPr marT="0" marB="0" marR="68575" marL="68575"/>
                </a:tc>
              </a:tr>
              <a:tr h="1101250">
                <a:tc>
                  <a:txBody>
                    <a:bodyPr/>
                    <a:lstStyle/>
                    <a:p>
                      <a:pPr indent="0" lvl="0" marL="0" marR="0" rtl="0" algn="just">
                        <a:lnSpc>
                          <a:spcPct val="100000"/>
                        </a:lnSpc>
                        <a:spcBef>
                          <a:spcPts val="0"/>
                        </a:spcBef>
                        <a:spcAft>
                          <a:spcPts val="0"/>
                        </a:spcAft>
                        <a:buClr>
                          <a:srgbClr val="000000"/>
                        </a:buClr>
                        <a:buSzPts val="1000"/>
                        <a:buFont typeface="Arial"/>
                        <a:buNone/>
                      </a:pPr>
                      <a:r>
                        <a:rPr lang="en-US" sz="1000" u="none" cap="none" strike="noStrike"/>
                        <a:t>UNSW_NB15 Network security dataset</a:t>
                      </a:r>
                      <a:endParaRPr sz="1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0000"/>
                        </a:lnSpc>
                        <a:spcBef>
                          <a:spcPts val="0"/>
                        </a:spcBef>
                        <a:spcAft>
                          <a:spcPts val="0"/>
                        </a:spcAft>
                        <a:buClr>
                          <a:srgbClr val="000000"/>
                        </a:buClr>
                        <a:buSzPts val="1600"/>
                        <a:buFont typeface="Arial"/>
                        <a:buNone/>
                      </a:pPr>
                      <a:r>
                        <a:rPr lang="en-US" sz="1600" u="none" cap="none" strike="noStrike"/>
                        <a:t>IBM Watson</a:t>
                      </a:r>
                      <a:endParaRPr sz="1400" u="none" cap="none" strike="noStrike"/>
                    </a:p>
                    <a:p>
                      <a:pPr indent="0" lvl="0" marL="0" marR="0" rtl="0" algn="just">
                        <a:lnSpc>
                          <a:spcPct val="100000"/>
                        </a:lnSpc>
                        <a:spcBef>
                          <a:spcPts val="0"/>
                        </a:spcBef>
                        <a:spcAft>
                          <a:spcPts val="0"/>
                        </a:spcAft>
                        <a:buClr>
                          <a:srgbClr val="000000"/>
                        </a:buClr>
                        <a:buSzPts val="1600"/>
                        <a:buFont typeface="Arial"/>
                        <a:buNone/>
                      </a:pPr>
                      <a:r>
                        <a:rPr lang="en-US" sz="1600" u="none" cap="none" strike="noStrike"/>
                        <a:t>Cloud.</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0000"/>
                        </a:lnSpc>
                        <a:spcBef>
                          <a:spcPts val="0"/>
                        </a:spcBef>
                        <a:spcAft>
                          <a:spcPts val="0"/>
                        </a:spcAft>
                        <a:buClr>
                          <a:srgbClr val="000000"/>
                        </a:buClr>
                        <a:buSzPts val="1600"/>
                        <a:buFont typeface="Arial"/>
                        <a:buNone/>
                      </a:pPr>
                      <a:r>
                        <a:rPr lang="en-US" sz="1600" u="none" cap="none" strike="noStrike"/>
                        <a:t>Gradient Boost Classifier</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0000"/>
                        </a:lnSpc>
                        <a:spcBef>
                          <a:spcPts val="0"/>
                        </a:spcBef>
                        <a:spcAft>
                          <a:spcPts val="0"/>
                        </a:spcAft>
                        <a:buClr>
                          <a:srgbClr val="000000"/>
                        </a:buClr>
                        <a:buSzPts val="1600"/>
                        <a:buFont typeface="Arial"/>
                        <a:buNone/>
                      </a:pPr>
                      <a:r>
                        <a:rPr lang="en-US" sz="1600" u="none" cap="none" strike="noStrike"/>
                        <a:t>0.895</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0000"/>
                        </a:lnSpc>
                        <a:spcBef>
                          <a:spcPts val="0"/>
                        </a:spcBef>
                        <a:spcAft>
                          <a:spcPts val="0"/>
                        </a:spcAft>
                        <a:buClr>
                          <a:srgbClr val="000000"/>
                        </a:buClr>
                        <a:buSzPts val="1600"/>
                        <a:buFont typeface="Arial"/>
                        <a:buNone/>
                      </a:pPr>
                      <a:r>
                        <a:rPr lang="en-US" sz="1600" u="none" cap="none" strike="noStrike"/>
                        <a:t>0.899</a:t>
                      </a:r>
                      <a:endParaRPr sz="1600" u="none" cap="none" strike="noStrike">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1"/>
          <p:cNvSpPr txBox="1"/>
          <p:nvPr>
            <p:ph type="title"/>
          </p:nvPr>
        </p:nvSpPr>
        <p:spPr>
          <a:xfrm>
            <a:off x="617791" y="268074"/>
            <a:ext cx="10720769" cy="81630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Comparative analysis of cloud analysis</a:t>
            </a:r>
            <a:endParaRPr/>
          </a:p>
        </p:txBody>
      </p:sp>
      <p:sp>
        <p:nvSpPr>
          <p:cNvPr id="255" name="Google Shape;255;p21"/>
          <p:cNvSpPr txBox="1"/>
          <p:nvPr/>
        </p:nvSpPr>
        <p:spPr>
          <a:xfrm>
            <a:off x="3151750" y="6220636"/>
            <a:ext cx="6171153" cy="3692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1800"/>
              <a:buFont typeface="Century Gothic"/>
              <a:buNone/>
            </a:pPr>
            <a:r>
              <a:rPr b="1" i="0" lang="en-US" sz="1800" u="none" cap="none" strike="noStrike">
                <a:solidFill>
                  <a:schemeClr val="lt1"/>
                </a:solidFill>
                <a:latin typeface="Century Gothic"/>
                <a:ea typeface="Century Gothic"/>
                <a:cs typeface="Century Gothic"/>
                <a:sym typeface="Century Gothic"/>
              </a:rPr>
              <a:t>Completed experiment and Training Pipeline </a:t>
            </a:r>
            <a:endParaRPr b="0" i="0" sz="1800" u="none" cap="none" strike="noStrike">
              <a:solidFill>
                <a:schemeClr val="dk1"/>
              </a:solidFill>
              <a:latin typeface="Arial"/>
              <a:ea typeface="Arial"/>
              <a:cs typeface="Arial"/>
              <a:sym typeface="Arial"/>
            </a:endParaRPr>
          </a:p>
        </p:txBody>
      </p:sp>
      <p:graphicFrame>
        <p:nvGraphicFramePr>
          <p:cNvPr id="256" name="Google Shape;256;p21"/>
          <p:cNvGraphicFramePr/>
          <p:nvPr/>
        </p:nvGraphicFramePr>
        <p:xfrm>
          <a:off x="851732" y="1200350"/>
          <a:ext cx="3000000" cy="3000000"/>
        </p:xfrm>
        <a:graphic>
          <a:graphicData uri="http://schemas.openxmlformats.org/drawingml/2006/table">
            <a:tbl>
              <a:tblPr bandRow="1" firstCol="1" firstRow="1">
                <a:noFill/>
                <a:tableStyleId>{919DE45E-65D3-4CCA-BCA4-2CA26D3FAD58}</a:tableStyleId>
              </a:tblPr>
              <a:tblGrid>
                <a:gridCol w="2923375"/>
                <a:gridCol w="2267800"/>
                <a:gridCol w="2105825"/>
                <a:gridCol w="2275425"/>
              </a:tblGrid>
              <a:tr h="212875">
                <a:tc>
                  <a:txBody>
                    <a:bodyPr/>
                    <a:lstStyle/>
                    <a:p>
                      <a:pPr indent="0" lvl="0" marL="0" marR="0" rtl="0" algn="ctr">
                        <a:lnSpc>
                          <a:spcPct val="100000"/>
                        </a:lnSpc>
                        <a:spcBef>
                          <a:spcPts val="0"/>
                        </a:spcBef>
                        <a:spcAft>
                          <a:spcPts val="0"/>
                        </a:spcAft>
                        <a:buClr>
                          <a:srgbClr val="000000"/>
                        </a:buClr>
                        <a:buSzPts val="600"/>
                        <a:buFont typeface="Arial"/>
                        <a:buNone/>
                      </a:pPr>
                      <a:r>
                        <a:rPr lang="en-US" sz="600" u="none" cap="none" strike="noStrike"/>
                        <a:t> </a:t>
                      </a:r>
                      <a:endParaRPr sz="700" u="none" cap="none" strike="noStrike">
                        <a:latin typeface="Times New Roman"/>
                        <a:ea typeface="Times New Roman"/>
                        <a:cs typeface="Times New Roman"/>
                        <a:sym typeface="Times New Roman"/>
                      </a:endParaRPr>
                    </a:p>
                  </a:txBody>
                  <a:tcPr marT="0" marB="0" marR="48850" marL="48850"/>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Google Cloud Platform</a:t>
                      </a:r>
                      <a:endParaRPr sz="1200" u="none" cap="none" strike="noStrike">
                        <a:latin typeface="Times New Roman"/>
                        <a:ea typeface="Times New Roman"/>
                        <a:cs typeface="Times New Roman"/>
                        <a:sym typeface="Times New Roman"/>
                      </a:endParaRPr>
                    </a:p>
                  </a:txBody>
                  <a:tcPr marT="0" marB="0" marR="48850" marL="48850"/>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Microsoft Azure Cloud</a:t>
                      </a:r>
                      <a:endParaRPr sz="1200" u="none" cap="none" strike="noStrike">
                        <a:latin typeface="Times New Roman"/>
                        <a:ea typeface="Times New Roman"/>
                        <a:cs typeface="Times New Roman"/>
                        <a:sym typeface="Times New Roman"/>
                      </a:endParaRPr>
                    </a:p>
                  </a:txBody>
                  <a:tcPr marT="0" marB="0" marR="48850" marL="48850"/>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IBM Watson Studio</a:t>
                      </a:r>
                      <a:endParaRPr sz="1200" u="none" cap="none" strike="noStrike">
                        <a:latin typeface="Times New Roman"/>
                        <a:ea typeface="Times New Roman"/>
                        <a:cs typeface="Times New Roman"/>
                        <a:sym typeface="Times New Roman"/>
                      </a:endParaRPr>
                    </a:p>
                  </a:txBody>
                  <a:tcPr marT="0" marB="0" marR="48850" marL="48850"/>
                </a:tc>
              </a:tr>
              <a:tr h="1204675">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Auto-ML supported Tools</a:t>
                      </a:r>
                      <a:endParaRPr sz="1200" u="none" cap="none" strike="noStrike">
                        <a:latin typeface="Times New Roman"/>
                        <a:ea typeface="Times New Roman"/>
                        <a:cs typeface="Times New Roman"/>
                        <a:sym typeface="Times New Roman"/>
                      </a:endParaRPr>
                    </a:p>
                  </a:txBody>
                  <a:tcPr marT="0" marB="0" marR="48850" marL="48850"/>
                </a:tc>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Py-torch, </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Tensor-flow, </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R, RAPIDS, XGBoost, </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MXNet, </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CNTK, </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Google Auto-ML</a:t>
                      </a:r>
                      <a:endParaRPr sz="1200" u="none" cap="none" strike="noStrike">
                        <a:latin typeface="Times New Roman"/>
                        <a:ea typeface="Times New Roman"/>
                        <a:cs typeface="Times New Roman"/>
                        <a:sym typeface="Times New Roman"/>
                      </a:endParaRPr>
                    </a:p>
                  </a:txBody>
                  <a:tcPr marT="0" marB="0" marR="48850" marL="48850"/>
                </a:tc>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Py-torch, </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Tensor-flow, </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Scikit-learn, XGBoost, LightGBM, </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Ray RLLib, </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Keras,</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Azure Auto-ML</a:t>
                      </a:r>
                      <a:endParaRPr sz="1200" u="none" cap="none" strike="noStrike">
                        <a:latin typeface="Times New Roman"/>
                        <a:ea typeface="Times New Roman"/>
                        <a:cs typeface="Times New Roman"/>
                        <a:sym typeface="Times New Roman"/>
                      </a:endParaRPr>
                    </a:p>
                  </a:txBody>
                  <a:tcPr marT="0" marB="0" marR="48850" marL="48850"/>
                </a:tc>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Tensorflow, </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Scikit-Learn, </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SPSS, </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PMML, </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Hybrid Auto AI, XGBoost, </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Decision Optimization, Pytorch</a:t>
                      </a:r>
                      <a:endParaRPr sz="1200" u="none" cap="none" strike="noStrike">
                        <a:latin typeface="Times New Roman"/>
                        <a:ea typeface="Times New Roman"/>
                        <a:cs typeface="Times New Roman"/>
                        <a:sym typeface="Times New Roman"/>
                      </a:endParaRPr>
                    </a:p>
                  </a:txBody>
                  <a:tcPr marT="0" marB="0" marR="48850" marL="48850"/>
                </a:tc>
              </a:tr>
              <a:tr h="532175">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Data types allowed</a:t>
                      </a:r>
                      <a:endParaRPr sz="1200" u="none" cap="none" strike="noStrike">
                        <a:latin typeface="Times New Roman"/>
                        <a:ea typeface="Times New Roman"/>
                        <a:cs typeface="Times New Roman"/>
                        <a:sym typeface="Times New Roman"/>
                      </a:endParaRPr>
                    </a:p>
                  </a:txBody>
                  <a:tcPr marT="0" marB="0" marR="48850" marL="48850"/>
                </a:tc>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Numerical, Categorical, Datetime, </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Time-series</a:t>
                      </a:r>
                      <a:endParaRPr sz="1200" u="none" cap="none" strike="noStrike">
                        <a:latin typeface="Times New Roman"/>
                        <a:ea typeface="Times New Roman"/>
                        <a:cs typeface="Times New Roman"/>
                        <a:sym typeface="Times New Roman"/>
                      </a:endParaRPr>
                    </a:p>
                  </a:txBody>
                  <a:tcPr marT="0" marB="0" marR="48850" marL="48850"/>
                </a:tc>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Numerical, Categorical, Datetime, </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Time-series</a:t>
                      </a:r>
                      <a:endParaRPr sz="1200" u="none" cap="none" strike="noStrike">
                        <a:latin typeface="Times New Roman"/>
                        <a:ea typeface="Times New Roman"/>
                        <a:cs typeface="Times New Roman"/>
                        <a:sym typeface="Times New Roman"/>
                      </a:endParaRPr>
                    </a:p>
                  </a:txBody>
                  <a:tcPr marT="0" marB="0" marR="48850" marL="48850"/>
                </a:tc>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Numerical, Categorical,</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Time-series,</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Image and Text</a:t>
                      </a:r>
                      <a:endParaRPr sz="1200" u="none" cap="none" strike="noStrike">
                        <a:latin typeface="Times New Roman"/>
                        <a:ea typeface="Times New Roman"/>
                        <a:cs typeface="Times New Roman"/>
                        <a:sym typeface="Times New Roman"/>
                      </a:endParaRPr>
                    </a:p>
                  </a:txBody>
                  <a:tcPr marT="0" marB="0" marR="48850" marL="48850"/>
                </a:tc>
              </a:tr>
              <a:tr h="1064375">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Model selection and Hyperparameter optimization</a:t>
                      </a:r>
                      <a:endParaRPr sz="1200" u="none" cap="none" strike="noStrike">
                        <a:latin typeface="Times New Roman"/>
                        <a:ea typeface="Times New Roman"/>
                        <a:cs typeface="Times New Roman"/>
                        <a:sym typeface="Times New Roman"/>
                      </a:endParaRPr>
                    </a:p>
                  </a:txBody>
                  <a:tcPr marT="0" marB="0" marR="48850" marL="48850"/>
                </a:tc>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Genetic algorithm, Random search,</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Bayesian Search</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Neural Architecture</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48850" marL="48850"/>
                </a:tc>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Ensemble,</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Random search,</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Bayesian Search.</a:t>
                      </a:r>
                      <a:endParaRPr sz="1200" u="none" cap="none" strike="noStrike">
                        <a:latin typeface="Times New Roman"/>
                        <a:ea typeface="Times New Roman"/>
                        <a:cs typeface="Times New Roman"/>
                        <a:sym typeface="Times New Roman"/>
                      </a:endParaRPr>
                    </a:p>
                  </a:txBody>
                  <a:tcPr marT="0" marB="0" marR="48850" marL="48850"/>
                </a:tc>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Genetic algorithm, Random search,</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Bayesian Search</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Neural Architecture</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Ensemble</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48850" marL="48850"/>
                </a:tc>
              </a:tr>
              <a:tr h="459575">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ML Tasks</a:t>
                      </a:r>
                      <a:endParaRPr sz="1200" u="none" cap="none" strike="noStrike">
                        <a:latin typeface="Times New Roman"/>
                        <a:ea typeface="Times New Roman"/>
                        <a:cs typeface="Times New Roman"/>
                        <a:sym typeface="Times New Roman"/>
                      </a:endParaRPr>
                    </a:p>
                  </a:txBody>
                  <a:tcPr marT="0" marB="0" marR="48850" marL="48850"/>
                </a:tc>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Supervised Learning,</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Unsupervised Learning</a:t>
                      </a:r>
                      <a:endParaRPr sz="1200" u="none" cap="none" strike="noStrike">
                        <a:latin typeface="Times New Roman"/>
                        <a:ea typeface="Times New Roman"/>
                        <a:cs typeface="Times New Roman"/>
                        <a:sym typeface="Times New Roman"/>
                      </a:endParaRPr>
                    </a:p>
                  </a:txBody>
                  <a:tcPr marT="0" marB="0" marR="48850" marL="48850"/>
                </a:tc>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Supervised Learning</a:t>
                      </a:r>
                      <a:endParaRPr sz="1200" u="none" cap="none" strike="noStrike">
                        <a:latin typeface="Times New Roman"/>
                        <a:ea typeface="Times New Roman"/>
                        <a:cs typeface="Times New Roman"/>
                        <a:sym typeface="Times New Roman"/>
                      </a:endParaRPr>
                    </a:p>
                  </a:txBody>
                  <a:tcPr marT="0" marB="0" marR="48850" marL="48850"/>
                </a:tc>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Supervised Learning,</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Unsupervised Learning</a:t>
                      </a:r>
                      <a:endParaRPr sz="1200" u="none" cap="none" strike="noStrike">
                        <a:latin typeface="Times New Roman"/>
                        <a:ea typeface="Times New Roman"/>
                        <a:cs typeface="Times New Roman"/>
                        <a:sym typeface="Times New Roman"/>
                      </a:endParaRPr>
                    </a:p>
                  </a:txBody>
                  <a:tcPr marT="0" marB="0" marR="48850" marL="48850"/>
                </a:tc>
              </a:tr>
              <a:tr h="851500">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Model Evaluation/Results analysis visualization</a:t>
                      </a:r>
                      <a:endParaRPr sz="1200" u="none" cap="none" strike="noStrike">
                        <a:latin typeface="Times New Roman"/>
                        <a:ea typeface="Times New Roman"/>
                        <a:cs typeface="Times New Roman"/>
                        <a:sym typeface="Times New Roman"/>
                      </a:endParaRPr>
                    </a:p>
                  </a:txBody>
                  <a:tcPr marT="0" marB="0" marR="48850" marL="48850"/>
                </a:tc>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Model dashboard,</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Feature Importance,</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Model Summary,</a:t>
                      </a:r>
                      <a:endParaRPr sz="1200" u="none" cap="none" strike="noStrike">
                        <a:latin typeface="Times New Roman"/>
                        <a:ea typeface="Times New Roman"/>
                        <a:cs typeface="Times New Roman"/>
                        <a:sym typeface="Times New Roman"/>
                      </a:endParaRPr>
                    </a:p>
                  </a:txBody>
                  <a:tcPr marT="0" marB="0" marR="48850" marL="48850"/>
                </a:tc>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Model dashboard,</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Feature Importance</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Model summary</a:t>
                      </a:r>
                      <a:endParaRPr sz="1200" u="none" cap="none" strike="noStrike">
                        <a:latin typeface="Times New Roman"/>
                        <a:ea typeface="Times New Roman"/>
                        <a:cs typeface="Times New Roman"/>
                        <a:sym typeface="Times New Roman"/>
                      </a:endParaRPr>
                    </a:p>
                  </a:txBody>
                  <a:tcPr marT="0" marB="0" marR="48850" marL="48850"/>
                </a:tc>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Model dashboard,</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Feature Importance</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Model summary</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Metric comparison</a:t>
                      </a:r>
                      <a:endParaRPr sz="1200" u="none" cap="none" strike="noStrike">
                        <a:latin typeface="Times New Roman"/>
                        <a:ea typeface="Times New Roman"/>
                        <a:cs typeface="Times New Roman"/>
                        <a:sym typeface="Times New Roman"/>
                      </a:endParaRPr>
                    </a:p>
                  </a:txBody>
                  <a:tcPr marT="0" marB="0" marR="48850" marL="48850"/>
                </a:tc>
              </a:tr>
              <a:tr h="1064375">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Feature Engineering</a:t>
                      </a:r>
                      <a:endParaRPr sz="1200" u="none" cap="none" strike="noStrike">
                        <a:latin typeface="Times New Roman"/>
                        <a:ea typeface="Times New Roman"/>
                        <a:cs typeface="Times New Roman"/>
                        <a:sym typeface="Times New Roman"/>
                      </a:endParaRPr>
                    </a:p>
                  </a:txBody>
                  <a:tcPr marT="0" marB="0" marR="48850" marL="48850"/>
                </a:tc>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Imbalance data,</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Feature Selection,</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Advanced feature extraction</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48850" marL="48850"/>
                </a:tc>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Imbalance data,</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Categorical Processing,</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Feature Selection,</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Advanced feature extraction</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48850" marL="48850"/>
                </a:tc>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Imbalance data,</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Categorical Processing,</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Feature Selection,</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Advanced feature extraction</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48850" marL="4885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0" name="Shape 260"/>
        <p:cNvGrpSpPr/>
        <p:nvPr/>
      </p:nvGrpSpPr>
      <p:grpSpPr>
        <a:xfrm>
          <a:off x="0" y="0"/>
          <a:ext cx="0" cy="0"/>
          <a:chOff x="0" y="0"/>
          <a:chExt cx="0" cy="0"/>
        </a:xfrm>
      </p:grpSpPr>
      <p:sp>
        <p:nvSpPr>
          <p:cNvPr id="261" name="Google Shape;261;p22"/>
          <p:cNvSpPr txBox="1"/>
          <p:nvPr>
            <p:ph type="title"/>
          </p:nvPr>
        </p:nvSpPr>
        <p:spPr>
          <a:xfrm>
            <a:off x="646111" y="452718"/>
            <a:ext cx="9404723" cy="9523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2800"/>
              <a:buFont typeface="Times New Roman"/>
              <a:buNone/>
            </a:pPr>
            <a:r>
              <a:rPr lang="en-US" sz="2800">
                <a:latin typeface="Times New Roman"/>
                <a:ea typeface="Times New Roman"/>
                <a:cs typeface="Times New Roman"/>
                <a:sym typeface="Times New Roman"/>
              </a:rPr>
              <a:t>Study 2: Detection of Hate Speech on social media using an Integrated Lexicon-based software</a:t>
            </a:r>
            <a:endParaRPr b="1" i="1" sz="2800"/>
          </a:p>
        </p:txBody>
      </p:sp>
      <p:grpSp>
        <p:nvGrpSpPr>
          <p:cNvPr id="262" name="Google Shape;262;p22"/>
          <p:cNvGrpSpPr/>
          <p:nvPr/>
        </p:nvGrpSpPr>
        <p:grpSpPr>
          <a:xfrm>
            <a:off x="646111" y="1954942"/>
            <a:ext cx="10739284" cy="4791010"/>
            <a:chOff x="0" y="112047"/>
            <a:chExt cx="10739284" cy="4791010"/>
          </a:xfrm>
        </p:grpSpPr>
        <p:sp>
          <p:nvSpPr>
            <p:cNvPr id="263" name="Google Shape;263;p22"/>
            <p:cNvSpPr/>
            <p:nvPr/>
          </p:nvSpPr>
          <p:spPr>
            <a:xfrm>
              <a:off x="0" y="112047"/>
              <a:ext cx="10739284" cy="2207622"/>
            </a:xfrm>
            <a:prstGeom prst="roundRect">
              <a:avLst>
                <a:gd fmla="val 10000" name="adj"/>
              </a:avLst>
            </a:prstGeom>
            <a:solidFill>
              <a:srgbClr val="E96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2"/>
            <p:cNvSpPr/>
            <p:nvPr/>
          </p:nvSpPr>
          <p:spPr>
            <a:xfrm>
              <a:off x="667805" y="608762"/>
              <a:ext cx="1214192" cy="1214192"/>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2"/>
            <p:cNvSpPr/>
            <p:nvPr/>
          </p:nvSpPr>
          <p:spPr>
            <a:xfrm>
              <a:off x="2549804" y="112047"/>
              <a:ext cx="8188292" cy="220762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2"/>
            <p:cNvSpPr txBox="1"/>
            <p:nvPr/>
          </p:nvSpPr>
          <p:spPr>
            <a:xfrm>
              <a:off x="2549804" y="112047"/>
              <a:ext cx="8188292" cy="2207622"/>
            </a:xfrm>
            <a:prstGeom prst="rect">
              <a:avLst/>
            </a:prstGeom>
            <a:noFill/>
            <a:ln>
              <a:noFill/>
            </a:ln>
          </p:spPr>
          <p:txBody>
            <a:bodyPr anchorCtr="0" anchor="ctr" bIns="233625" lIns="233625" spcFirstLastPara="1" rIns="233625" wrap="square" tIns="233625">
              <a:noAutofit/>
            </a:bodyPr>
            <a:lstStyle/>
            <a:p>
              <a:pPr indent="0" lvl="0" marL="0" marR="0" rtl="0" algn="just">
                <a:lnSpc>
                  <a:spcPct val="15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Lexicon-based Software</a:t>
              </a:r>
              <a:r>
                <a:rPr b="0" i="0" lang="en-US" sz="1400" u="none" cap="none" strike="noStrike">
                  <a:solidFill>
                    <a:schemeClr val="lt1"/>
                  </a:solidFill>
                  <a:latin typeface="Century Gothic"/>
                  <a:ea typeface="Century Gothic"/>
                  <a:cs typeface="Century Gothic"/>
                  <a:sym typeface="Century Gothic"/>
                </a:rPr>
                <a:t>: </a:t>
              </a:r>
              <a:r>
                <a:rPr b="0" i="0" lang="en-US" sz="1600" u="none" cap="none" strike="noStrike">
                  <a:solidFill>
                    <a:schemeClr val="lt1"/>
                  </a:solidFill>
                  <a:latin typeface="Times New Roman"/>
                  <a:ea typeface="Times New Roman"/>
                  <a:cs typeface="Times New Roman"/>
                  <a:sym typeface="Times New Roman"/>
                </a:rPr>
                <a:t>Vader sentiment is lexicon-based software is based on the lexicon and rule-based methods. It gives the score of a comment in these different categories “negative”, “positive”, “neutral” and “compound”. </a:t>
              </a:r>
              <a:endParaRPr/>
            </a:p>
            <a:p>
              <a:pPr indent="0" lvl="0" marL="0" marR="0" rtl="0" algn="just">
                <a:lnSpc>
                  <a:spcPct val="150000"/>
                </a:lnSpc>
                <a:spcBef>
                  <a:spcPts val="560"/>
                </a:spcBef>
                <a:spcAft>
                  <a:spcPts val="0"/>
                </a:spcAft>
                <a:buClr>
                  <a:schemeClr val="lt1"/>
                </a:buClr>
                <a:buSzPts val="1600"/>
                <a:buFont typeface="Times New Roman"/>
                <a:buNone/>
              </a:pPr>
              <a:r>
                <a:rPr b="0" i="0" lang="en-US" sz="1600" u="none" cap="none" strike="noStrike">
                  <a:solidFill>
                    <a:schemeClr val="lt1"/>
                  </a:solidFill>
                  <a:latin typeface="Times New Roman"/>
                  <a:ea typeface="Times New Roman"/>
                  <a:cs typeface="Times New Roman"/>
                  <a:sym typeface="Times New Roman"/>
                </a:rPr>
                <a:t>The sentiment scores obtained was a normalized score between 1 and -1 which was obtained by adding the valence scores of each category score mentioned above and is adjusted depending on the rules</a:t>
              </a:r>
              <a:endParaRPr/>
            </a:p>
          </p:txBody>
        </p:sp>
        <p:sp>
          <p:nvSpPr>
            <p:cNvPr id="267" name="Google Shape;267;p22"/>
            <p:cNvSpPr/>
            <p:nvPr/>
          </p:nvSpPr>
          <p:spPr>
            <a:xfrm>
              <a:off x="0" y="2695435"/>
              <a:ext cx="10739284" cy="2207622"/>
            </a:xfrm>
            <a:prstGeom prst="roundRect">
              <a:avLst>
                <a:gd fmla="val 10000" name="adj"/>
              </a:avLst>
            </a:prstGeom>
            <a:solidFill>
              <a:srgbClr val="E6B7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2"/>
            <p:cNvSpPr/>
            <p:nvPr/>
          </p:nvSpPr>
          <p:spPr>
            <a:xfrm>
              <a:off x="667805" y="3192150"/>
              <a:ext cx="1214192" cy="1214192"/>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2"/>
            <p:cNvSpPr/>
            <p:nvPr/>
          </p:nvSpPr>
          <p:spPr>
            <a:xfrm>
              <a:off x="2549804" y="2695435"/>
              <a:ext cx="8188292" cy="220762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2"/>
            <p:cNvSpPr txBox="1"/>
            <p:nvPr/>
          </p:nvSpPr>
          <p:spPr>
            <a:xfrm>
              <a:off x="2549804" y="2695435"/>
              <a:ext cx="8188292" cy="2207622"/>
            </a:xfrm>
            <a:prstGeom prst="rect">
              <a:avLst/>
            </a:prstGeom>
            <a:noFill/>
            <a:ln>
              <a:noFill/>
            </a:ln>
          </p:spPr>
          <p:txBody>
            <a:bodyPr anchorCtr="0" anchor="ctr" bIns="233625" lIns="233625" spcFirstLastPara="1" rIns="233625" wrap="square" tIns="233625">
              <a:noAutofit/>
            </a:bodyPr>
            <a:lstStyle/>
            <a:p>
              <a:pPr indent="0" lvl="0" marL="0" marR="0" rtl="0" algn="just">
                <a:lnSpc>
                  <a:spcPct val="150000"/>
                </a:lnSpc>
                <a:spcBef>
                  <a:spcPts val="0"/>
                </a:spcBef>
                <a:spcAft>
                  <a:spcPts val="0"/>
                </a:spcAft>
                <a:buClr>
                  <a:schemeClr val="lt1"/>
                </a:buClr>
                <a:buSzPts val="1400"/>
                <a:buFont typeface="Times New Roman"/>
                <a:buNone/>
              </a:pPr>
              <a:r>
                <a:rPr b="1" i="0" lang="en-US" sz="1400" u="none" cap="none" strike="noStrike">
                  <a:solidFill>
                    <a:schemeClr val="lt1"/>
                  </a:solidFill>
                  <a:latin typeface="Times New Roman"/>
                  <a:ea typeface="Times New Roman"/>
                  <a:cs typeface="Times New Roman"/>
                  <a:sym typeface="Times New Roman"/>
                </a:rPr>
                <a:t>Integrated Lexicon</a:t>
              </a:r>
              <a:r>
                <a:rPr b="0" i="0" lang="en-US" sz="1400" u="none" cap="none" strike="noStrike">
                  <a:solidFill>
                    <a:schemeClr val="lt1"/>
                  </a:solidFill>
                  <a:latin typeface="Century Gothic"/>
                  <a:ea typeface="Century Gothic"/>
                  <a:cs typeface="Century Gothic"/>
                  <a:sym typeface="Century Gothic"/>
                </a:rPr>
                <a:t>: </a:t>
              </a:r>
              <a:r>
                <a:rPr b="0" i="0" lang="en-US" sz="1600" u="none" cap="none" strike="noStrike">
                  <a:solidFill>
                    <a:schemeClr val="lt1"/>
                  </a:solidFill>
                  <a:latin typeface="Times New Roman"/>
                  <a:ea typeface="Times New Roman"/>
                  <a:cs typeface="Times New Roman"/>
                  <a:sym typeface="Times New Roman"/>
                </a:rPr>
                <a:t>Hatebase lexicon was integrated with Vader. We utilized extraction packages in python to make request to the Hatebase API to extract the sentiment and their allocated scores into a textpad. Then we created the integrated lexicon dictionary which we named “VaderHatebase”. This dictionary was separated from the original Vader dictionary which contained its own text words and scores.</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3"/>
          <p:cNvSpPr txBox="1"/>
          <p:nvPr>
            <p:ph type="title"/>
          </p:nvPr>
        </p:nvSpPr>
        <p:spPr>
          <a:xfrm>
            <a:off x="646111" y="452718"/>
            <a:ext cx="9404723" cy="79856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sz="3200">
                <a:latin typeface="Times New Roman"/>
                <a:ea typeface="Times New Roman"/>
                <a:cs typeface="Times New Roman"/>
                <a:sym typeface="Times New Roman"/>
              </a:rPr>
              <a:t>Dataset utilized in Study 2</a:t>
            </a:r>
            <a:endParaRPr sz="3200">
              <a:latin typeface="Times New Roman"/>
              <a:ea typeface="Times New Roman"/>
              <a:cs typeface="Times New Roman"/>
              <a:sym typeface="Times New Roman"/>
            </a:endParaRPr>
          </a:p>
        </p:txBody>
      </p:sp>
      <p:sp>
        <p:nvSpPr>
          <p:cNvPr id="276" name="Google Shape;276;p23"/>
          <p:cNvSpPr txBox="1"/>
          <p:nvPr/>
        </p:nvSpPr>
        <p:spPr>
          <a:xfrm>
            <a:off x="771896" y="1353788"/>
            <a:ext cx="10505704" cy="4690752"/>
          </a:xfrm>
          <a:prstGeom prst="rect">
            <a:avLst/>
          </a:prstGeom>
          <a:noFill/>
          <a:ln>
            <a:noFill/>
          </a:ln>
        </p:spPr>
        <p:txBody>
          <a:bodyPr anchorCtr="0" anchor="t" bIns="45700" lIns="91425" spcFirstLastPara="1" rIns="91425" wrap="square" tIns="45700">
            <a:normAutofit/>
          </a:bodyPr>
          <a:lstStyle/>
          <a:p>
            <a:pPr indent="-320040" lvl="0" marL="457200" marR="0" rtl="0" algn="just">
              <a:lnSpc>
                <a:spcPct val="150000"/>
              </a:lnSpc>
              <a:spcBef>
                <a:spcPts val="1000"/>
              </a:spcBef>
              <a:spcAft>
                <a:spcPts val="0"/>
              </a:spcAft>
              <a:buClr>
                <a:srgbClr val="86D1D8"/>
              </a:buClr>
              <a:buSzPts val="1440"/>
              <a:buFont typeface="Noto Sans"/>
              <a:buChar char="►"/>
            </a:pPr>
            <a:r>
              <a:rPr b="0" i="0" lang="en-US" sz="2000" u="none" cap="none" strike="noStrike">
                <a:solidFill>
                  <a:schemeClr val="lt1"/>
                </a:solidFill>
                <a:latin typeface="Times New Roman"/>
                <a:ea typeface="Times New Roman"/>
                <a:cs typeface="Times New Roman"/>
                <a:sym typeface="Times New Roman"/>
              </a:rPr>
              <a:t>For this research study, </a:t>
            </a:r>
            <a:r>
              <a:rPr b="0" i="0" lang="en-US" sz="1800" u="none" cap="none" strike="noStrike">
                <a:solidFill>
                  <a:schemeClr val="lt1"/>
                </a:solidFill>
                <a:latin typeface="Times New Roman"/>
                <a:ea typeface="Times New Roman"/>
                <a:cs typeface="Times New Roman"/>
                <a:sym typeface="Times New Roman"/>
              </a:rPr>
              <a:t>We selected the subreddit communities based on a dataset referenced by (Tan &amp; Lee, 2015). This dataset contains posts and comments from the inception of reddit in January 2006 to December 2018. Some subreddits we choose were topic specific (r/Nickelodeon, r/PBSkids, r/Disney, r/4chan).</a:t>
            </a:r>
            <a:endParaRPr/>
          </a:p>
          <a:p>
            <a:pPr indent="-309880" lvl="1" marL="457200" marR="0" rtl="0" algn="just">
              <a:lnSpc>
                <a:spcPct val="150000"/>
              </a:lnSpc>
              <a:spcBef>
                <a:spcPts val="0"/>
              </a:spcBef>
              <a:spcAft>
                <a:spcPts val="0"/>
              </a:spcAft>
              <a:buClr>
                <a:srgbClr val="86D1D8"/>
              </a:buClr>
              <a:buSzPts val="1280"/>
              <a:buFont typeface="Noto Sans"/>
              <a:buChar char="►"/>
            </a:pPr>
            <a:r>
              <a:rPr b="0" i="0" lang="en-US" sz="1800" u="none" cap="none" strike="noStrike">
                <a:solidFill>
                  <a:schemeClr val="lt1"/>
                </a:solidFill>
                <a:latin typeface="Times New Roman"/>
                <a:ea typeface="Times New Roman"/>
                <a:cs typeface="Times New Roman"/>
                <a:sym typeface="Times New Roman"/>
              </a:rPr>
              <a:t>We collected a corpus of 100k comments from each of the subreddit mentioned above. This data came in large files in csv format. </a:t>
            </a:r>
            <a:endParaRPr/>
          </a:p>
          <a:p>
            <a:pPr indent="-309880" lvl="1" marL="457200" marR="0" rtl="0" algn="just">
              <a:lnSpc>
                <a:spcPct val="150000"/>
              </a:lnSpc>
              <a:spcBef>
                <a:spcPts val="0"/>
              </a:spcBef>
              <a:spcAft>
                <a:spcPts val="0"/>
              </a:spcAft>
              <a:buClr>
                <a:srgbClr val="86D1D8"/>
              </a:buClr>
              <a:buSzPts val="1280"/>
              <a:buFont typeface="Noto Sans"/>
              <a:buChar char="►"/>
            </a:pPr>
            <a:r>
              <a:rPr b="0" i="0" lang="en-US" sz="1800" u="none" cap="none" strike="noStrike">
                <a:solidFill>
                  <a:schemeClr val="lt1"/>
                </a:solidFill>
                <a:latin typeface="Times New Roman"/>
                <a:ea typeface="Times New Roman"/>
                <a:cs typeface="Times New Roman"/>
                <a:sym typeface="Times New Roman"/>
              </a:rPr>
              <a:t>We utilized the function after and before for extracting historical comment data. </a:t>
            </a:r>
            <a:endParaRPr/>
          </a:p>
          <a:p>
            <a:pPr indent="-309880" lvl="1" marL="457200" marR="0" rtl="0" algn="just">
              <a:lnSpc>
                <a:spcPct val="150000"/>
              </a:lnSpc>
              <a:spcBef>
                <a:spcPts val="0"/>
              </a:spcBef>
              <a:spcAft>
                <a:spcPts val="0"/>
              </a:spcAft>
              <a:buClr>
                <a:srgbClr val="86D1D8"/>
              </a:buClr>
              <a:buSzPts val="1280"/>
              <a:buFont typeface="Noto Sans"/>
              <a:buChar char="►"/>
            </a:pPr>
            <a:r>
              <a:rPr b="0" i="0" lang="en-US" sz="1800" u="none" cap="none" strike="noStrike">
                <a:solidFill>
                  <a:schemeClr val="lt1"/>
                </a:solidFill>
                <a:latin typeface="Times New Roman"/>
                <a:ea typeface="Times New Roman"/>
                <a:cs typeface="Times New Roman"/>
                <a:sym typeface="Times New Roman"/>
              </a:rPr>
              <a:t>We extracted from the inception year May 2005 to May 2022. The extraction time for each subreddit extraction was about 30minutes.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4"/>
          <p:cNvSpPr txBox="1"/>
          <p:nvPr>
            <p:ph type="title"/>
          </p:nvPr>
        </p:nvSpPr>
        <p:spPr>
          <a:xfrm>
            <a:off x="646111" y="452718"/>
            <a:ext cx="9404723" cy="64493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sz="3200">
                <a:latin typeface="Times New Roman"/>
                <a:ea typeface="Times New Roman"/>
                <a:cs typeface="Times New Roman"/>
                <a:sym typeface="Times New Roman"/>
              </a:rPr>
              <a:t>Method for study 2</a:t>
            </a:r>
            <a:endParaRPr sz="3200">
              <a:latin typeface="Times New Roman"/>
              <a:ea typeface="Times New Roman"/>
              <a:cs typeface="Times New Roman"/>
              <a:sym typeface="Times New Roman"/>
            </a:endParaRPr>
          </a:p>
        </p:txBody>
      </p:sp>
      <p:sp>
        <p:nvSpPr>
          <p:cNvPr id="282" name="Google Shape;282;p24"/>
          <p:cNvSpPr txBox="1"/>
          <p:nvPr>
            <p:ph idx="1" type="body"/>
          </p:nvPr>
        </p:nvSpPr>
        <p:spPr>
          <a:xfrm>
            <a:off x="758283" y="1393902"/>
            <a:ext cx="9668107" cy="4561353"/>
          </a:xfrm>
          <a:prstGeom prst="rect">
            <a:avLst/>
          </a:prstGeom>
          <a:noFill/>
          <a:ln>
            <a:noFill/>
          </a:ln>
        </p:spPr>
        <p:txBody>
          <a:bodyPr anchorCtr="0" anchor="t" bIns="45700" lIns="91425" spcFirstLastPara="1" rIns="91425" wrap="square" tIns="45700">
            <a:normAutofit/>
          </a:bodyPr>
          <a:lstStyle/>
          <a:p>
            <a:pPr indent="-320040" lvl="0" marL="457200" rtl="0" algn="just">
              <a:lnSpc>
                <a:spcPct val="150000"/>
              </a:lnSpc>
              <a:spcBef>
                <a:spcPts val="1000"/>
              </a:spcBef>
              <a:spcAft>
                <a:spcPts val="0"/>
              </a:spcAft>
              <a:buSzPts val="1440"/>
              <a:buChar char="►"/>
            </a:pPr>
            <a:r>
              <a:rPr lang="en-US" sz="1800">
                <a:solidFill>
                  <a:schemeClr val="lt1"/>
                </a:solidFill>
                <a:latin typeface="Times New Roman"/>
                <a:ea typeface="Times New Roman"/>
                <a:cs typeface="Times New Roman"/>
                <a:sym typeface="Times New Roman"/>
              </a:rPr>
              <a:t>The data drop function in the panda data frame was applied to the comment data in the csv. The data drop function applied drops the attribute columns not needed for the analysis.</a:t>
            </a:r>
            <a:endParaRPr/>
          </a:p>
          <a:p>
            <a:pPr indent="-228600" lvl="0" marL="457200" rtl="0" algn="just">
              <a:lnSpc>
                <a:spcPct val="100000"/>
              </a:lnSpc>
              <a:spcBef>
                <a:spcPts val="1000"/>
              </a:spcBef>
              <a:spcAft>
                <a:spcPts val="0"/>
              </a:spcAft>
              <a:buSzPts val="1440"/>
              <a:buNone/>
            </a:pPr>
            <a:r>
              <a:t/>
            </a:r>
            <a:endParaRPr>
              <a:solidFill>
                <a:schemeClr val="lt1"/>
              </a:solidFill>
              <a:latin typeface="Times New Roman"/>
              <a:ea typeface="Times New Roman"/>
              <a:cs typeface="Times New Roman"/>
              <a:sym typeface="Times New Roman"/>
            </a:endParaRPr>
          </a:p>
        </p:txBody>
      </p:sp>
      <p:pic>
        <p:nvPicPr>
          <p:cNvPr descr="Background pattern&#10;&#10;Description automatically generated" id="283" name="Google Shape;283;p24"/>
          <p:cNvPicPr preferRelativeResize="0"/>
          <p:nvPr/>
        </p:nvPicPr>
        <p:blipFill rotWithShape="1">
          <a:blip r:embed="rId3">
            <a:alphaModFix/>
          </a:blip>
          <a:srcRect b="0" l="0" r="0" t="0"/>
          <a:stretch/>
        </p:blipFill>
        <p:spPr>
          <a:xfrm>
            <a:off x="1311304" y="2609601"/>
            <a:ext cx="8739530" cy="3043053"/>
          </a:xfrm>
          <a:prstGeom prst="rect">
            <a:avLst/>
          </a:prstGeom>
          <a:noFill/>
          <a:ln>
            <a:noFill/>
          </a:ln>
        </p:spPr>
      </p:pic>
      <p:sp>
        <p:nvSpPr>
          <p:cNvPr id="284" name="Google Shape;284;p24"/>
          <p:cNvSpPr txBox="1"/>
          <p:nvPr/>
        </p:nvSpPr>
        <p:spPr>
          <a:xfrm>
            <a:off x="1220190" y="5732478"/>
            <a:ext cx="6097978" cy="374077"/>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Figure 3: Source code for cleaning comment data</a:t>
            </a:r>
            <a:endParaRPr b="0" i="0" sz="2400" u="none" cap="none" strike="noStrike">
              <a:solidFill>
                <a:schemeClr val="lt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5"/>
          <p:cNvSpPr txBox="1"/>
          <p:nvPr>
            <p:ph type="title"/>
          </p:nvPr>
        </p:nvSpPr>
        <p:spPr>
          <a:xfrm>
            <a:off x="646111" y="452718"/>
            <a:ext cx="9404723" cy="64493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sz="3200">
                <a:latin typeface="Times New Roman"/>
                <a:ea typeface="Times New Roman"/>
                <a:cs typeface="Times New Roman"/>
                <a:sym typeface="Times New Roman"/>
              </a:rPr>
              <a:t>Method for study 2</a:t>
            </a:r>
            <a:endParaRPr sz="3200">
              <a:latin typeface="Times New Roman"/>
              <a:ea typeface="Times New Roman"/>
              <a:cs typeface="Times New Roman"/>
              <a:sym typeface="Times New Roman"/>
            </a:endParaRPr>
          </a:p>
        </p:txBody>
      </p:sp>
      <p:sp>
        <p:nvSpPr>
          <p:cNvPr id="290" name="Google Shape;290;p25"/>
          <p:cNvSpPr txBox="1"/>
          <p:nvPr>
            <p:ph idx="1" type="body"/>
          </p:nvPr>
        </p:nvSpPr>
        <p:spPr>
          <a:xfrm>
            <a:off x="703874" y="1371600"/>
            <a:ext cx="9289196" cy="4462707"/>
          </a:xfrm>
          <a:prstGeom prst="rect">
            <a:avLst/>
          </a:prstGeom>
          <a:noFill/>
          <a:ln>
            <a:noFill/>
          </a:ln>
        </p:spPr>
        <p:txBody>
          <a:bodyPr anchorCtr="0" anchor="t" bIns="45700" lIns="91425" spcFirstLastPara="1" rIns="91425" wrap="square" tIns="45700">
            <a:normAutofit/>
          </a:bodyPr>
          <a:lstStyle/>
          <a:p>
            <a:pPr indent="0" lvl="0" marL="0" marR="0" rtl="0" algn="just">
              <a:lnSpc>
                <a:spcPct val="115000"/>
              </a:lnSpc>
              <a:spcBef>
                <a:spcPts val="0"/>
              </a:spcBef>
              <a:spcAft>
                <a:spcPts val="0"/>
              </a:spcAft>
              <a:buSzPts val="1440"/>
              <a:buChar char="►"/>
            </a:pPr>
            <a:r>
              <a:rPr lang="en-US" sz="1800">
                <a:solidFill>
                  <a:schemeClr val="lt1"/>
                </a:solidFill>
                <a:latin typeface="Times New Roman"/>
                <a:ea typeface="Times New Roman"/>
                <a:cs typeface="Times New Roman"/>
                <a:sym typeface="Times New Roman"/>
              </a:rPr>
              <a:t>The scoring mechanism is explained as follows</a:t>
            </a:r>
            <a:endParaRPr/>
          </a:p>
          <a:p>
            <a:pPr indent="-342900" lvl="0" marL="342900" marR="0" rtl="0" algn="just">
              <a:lnSpc>
                <a:spcPct val="115000"/>
              </a:lnSpc>
              <a:spcBef>
                <a:spcPts val="800"/>
              </a:spcBef>
              <a:spcAft>
                <a:spcPts val="0"/>
              </a:spcAft>
              <a:buSzPts val="1000"/>
              <a:buFont typeface="Noto Sans Symbols"/>
              <a:buChar char="∙"/>
            </a:pPr>
            <a:r>
              <a:rPr lang="en-US" sz="1800">
                <a:solidFill>
                  <a:schemeClr val="lt1"/>
                </a:solidFill>
                <a:latin typeface="Times New Roman"/>
                <a:ea typeface="Times New Roman"/>
                <a:cs typeface="Times New Roman"/>
                <a:sym typeface="Times New Roman"/>
              </a:rPr>
              <a:t>0.05&lt; Compound score &gt; -0.05 = Neutral Sentiment.</a:t>
            </a:r>
            <a:endParaRPr/>
          </a:p>
          <a:p>
            <a:pPr indent="-342900" lvl="0" marL="342900" marR="0" rtl="0" algn="just">
              <a:lnSpc>
                <a:spcPct val="115000"/>
              </a:lnSpc>
              <a:spcBef>
                <a:spcPts val="800"/>
              </a:spcBef>
              <a:spcAft>
                <a:spcPts val="0"/>
              </a:spcAft>
              <a:buSzPts val="1000"/>
              <a:buFont typeface="Noto Sans Symbols"/>
              <a:buChar char="∙"/>
            </a:pPr>
            <a:r>
              <a:rPr lang="en-US" sz="1800">
                <a:solidFill>
                  <a:schemeClr val="lt1"/>
                </a:solidFill>
                <a:latin typeface="Times New Roman"/>
                <a:ea typeface="Times New Roman"/>
                <a:cs typeface="Times New Roman"/>
                <a:sym typeface="Times New Roman"/>
              </a:rPr>
              <a:t>Compound Score ≥ 0.05 = Positive Sentiment</a:t>
            </a:r>
            <a:endParaRPr/>
          </a:p>
          <a:p>
            <a:pPr indent="-342900" lvl="0" marL="342900" marR="0" rtl="0" algn="just">
              <a:lnSpc>
                <a:spcPct val="115000"/>
              </a:lnSpc>
              <a:spcBef>
                <a:spcPts val="800"/>
              </a:spcBef>
              <a:spcAft>
                <a:spcPts val="0"/>
              </a:spcAft>
              <a:buSzPts val="1000"/>
              <a:buFont typeface="Noto Sans Symbols"/>
              <a:buChar char="∙"/>
            </a:pPr>
            <a:r>
              <a:rPr lang="en-US" sz="1800">
                <a:solidFill>
                  <a:schemeClr val="lt1"/>
                </a:solidFill>
                <a:latin typeface="Times New Roman"/>
                <a:ea typeface="Times New Roman"/>
                <a:cs typeface="Times New Roman"/>
                <a:sym typeface="Times New Roman"/>
              </a:rPr>
              <a:t>Compound Score ≤ 0.05 = Negative Sentiment</a:t>
            </a:r>
            <a:endParaRPr>
              <a:solidFill>
                <a:schemeClr val="lt1"/>
              </a:solidFill>
              <a:latin typeface="Times New Roman"/>
              <a:ea typeface="Times New Roman"/>
              <a:cs typeface="Times New Roman"/>
              <a:sym typeface="Times New Roman"/>
            </a:endParaRPr>
          </a:p>
          <a:p>
            <a:pPr indent="0" lvl="0" marL="0" marR="0" rtl="0" algn="just">
              <a:lnSpc>
                <a:spcPct val="115000"/>
              </a:lnSpc>
              <a:spcBef>
                <a:spcPts val="800"/>
              </a:spcBef>
              <a:spcAft>
                <a:spcPts val="0"/>
              </a:spcAft>
              <a:buSzPts val="1440"/>
              <a:buChar char="►"/>
            </a:pPr>
            <a:r>
              <a:rPr lang="en-US" sz="1800">
                <a:solidFill>
                  <a:schemeClr val="lt1"/>
                </a:solidFill>
                <a:latin typeface="Times New Roman"/>
                <a:ea typeface="Times New Roman"/>
                <a:cs typeface="Times New Roman"/>
                <a:sym typeface="Times New Roman"/>
              </a:rPr>
              <a:t>We established evidence that there was an extra level of detection of hate speech when using our integrated lexicon. The null null hypotheses (H0) and corresponding alternative hypotheses (H1) is shown below: </a:t>
            </a:r>
            <a:endParaRPr/>
          </a:p>
          <a:p>
            <a:pPr indent="0" lvl="0" marL="0" marR="0" rtl="0" algn="just">
              <a:lnSpc>
                <a:spcPct val="115000"/>
              </a:lnSpc>
              <a:spcBef>
                <a:spcPts val="0"/>
              </a:spcBef>
              <a:spcAft>
                <a:spcPts val="0"/>
              </a:spcAft>
              <a:buSzPts val="1440"/>
              <a:buNone/>
            </a:pPr>
            <a:r>
              <a:t/>
            </a:r>
            <a:endParaRPr sz="1800">
              <a:solidFill>
                <a:schemeClr val="lt1"/>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SzPts val="1440"/>
              <a:buChar char="►"/>
            </a:pPr>
            <a:r>
              <a:rPr lang="en-US" sz="1800">
                <a:solidFill>
                  <a:schemeClr val="lt1"/>
                </a:solidFill>
                <a:latin typeface="Times New Roman"/>
                <a:ea typeface="Times New Roman"/>
                <a:cs typeface="Times New Roman"/>
                <a:sym typeface="Times New Roman"/>
              </a:rPr>
              <a:t>H0: There is a difference between the Vader lexicon dictionary score mechanism and Vader+Hatebase dictionary score mechanism the </a:t>
            </a:r>
            <a:r>
              <a:rPr lang="en-US">
                <a:solidFill>
                  <a:schemeClr val="lt1"/>
                </a:solidFill>
                <a:latin typeface="Times New Roman"/>
                <a:ea typeface="Times New Roman"/>
                <a:cs typeface="Times New Roman"/>
                <a:sym typeface="Times New Roman"/>
              </a:rPr>
              <a:t>V</a:t>
            </a:r>
            <a:r>
              <a:rPr lang="en-US" sz="1800">
                <a:solidFill>
                  <a:schemeClr val="lt1"/>
                </a:solidFill>
                <a:latin typeface="Times New Roman"/>
                <a:ea typeface="Times New Roman"/>
                <a:cs typeface="Times New Roman"/>
                <a:sym typeface="Times New Roman"/>
              </a:rPr>
              <a:t>ader+hatebase integration will provide a better score</a:t>
            </a:r>
            <a:endParaRPr/>
          </a:p>
          <a:p>
            <a:pPr indent="0" lvl="0" marL="0" marR="0" rtl="0" algn="just">
              <a:lnSpc>
                <a:spcPct val="115000"/>
              </a:lnSpc>
              <a:spcBef>
                <a:spcPts val="0"/>
              </a:spcBef>
              <a:spcAft>
                <a:spcPts val="0"/>
              </a:spcAft>
              <a:buSzPts val="1440"/>
              <a:buChar char="►"/>
            </a:pPr>
            <a:r>
              <a:rPr lang="en-US" sz="1800">
                <a:solidFill>
                  <a:schemeClr val="lt1"/>
                </a:solidFill>
                <a:latin typeface="Times New Roman"/>
                <a:ea typeface="Times New Roman"/>
                <a:cs typeface="Times New Roman"/>
                <a:sym typeface="Times New Roman"/>
              </a:rPr>
              <a:t>H1: The Vader + hatebase integration is a lower sentiment score</a:t>
            </a:r>
            <a:endParaRPr/>
          </a:p>
          <a:p>
            <a:pPr indent="0" lvl="0" marL="0" marR="0" rtl="0" algn="just">
              <a:lnSpc>
                <a:spcPct val="115000"/>
              </a:lnSpc>
              <a:spcBef>
                <a:spcPts val="0"/>
              </a:spcBef>
              <a:spcAft>
                <a:spcPts val="800"/>
              </a:spcAft>
              <a:buSzPts val="1000"/>
              <a:buNone/>
            </a:pPr>
            <a:r>
              <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6"/>
          <p:cNvSpPr txBox="1"/>
          <p:nvPr>
            <p:ph type="title"/>
          </p:nvPr>
        </p:nvSpPr>
        <p:spPr>
          <a:xfrm>
            <a:off x="646111" y="452718"/>
            <a:ext cx="9404723" cy="58222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sz="3200">
                <a:latin typeface="Times New Roman"/>
                <a:ea typeface="Times New Roman"/>
                <a:cs typeface="Times New Roman"/>
                <a:sym typeface="Times New Roman"/>
              </a:rPr>
              <a:t>Results for lexicon-based software</a:t>
            </a:r>
            <a:endParaRPr sz="3200">
              <a:latin typeface="Times New Roman"/>
              <a:ea typeface="Times New Roman"/>
              <a:cs typeface="Times New Roman"/>
              <a:sym typeface="Times New Roman"/>
            </a:endParaRPr>
          </a:p>
        </p:txBody>
      </p:sp>
      <p:graphicFrame>
        <p:nvGraphicFramePr>
          <p:cNvPr id="296" name="Google Shape;296;p26"/>
          <p:cNvGraphicFramePr/>
          <p:nvPr/>
        </p:nvGraphicFramePr>
        <p:xfrm>
          <a:off x="5071791" y="1526945"/>
          <a:ext cx="3000000" cy="3000000"/>
        </p:xfrm>
        <a:graphic>
          <a:graphicData uri="http://schemas.openxmlformats.org/drawingml/2006/table">
            <a:tbl>
              <a:tblPr bandRow="1">
                <a:noFill/>
                <a:tableStyleId>{919DE45E-65D3-4CCA-BCA4-2CA26D3FAD58}</a:tableStyleId>
              </a:tblPr>
              <a:tblGrid>
                <a:gridCol w="968300"/>
                <a:gridCol w="1194750"/>
                <a:gridCol w="1362650"/>
              </a:tblGrid>
              <a:tr h="450750">
                <a:tc>
                  <a:txBody>
                    <a:bodyPr/>
                    <a:lstStyle/>
                    <a:p>
                      <a:pPr indent="0" lvl="0" marL="0" marR="0" rtl="0" algn="just">
                        <a:lnSpc>
                          <a:spcPct val="115000"/>
                        </a:lnSpc>
                        <a:spcBef>
                          <a:spcPts val="0"/>
                        </a:spcBef>
                        <a:spcAft>
                          <a:spcPts val="0"/>
                        </a:spcAft>
                        <a:buNone/>
                      </a:pPr>
                      <a:r>
                        <a:rPr lang="en-US" sz="1600" u="none" cap="none" strike="noStrike">
                          <a:latin typeface="Times New Roman"/>
                          <a:ea typeface="Times New Roman"/>
                          <a:cs typeface="Times New Roman"/>
                          <a:sym typeface="Times New Roman"/>
                        </a:rPr>
                        <a:t> </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15000"/>
                        </a:lnSpc>
                        <a:spcBef>
                          <a:spcPts val="0"/>
                        </a:spcBef>
                        <a:spcAft>
                          <a:spcPts val="0"/>
                        </a:spcAft>
                        <a:buNone/>
                      </a:pPr>
                      <a:r>
                        <a:rPr lang="en-US" sz="1600" u="none" cap="none" strike="noStrike">
                          <a:latin typeface="Times New Roman"/>
                          <a:ea typeface="Times New Roman"/>
                          <a:cs typeface="Times New Roman"/>
                          <a:sym typeface="Times New Roman"/>
                        </a:rPr>
                        <a:t>Vader Scores</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15000"/>
                        </a:lnSpc>
                        <a:spcBef>
                          <a:spcPts val="0"/>
                        </a:spcBef>
                        <a:spcAft>
                          <a:spcPts val="0"/>
                        </a:spcAft>
                        <a:buNone/>
                      </a:pPr>
                      <a:r>
                        <a:rPr lang="en-US" sz="1600" u="none" cap="none" strike="noStrike">
                          <a:latin typeface="Times New Roman"/>
                          <a:ea typeface="Times New Roman"/>
                          <a:cs typeface="Times New Roman"/>
                          <a:sym typeface="Times New Roman"/>
                        </a:rPr>
                        <a:t>VaderHatebase Scores</a:t>
                      </a:r>
                      <a:endParaRPr sz="1600" u="none" cap="none" strike="noStrike">
                        <a:latin typeface="Times New Roman"/>
                        <a:ea typeface="Times New Roman"/>
                        <a:cs typeface="Times New Roman"/>
                        <a:sym typeface="Times New Roman"/>
                      </a:endParaRPr>
                    </a:p>
                  </a:txBody>
                  <a:tcPr marT="0" marB="0" marR="68575" marL="68575"/>
                </a:tc>
              </a:tr>
              <a:tr h="299950">
                <a:tc>
                  <a:txBody>
                    <a:bodyPr/>
                    <a:lstStyle/>
                    <a:p>
                      <a:pPr indent="0" lvl="0" marL="0" marR="0" rtl="0" algn="just">
                        <a:lnSpc>
                          <a:spcPct val="115000"/>
                        </a:lnSpc>
                        <a:spcBef>
                          <a:spcPts val="0"/>
                        </a:spcBef>
                        <a:spcAft>
                          <a:spcPts val="0"/>
                        </a:spcAft>
                        <a:buNone/>
                      </a:pPr>
                      <a:r>
                        <a:rPr lang="en-US" sz="1600" u="none" cap="none" strike="noStrike">
                          <a:latin typeface="Times New Roman"/>
                          <a:ea typeface="Times New Roman"/>
                          <a:cs typeface="Times New Roman"/>
                          <a:sym typeface="Times New Roman"/>
                        </a:rPr>
                        <a:t>Sum</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15000"/>
                        </a:lnSpc>
                        <a:spcBef>
                          <a:spcPts val="0"/>
                        </a:spcBef>
                        <a:spcAft>
                          <a:spcPts val="0"/>
                        </a:spcAft>
                        <a:buNone/>
                      </a:pPr>
                      <a:r>
                        <a:rPr lang="en-US" sz="1600" u="none" cap="none" strike="noStrike">
                          <a:latin typeface="Times New Roman"/>
                          <a:ea typeface="Times New Roman"/>
                          <a:cs typeface="Times New Roman"/>
                          <a:sym typeface="Times New Roman"/>
                        </a:rPr>
                        <a:t>-2510.48</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15000"/>
                        </a:lnSpc>
                        <a:spcBef>
                          <a:spcPts val="0"/>
                        </a:spcBef>
                        <a:spcAft>
                          <a:spcPts val="0"/>
                        </a:spcAft>
                        <a:buNone/>
                      </a:pPr>
                      <a:r>
                        <a:rPr lang="en-US" sz="1600" u="none" cap="none" strike="noStrike">
                          <a:latin typeface="Times New Roman"/>
                          <a:ea typeface="Times New Roman"/>
                          <a:cs typeface="Times New Roman"/>
                          <a:sym typeface="Times New Roman"/>
                        </a:rPr>
                        <a:t>-5430.72</a:t>
                      </a:r>
                      <a:endParaRPr sz="1600" u="none" cap="none" strike="noStrike">
                        <a:latin typeface="Times New Roman"/>
                        <a:ea typeface="Times New Roman"/>
                        <a:cs typeface="Times New Roman"/>
                        <a:sym typeface="Times New Roman"/>
                      </a:endParaRPr>
                    </a:p>
                  </a:txBody>
                  <a:tcPr marT="0" marB="0" marR="68575" marL="68575"/>
                </a:tc>
              </a:tr>
              <a:tr h="215950">
                <a:tc>
                  <a:txBody>
                    <a:bodyPr/>
                    <a:lstStyle/>
                    <a:p>
                      <a:pPr indent="0" lvl="0" marL="0" marR="0" rtl="0" algn="just">
                        <a:lnSpc>
                          <a:spcPct val="115000"/>
                        </a:lnSpc>
                        <a:spcBef>
                          <a:spcPts val="0"/>
                        </a:spcBef>
                        <a:spcAft>
                          <a:spcPts val="0"/>
                        </a:spcAft>
                        <a:buNone/>
                      </a:pPr>
                      <a:r>
                        <a:rPr lang="en-US" sz="1600" u="none" cap="none" strike="noStrike">
                          <a:latin typeface="Times New Roman"/>
                          <a:ea typeface="Times New Roman"/>
                          <a:cs typeface="Times New Roman"/>
                          <a:sym typeface="Times New Roman"/>
                        </a:rPr>
                        <a:t>Average</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15000"/>
                        </a:lnSpc>
                        <a:spcBef>
                          <a:spcPts val="0"/>
                        </a:spcBef>
                        <a:spcAft>
                          <a:spcPts val="0"/>
                        </a:spcAft>
                        <a:buNone/>
                      </a:pPr>
                      <a:r>
                        <a:rPr lang="en-US" sz="1600" u="none" cap="none" strike="noStrike">
                          <a:latin typeface="Times New Roman"/>
                          <a:ea typeface="Times New Roman"/>
                          <a:cs typeface="Times New Roman"/>
                          <a:sym typeface="Times New Roman"/>
                        </a:rPr>
                        <a:t>-0.02</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15000"/>
                        </a:lnSpc>
                        <a:spcBef>
                          <a:spcPts val="0"/>
                        </a:spcBef>
                        <a:spcAft>
                          <a:spcPts val="0"/>
                        </a:spcAft>
                        <a:buNone/>
                      </a:pPr>
                      <a:r>
                        <a:rPr lang="en-US" sz="1600" u="none" cap="none" strike="noStrike">
                          <a:latin typeface="Times New Roman"/>
                          <a:ea typeface="Times New Roman"/>
                          <a:cs typeface="Times New Roman"/>
                          <a:sym typeface="Times New Roman"/>
                        </a:rPr>
                        <a:t>-0.05</a:t>
                      </a:r>
                      <a:endParaRPr sz="1600" u="none" cap="none" strike="noStrike">
                        <a:latin typeface="Times New Roman"/>
                        <a:ea typeface="Times New Roman"/>
                        <a:cs typeface="Times New Roman"/>
                        <a:sym typeface="Times New Roman"/>
                      </a:endParaRPr>
                    </a:p>
                  </a:txBody>
                  <a:tcPr marT="0" marB="0" marR="68575" marL="68575"/>
                </a:tc>
              </a:tr>
            </a:tbl>
          </a:graphicData>
        </a:graphic>
      </p:graphicFrame>
      <p:graphicFrame>
        <p:nvGraphicFramePr>
          <p:cNvPr id="297" name="Google Shape;297;p26"/>
          <p:cNvGraphicFramePr/>
          <p:nvPr/>
        </p:nvGraphicFramePr>
        <p:xfrm>
          <a:off x="849724" y="3031124"/>
          <a:ext cx="3000000" cy="3000000"/>
        </p:xfrm>
        <a:graphic>
          <a:graphicData uri="http://schemas.openxmlformats.org/drawingml/2006/table">
            <a:tbl>
              <a:tblPr bandRow="1">
                <a:noFill/>
                <a:tableStyleId>{919DE45E-65D3-4CCA-BCA4-2CA26D3FAD58}</a:tableStyleId>
              </a:tblPr>
              <a:tblGrid>
                <a:gridCol w="946750"/>
                <a:gridCol w="951150"/>
                <a:gridCol w="1188925"/>
              </a:tblGrid>
              <a:tr h="529250">
                <a:tc>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 </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Vader Scores</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VaderHatebase Scores</a:t>
                      </a:r>
                      <a:endParaRPr sz="1600" u="none" cap="none" strike="noStrike">
                        <a:latin typeface="Times New Roman"/>
                        <a:ea typeface="Times New Roman"/>
                        <a:cs typeface="Times New Roman"/>
                        <a:sym typeface="Times New Roman"/>
                      </a:endParaRPr>
                    </a:p>
                  </a:txBody>
                  <a:tcPr marT="0" marB="0" marR="68575" marL="68575"/>
                </a:tc>
              </a:tr>
              <a:tr h="257800">
                <a:tc>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Sum</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8429.54</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6553.21</a:t>
                      </a:r>
                      <a:endParaRPr sz="1600" u="none" cap="none" strike="noStrike">
                        <a:latin typeface="Times New Roman"/>
                        <a:ea typeface="Times New Roman"/>
                        <a:cs typeface="Times New Roman"/>
                        <a:sym typeface="Times New Roman"/>
                      </a:endParaRPr>
                    </a:p>
                  </a:txBody>
                  <a:tcPr marT="0" marB="0" marR="68575" marL="68575"/>
                </a:tc>
              </a:tr>
              <a:tr h="257800">
                <a:tc>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Average</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0.08</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0.06</a:t>
                      </a:r>
                      <a:endParaRPr sz="1600" u="none" cap="none" strike="noStrike">
                        <a:latin typeface="Times New Roman"/>
                        <a:ea typeface="Times New Roman"/>
                        <a:cs typeface="Times New Roman"/>
                        <a:sym typeface="Times New Roman"/>
                      </a:endParaRPr>
                    </a:p>
                  </a:txBody>
                  <a:tcPr marT="0" marB="0" marR="68575" marL="68575"/>
                </a:tc>
              </a:tr>
            </a:tbl>
          </a:graphicData>
        </a:graphic>
      </p:graphicFrame>
      <p:graphicFrame>
        <p:nvGraphicFramePr>
          <p:cNvPr id="298" name="Google Shape;298;p26"/>
          <p:cNvGraphicFramePr/>
          <p:nvPr/>
        </p:nvGraphicFramePr>
        <p:xfrm>
          <a:off x="849724" y="1509401"/>
          <a:ext cx="3000000" cy="3000000"/>
        </p:xfrm>
        <a:graphic>
          <a:graphicData uri="http://schemas.openxmlformats.org/drawingml/2006/table">
            <a:tbl>
              <a:tblPr bandRow="1">
                <a:noFill/>
                <a:tableStyleId>{919DE45E-65D3-4CCA-BCA4-2CA26D3FAD58}</a:tableStyleId>
              </a:tblPr>
              <a:tblGrid>
                <a:gridCol w="946750"/>
                <a:gridCol w="951150"/>
                <a:gridCol w="1188925"/>
              </a:tblGrid>
              <a:tr h="409225">
                <a:tc>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 </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Vader Scores</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VaderHatebase Scores</a:t>
                      </a:r>
                      <a:endParaRPr sz="1600" u="none" cap="none" strike="noStrike">
                        <a:latin typeface="Times New Roman"/>
                        <a:ea typeface="Times New Roman"/>
                        <a:cs typeface="Times New Roman"/>
                        <a:sym typeface="Times New Roman"/>
                      </a:endParaRPr>
                    </a:p>
                  </a:txBody>
                  <a:tcPr marT="0" marB="0" marR="68575" marL="68575"/>
                </a:tc>
              </a:tr>
              <a:tr h="245325">
                <a:tc>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Sum</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32370.91</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29867.67</a:t>
                      </a:r>
                      <a:endParaRPr sz="1600" u="none" cap="none" strike="noStrike">
                        <a:latin typeface="Times New Roman"/>
                        <a:ea typeface="Times New Roman"/>
                        <a:cs typeface="Times New Roman"/>
                        <a:sym typeface="Times New Roman"/>
                      </a:endParaRPr>
                    </a:p>
                  </a:txBody>
                  <a:tcPr marT="0" marB="0" marR="68575" marL="68575"/>
                </a:tc>
              </a:tr>
              <a:tr h="297675">
                <a:tc>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Average</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0.32</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0.24</a:t>
                      </a:r>
                      <a:endParaRPr sz="1600" u="none" cap="none" strike="noStrike">
                        <a:latin typeface="Times New Roman"/>
                        <a:ea typeface="Times New Roman"/>
                        <a:cs typeface="Times New Roman"/>
                        <a:sym typeface="Times New Roman"/>
                      </a:endParaRPr>
                    </a:p>
                  </a:txBody>
                  <a:tcPr marT="0" marB="0" marR="68575" marL="68575"/>
                </a:tc>
              </a:tr>
            </a:tbl>
          </a:graphicData>
        </a:graphic>
      </p:graphicFrame>
      <p:graphicFrame>
        <p:nvGraphicFramePr>
          <p:cNvPr id="299" name="Google Shape;299;p26"/>
          <p:cNvGraphicFramePr/>
          <p:nvPr/>
        </p:nvGraphicFramePr>
        <p:xfrm>
          <a:off x="5071791" y="3031125"/>
          <a:ext cx="3000000" cy="3000000"/>
        </p:xfrm>
        <a:graphic>
          <a:graphicData uri="http://schemas.openxmlformats.org/drawingml/2006/table">
            <a:tbl>
              <a:tblPr bandRow="1">
                <a:noFill/>
                <a:tableStyleId>{919DE45E-65D3-4CCA-BCA4-2CA26D3FAD58}</a:tableStyleId>
              </a:tblPr>
              <a:tblGrid>
                <a:gridCol w="1081350"/>
                <a:gridCol w="1086375"/>
                <a:gridCol w="1357975"/>
              </a:tblGrid>
              <a:tr h="495700">
                <a:tc>
                  <a:txBody>
                    <a:bodyPr/>
                    <a:lstStyle/>
                    <a:p>
                      <a:pPr indent="0" lvl="0" marL="0" marR="0" rtl="0" algn="just">
                        <a:lnSpc>
                          <a:spcPct val="107000"/>
                        </a:lnSpc>
                        <a:spcBef>
                          <a:spcPts val="0"/>
                        </a:spcBef>
                        <a:spcAft>
                          <a:spcPts val="0"/>
                        </a:spcAft>
                        <a:buNone/>
                      </a:pPr>
                      <a:r>
                        <a:rPr lang="en-US" sz="1400" u="none" cap="none" strike="noStrike"/>
                        <a:t> </a:t>
                      </a:r>
                      <a:endParaRPr sz="14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Vader Scores</a:t>
                      </a:r>
                      <a:endParaRPr sz="14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VaderHatebase Scores</a:t>
                      </a:r>
                      <a:endParaRPr sz="1400" u="none" cap="none" strike="noStrike">
                        <a:latin typeface="Calibri"/>
                        <a:ea typeface="Calibri"/>
                        <a:cs typeface="Calibri"/>
                        <a:sym typeface="Calibri"/>
                      </a:endParaRPr>
                    </a:p>
                  </a:txBody>
                  <a:tcPr marT="0" marB="0" marR="68575" marL="68575"/>
                </a:tc>
              </a:tr>
              <a:tr h="274575">
                <a:tc>
                  <a:txBody>
                    <a:bodyPr/>
                    <a:lstStyle/>
                    <a:p>
                      <a:pPr indent="0" lvl="0" marL="0" marR="0" rtl="0" algn="just">
                        <a:lnSpc>
                          <a:spcPct val="107000"/>
                        </a:lnSpc>
                        <a:spcBef>
                          <a:spcPts val="0"/>
                        </a:spcBef>
                        <a:spcAft>
                          <a:spcPts val="0"/>
                        </a:spcAft>
                        <a:buNone/>
                      </a:pPr>
                      <a:r>
                        <a:rPr lang="en-US" sz="1400" u="none" cap="none" strike="noStrike"/>
                        <a:t>Sum</a:t>
                      </a:r>
                      <a:endParaRPr sz="14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7395.39</a:t>
                      </a:r>
                      <a:endParaRPr sz="14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5581.61</a:t>
                      </a:r>
                      <a:endParaRPr sz="1400" u="none" cap="none" strike="noStrike">
                        <a:latin typeface="Calibri"/>
                        <a:ea typeface="Calibri"/>
                        <a:cs typeface="Calibri"/>
                        <a:sym typeface="Calibri"/>
                      </a:endParaRPr>
                    </a:p>
                  </a:txBody>
                  <a:tcPr marT="0" marB="0" marR="68575" marL="68575"/>
                </a:tc>
              </a:tr>
              <a:tr h="274575">
                <a:tc>
                  <a:txBody>
                    <a:bodyPr/>
                    <a:lstStyle/>
                    <a:p>
                      <a:pPr indent="0" lvl="0" marL="0" marR="0" rtl="0" algn="just">
                        <a:lnSpc>
                          <a:spcPct val="107000"/>
                        </a:lnSpc>
                        <a:spcBef>
                          <a:spcPts val="0"/>
                        </a:spcBef>
                        <a:spcAft>
                          <a:spcPts val="0"/>
                        </a:spcAft>
                        <a:buNone/>
                      </a:pPr>
                      <a:r>
                        <a:rPr lang="en-US" sz="1400" u="none" cap="none" strike="noStrike"/>
                        <a:t>Average</a:t>
                      </a:r>
                      <a:endParaRPr sz="14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0.07</a:t>
                      </a:r>
                      <a:endParaRPr sz="14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None/>
                      </a:pPr>
                      <a:r>
                        <a:rPr lang="en-US" sz="1400" u="none" cap="none" strike="noStrike"/>
                        <a:t>0.06</a:t>
                      </a:r>
                      <a:endParaRPr sz="1400" u="none" cap="none" strike="noStrike">
                        <a:latin typeface="Calibri"/>
                        <a:ea typeface="Calibri"/>
                        <a:cs typeface="Calibri"/>
                        <a:sym typeface="Calibri"/>
                      </a:endParaRPr>
                    </a:p>
                  </a:txBody>
                  <a:tcPr marT="0" marB="0" marR="68575" marL="68575"/>
                </a:tc>
              </a:tr>
            </a:tbl>
          </a:graphicData>
        </a:graphic>
      </p:graphicFrame>
      <p:graphicFrame>
        <p:nvGraphicFramePr>
          <p:cNvPr id="300" name="Google Shape;300;p26"/>
          <p:cNvGraphicFramePr/>
          <p:nvPr/>
        </p:nvGraphicFramePr>
        <p:xfrm>
          <a:off x="849723" y="4577428"/>
          <a:ext cx="3000000" cy="3000000"/>
        </p:xfrm>
        <a:graphic>
          <a:graphicData uri="http://schemas.openxmlformats.org/drawingml/2006/table">
            <a:tbl>
              <a:tblPr bandRow="1" firstCol="1" firstRow="1">
                <a:noFill/>
                <a:tableStyleId>{919DE45E-65D3-4CCA-BCA4-2CA26D3FAD58}</a:tableStyleId>
              </a:tblPr>
              <a:tblGrid>
                <a:gridCol w="821825"/>
                <a:gridCol w="1043050"/>
                <a:gridCol w="1221950"/>
              </a:tblGrid>
              <a:tr h="529250">
                <a:tc>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 </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Vader Scores</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VaderHatebase scores</a:t>
                      </a:r>
                      <a:endParaRPr sz="1600" u="none" cap="none" strike="noStrike">
                        <a:latin typeface="Times New Roman"/>
                        <a:ea typeface="Times New Roman"/>
                        <a:cs typeface="Times New Roman"/>
                        <a:sym typeface="Times New Roman"/>
                      </a:endParaRPr>
                    </a:p>
                  </a:txBody>
                  <a:tcPr marT="0" marB="0" marR="68575" marL="68575"/>
                </a:tc>
              </a:tr>
              <a:tr h="257800">
                <a:tc>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Sum</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-3.76</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-6.12</a:t>
                      </a:r>
                      <a:endParaRPr sz="1600" u="none" cap="none" strike="noStrike">
                        <a:latin typeface="Times New Roman"/>
                        <a:ea typeface="Times New Roman"/>
                        <a:cs typeface="Times New Roman"/>
                        <a:sym typeface="Times New Roman"/>
                      </a:endParaRPr>
                    </a:p>
                  </a:txBody>
                  <a:tcPr marT="0" marB="0" marR="68575" marL="68575"/>
                </a:tc>
              </a:tr>
              <a:tr h="257800">
                <a:tc>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Average</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-0.0067</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-0.27</a:t>
                      </a:r>
                      <a:endParaRPr sz="1600" u="none" cap="none" strike="noStrike">
                        <a:latin typeface="Times New Roman"/>
                        <a:ea typeface="Times New Roman"/>
                        <a:cs typeface="Times New Roman"/>
                        <a:sym typeface="Times New Roman"/>
                      </a:endParaRPr>
                    </a:p>
                  </a:txBody>
                  <a:tcPr marT="0" marB="0" marR="68575" marL="68575"/>
                </a:tc>
              </a:tr>
            </a:tbl>
          </a:graphicData>
        </a:graphic>
      </p:graphicFrame>
      <p:graphicFrame>
        <p:nvGraphicFramePr>
          <p:cNvPr id="301" name="Google Shape;301;p26"/>
          <p:cNvGraphicFramePr/>
          <p:nvPr/>
        </p:nvGraphicFramePr>
        <p:xfrm>
          <a:off x="5071791" y="4577428"/>
          <a:ext cx="3000000" cy="3000000"/>
        </p:xfrm>
        <a:graphic>
          <a:graphicData uri="http://schemas.openxmlformats.org/drawingml/2006/table">
            <a:tbl>
              <a:tblPr bandRow="1" firstCol="1" firstRow="1">
                <a:noFill/>
                <a:tableStyleId>{919DE45E-65D3-4CCA-BCA4-2CA26D3FAD58}</a:tableStyleId>
              </a:tblPr>
              <a:tblGrid>
                <a:gridCol w="987800"/>
                <a:gridCol w="992375"/>
                <a:gridCol w="1545550"/>
              </a:tblGrid>
              <a:tr h="654075">
                <a:tc>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 </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Vader Scores</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VaderHatebase Score</a:t>
                      </a:r>
                      <a:endParaRPr sz="1600" u="none" cap="none" strike="noStrike">
                        <a:latin typeface="Times New Roman"/>
                        <a:ea typeface="Times New Roman"/>
                        <a:cs typeface="Times New Roman"/>
                        <a:sym typeface="Times New Roman"/>
                      </a:endParaRPr>
                    </a:p>
                  </a:txBody>
                  <a:tcPr marT="0" marB="0" marR="68575" marL="68575"/>
                </a:tc>
              </a:tr>
              <a:tr h="318600">
                <a:tc>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Sum</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-11.13</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-14.35</a:t>
                      </a:r>
                      <a:endParaRPr sz="1600" u="none" cap="none" strike="noStrike">
                        <a:latin typeface="Times New Roman"/>
                        <a:ea typeface="Times New Roman"/>
                        <a:cs typeface="Times New Roman"/>
                        <a:sym typeface="Times New Roman"/>
                      </a:endParaRPr>
                    </a:p>
                  </a:txBody>
                  <a:tcPr marT="0" marB="0" marR="68575" marL="68575"/>
                </a:tc>
              </a:tr>
              <a:tr h="318600">
                <a:tc>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Average</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-0.095</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-0.12</a:t>
                      </a:r>
                      <a:endParaRPr sz="1600" u="none" cap="none" strike="noStrike">
                        <a:latin typeface="Times New Roman"/>
                        <a:ea typeface="Times New Roman"/>
                        <a:cs typeface="Times New Roman"/>
                        <a:sym typeface="Times New Roman"/>
                      </a:endParaRPr>
                    </a:p>
                  </a:txBody>
                  <a:tcPr marT="0" marB="0" marR="68575" marL="68575"/>
                </a:tc>
              </a:tr>
            </a:tbl>
          </a:graphicData>
        </a:graphic>
      </p:graphicFrame>
      <p:sp>
        <p:nvSpPr>
          <p:cNvPr id="302" name="Google Shape;302;p26"/>
          <p:cNvSpPr txBox="1"/>
          <p:nvPr/>
        </p:nvSpPr>
        <p:spPr>
          <a:xfrm>
            <a:off x="736671" y="4181083"/>
            <a:ext cx="308683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lt1"/>
                </a:solidFill>
                <a:latin typeface="Times New Roman"/>
                <a:ea typeface="Times New Roman"/>
                <a:cs typeface="Times New Roman"/>
                <a:sym typeface="Times New Roman"/>
              </a:rPr>
              <a:t>Wikipedia ethnic slurs </a:t>
            </a:r>
            <a:endParaRPr sz="1800">
              <a:solidFill>
                <a:schemeClr val="lt1"/>
              </a:solidFill>
              <a:latin typeface="Arial"/>
              <a:ea typeface="Arial"/>
              <a:cs typeface="Arial"/>
              <a:sym typeface="Arial"/>
            </a:endParaRPr>
          </a:p>
        </p:txBody>
      </p:sp>
      <p:sp>
        <p:nvSpPr>
          <p:cNvPr id="303" name="Google Shape;303;p26"/>
          <p:cNvSpPr txBox="1"/>
          <p:nvPr/>
        </p:nvSpPr>
        <p:spPr>
          <a:xfrm>
            <a:off x="4960917" y="4208096"/>
            <a:ext cx="34075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chemeClr val="lt1"/>
                </a:solidFill>
                <a:latin typeface="Times New Roman"/>
                <a:ea typeface="Times New Roman"/>
                <a:cs typeface="Times New Roman"/>
                <a:sym typeface="Times New Roman"/>
              </a:rPr>
              <a:t>Gran Torino Comments</a:t>
            </a:r>
            <a:endParaRPr sz="1800">
              <a:solidFill>
                <a:schemeClr val="lt1"/>
              </a:solidFill>
              <a:latin typeface="Arial"/>
              <a:ea typeface="Arial"/>
              <a:cs typeface="Arial"/>
              <a:sym typeface="Arial"/>
            </a:endParaRPr>
          </a:p>
        </p:txBody>
      </p:sp>
      <p:sp>
        <p:nvSpPr>
          <p:cNvPr id="304" name="Google Shape;304;p26"/>
          <p:cNvSpPr txBox="1"/>
          <p:nvPr/>
        </p:nvSpPr>
        <p:spPr>
          <a:xfrm>
            <a:off x="736671" y="1130600"/>
            <a:ext cx="257654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Times New Roman"/>
                <a:ea typeface="Times New Roman"/>
                <a:cs typeface="Times New Roman"/>
                <a:sym typeface="Times New Roman"/>
              </a:rPr>
              <a:t>Disney comments</a:t>
            </a:r>
            <a:r>
              <a:rPr lang="en-US" sz="1800">
                <a:solidFill>
                  <a:schemeClr val="lt1"/>
                </a:solidFill>
                <a:latin typeface="Times New Roman"/>
                <a:ea typeface="Times New Roman"/>
                <a:cs typeface="Times New Roman"/>
                <a:sym typeface="Times New Roman"/>
              </a:rPr>
              <a:t> </a:t>
            </a:r>
            <a:endParaRPr sz="1800">
              <a:solidFill>
                <a:schemeClr val="lt1"/>
              </a:solidFill>
              <a:latin typeface="Times New Roman"/>
              <a:ea typeface="Times New Roman"/>
              <a:cs typeface="Times New Roman"/>
              <a:sym typeface="Times New Roman"/>
            </a:endParaRPr>
          </a:p>
        </p:txBody>
      </p:sp>
      <p:sp>
        <p:nvSpPr>
          <p:cNvPr id="305" name="Google Shape;305;p26"/>
          <p:cNvSpPr txBox="1"/>
          <p:nvPr/>
        </p:nvSpPr>
        <p:spPr>
          <a:xfrm>
            <a:off x="4960917" y="1134167"/>
            <a:ext cx="27699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Times New Roman"/>
                <a:ea typeface="Times New Roman"/>
                <a:cs typeface="Times New Roman"/>
                <a:sym typeface="Times New Roman"/>
              </a:rPr>
              <a:t>4chan comments</a:t>
            </a:r>
            <a:r>
              <a:rPr lang="en-US" sz="1800">
                <a:solidFill>
                  <a:schemeClr val="lt1"/>
                </a:solidFill>
                <a:latin typeface="Times New Roman"/>
                <a:ea typeface="Times New Roman"/>
                <a:cs typeface="Times New Roman"/>
                <a:sym typeface="Times New Roman"/>
              </a:rPr>
              <a:t> </a:t>
            </a:r>
            <a:endParaRPr sz="1800">
              <a:solidFill>
                <a:schemeClr val="lt1"/>
              </a:solidFill>
              <a:latin typeface="Times New Roman"/>
              <a:ea typeface="Times New Roman"/>
              <a:cs typeface="Times New Roman"/>
              <a:sym typeface="Times New Roman"/>
            </a:endParaRPr>
          </a:p>
        </p:txBody>
      </p:sp>
      <p:sp>
        <p:nvSpPr>
          <p:cNvPr id="306" name="Google Shape;306;p26"/>
          <p:cNvSpPr txBox="1"/>
          <p:nvPr/>
        </p:nvSpPr>
        <p:spPr>
          <a:xfrm>
            <a:off x="774515" y="2642492"/>
            <a:ext cx="3048989"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800">
                <a:solidFill>
                  <a:schemeClr val="lt1"/>
                </a:solidFill>
                <a:latin typeface="Times New Roman"/>
                <a:ea typeface="Times New Roman"/>
                <a:cs typeface="Times New Roman"/>
                <a:sym typeface="Times New Roman"/>
              </a:rPr>
              <a:t>Nickelodeon comments</a:t>
            </a:r>
            <a:r>
              <a:rPr lang="en-US" sz="1800">
                <a:solidFill>
                  <a:schemeClr val="lt1"/>
                </a:solidFill>
                <a:latin typeface="Times New Roman"/>
                <a:ea typeface="Times New Roman"/>
                <a:cs typeface="Times New Roman"/>
                <a:sym typeface="Times New Roman"/>
              </a:rPr>
              <a:t> </a:t>
            </a:r>
            <a:endParaRPr sz="1800">
              <a:solidFill>
                <a:schemeClr val="lt1"/>
              </a:solidFill>
              <a:latin typeface="Times New Roman"/>
              <a:ea typeface="Times New Roman"/>
              <a:cs typeface="Times New Roman"/>
              <a:sym typeface="Times New Roman"/>
            </a:endParaRPr>
          </a:p>
        </p:txBody>
      </p:sp>
      <p:sp>
        <p:nvSpPr>
          <p:cNvPr id="307" name="Google Shape;307;p26"/>
          <p:cNvSpPr txBox="1"/>
          <p:nvPr/>
        </p:nvSpPr>
        <p:spPr>
          <a:xfrm>
            <a:off x="4960917" y="2689261"/>
            <a:ext cx="30489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Times New Roman"/>
                <a:ea typeface="Times New Roman"/>
                <a:cs typeface="Times New Roman"/>
                <a:sym typeface="Times New Roman"/>
              </a:rPr>
              <a:t>PBSkids comments </a:t>
            </a:r>
            <a:endParaRPr sz="1800">
              <a:solidFill>
                <a:schemeClr val="lt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7"/>
          <p:cNvSpPr txBox="1"/>
          <p:nvPr>
            <p:ph type="title"/>
          </p:nvPr>
        </p:nvSpPr>
        <p:spPr>
          <a:xfrm>
            <a:off x="637319" y="273039"/>
            <a:ext cx="9404723" cy="632569"/>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1800"/>
              <a:buNone/>
            </a:pPr>
            <a:r>
              <a:rPr lang="en-US" sz="3200">
                <a:latin typeface="Times New Roman"/>
                <a:ea typeface="Times New Roman"/>
                <a:cs typeface="Times New Roman"/>
                <a:sym typeface="Times New Roman"/>
              </a:rPr>
              <a:t>Evaluation Metrics for study 2</a:t>
            </a:r>
            <a:endParaRPr/>
          </a:p>
        </p:txBody>
      </p:sp>
      <p:graphicFrame>
        <p:nvGraphicFramePr>
          <p:cNvPr id="313" name="Google Shape;313;p27"/>
          <p:cNvGraphicFramePr/>
          <p:nvPr/>
        </p:nvGraphicFramePr>
        <p:xfrm>
          <a:off x="1021279" y="3970128"/>
          <a:ext cx="3000000" cy="3000000"/>
        </p:xfrm>
        <a:graphic>
          <a:graphicData uri="http://schemas.openxmlformats.org/drawingml/2006/table">
            <a:tbl>
              <a:tblPr bandRow="1">
                <a:noFill/>
                <a:tableStyleId>{919DE45E-65D3-4CCA-BCA4-2CA26D3FAD58}</a:tableStyleId>
              </a:tblPr>
              <a:tblGrid>
                <a:gridCol w="917825"/>
                <a:gridCol w="910375"/>
                <a:gridCol w="1037650"/>
                <a:gridCol w="1037650"/>
                <a:gridCol w="901100"/>
                <a:gridCol w="917825"/>
                <a:gridCol w="901100"/>
                <a:gridCol w="780325"/>
                <a:gridCol w="780325"/>
                <a:gridCol w="780325"/>
              </a:tblGrid>
              <a:tr h="283675">
                <a:tc gridSpan="10">
                  <a:txBody>
                    <a:bodyPr/>
                    <a:lstStyle/>
                    <a:p>
                      <a:pPr indent="0" lvl="0" marL="0" marR="0" rtl="0" algn="just">
                        <a:lnSpc>
                          <a:spcPct val="107000"/>
                        </a:lnSpc>
                        <a:spcBef>
                          <a:spcPts val="0"/>
                        </a:spcBef>
                        <a:spcAft>
                          <a:spcPts val="0"/>
                        </a:spcAft>
                        <a:buNone/>
                      </a:pPr>
                      <a:r>
                        <a:rPr b="1" lang="en-US" sz="1600" u="none" cap="none" strike="noStrike">
                          <a:latin typeface="Times New Roman"/>
                          <a:ea typeface="Times New Roman"/>
                          <a:cs typeface="Times New Roman"/>
                          <a:sym typeface="Times New Roman"/>
                        </a:rPr>
                        <a:t>Wikipedia Ethnic Slurs Paired test</a:t>
                      </a:r>
                      <a:endParaRPr b="1" sz="1600" u="none" cap="none" strike="noStrike">
                        <a:latin typeface="Times New Roman"/>
                        <a:ea typeface="Times New Roman"/>
                        <a:cs typeface="Times New Roman"/>
                        <a:sym typeface="Times New Roman"/>
                      </a:endParaRPr>
                    </a:p>
                  </a:txBody>
                  <a:tcPr marT="0" marB="0" marR="68575" marL="68575"/>
                </a:tc>
                <a:tc hMerge="1"/>
                <a:tc hMerge="1"/>
                <a:tc hMerge="1"/>
                <a:tc hMerge="1"/>
                <a:tc hMerge="1"/>
                <a:tc hMerge="1"/>
                <a:tc hMerge="1"/>
                <a:tc hMerge="1"/>
                <a:tc hMerge="1"/>
              </a:tr>
              <a:tr h="283575">
                <a:tc gridSpan="2" rowSpan="3">
                  <a:txBody>
                    <a:bodyPr/>
                    <a:lstStyle/>
                    <a:p>
                      <a:pPr indent="0" lvl="0" marL="0" marR="0" rtl="0" algn="just">
                        <a:lnSpc>
                          <a:spcPct val="107000"/>
                        </a:lnSpc>
                        <a:spcBef>
                          <a:spcPts val="0"/>
                        </a:spcBef>
                        <a:spcAft>
                          <a:spcPts val="0"/>
                        </a:spcAft>
                        <a:buNone/>
                      </a:pPr>
                      <a:r>
                        <a:rPr lang="en-US" sz="1600" u="none" cap="none" strike="noStrike"/>
                        <a:t> </a:t>
                      </a:r>
                      <a:endParaRPr sz="1600" u="none" cap="none" strike="noStrike">
                        <a:latin typeface="Calibri"/>
                        <a:ea typeface="Calibri"/>
                        <a:cs typeface="Calibri"/>
                        <a:sym typeface="Calibri"/>
                      </a:endParaRPr>
                    </a:p>
                  </a:txBody>
                  <a:tcPr marT="0" marB="0" marR="68575" marL="68575"/>
                </a:tc>
                <a:tc rowSpan="3" hMerge="1"/>
                <a:tc gridSpan="5">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Paired Differences</a:t>
                      </a:r>
                      <a:endParaRPr sz="1600" u="none" cap="none" strike="noStrike">
                        <a:latin typeface="Times New Roman"/>
                        <a:ea typeface="Times New Roman"/>
                        <a:cs typeface="Times New Roman"/>
                        <a:sym typeface="Times New Roman"/>
                      </a:endParaRPr>
                    </a:p>
                  </a:txBody>
                  <a:tcPr marT="0" marB="0" marR="68575" marL="68575"/>
                </a:tc>
                <a:tc hMerge="1"/>
                <a:tc hMerge="1"/>
                <a:tc hMerge="1"/>
                <a:tc hMerge="1"/>
                <a:tc rowSpan="3">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t-stat</a:t>
                      </a:r>
                      <a:endParaRPr sz="1600" u="none" cap="none" strike="noStrike">
                        <a:latin typeface="Times New Roman"/>
                        <a:ea typeface="Times New Roman"/>
                        <a:cs typeface="Times New Roman"/>
                        <a:sym typeface="Times New Roman"/>
                      </a:endParaRPr>
                    </a:p>
                  </a:txBody>
                  <a:tcPr marT="0" marB="0" marR="68575" marL="68575"/>
                </a:tc>
                <a:tc rowSpan="3">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df</a:t>
                      </a:r>
                      <a:endParaRPr sz="1600" u="none" cap="none" strike="noStrike">
                        <a:latin typeface="Times New Roman"/>
                        <a:ea typeface="Times New Roman"/>
                        <a:cs typeface="Times New Roman"/>
                        <a:sym typeface="Times New Roman"/>
                      </a:endParaRPr>
                    </a:p>
                  </a:txBody>
                  <a:tcPr marT="0" marB="0" marR="68575" marL="68575"/>
                </a:tc>
                <a:tc rowSpan="3">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Sig. (1-tailed)</a:t>
                      </a:r>
                      <a:endParaRPr sz="1600" u="none" cap="none" strike="noStrike">
                        <a:latin typeface="Times New Roman"/>
                        <a:ea typeface="Times New Roman"/>
                        <a:cs typeface="Times New Roman"/>
                        <a:sym typeface="Times New Roman"/>
                      </a:endParaRPr>
                    </a:p>
                  </a:txBody>
                  <a:tcPr marT="0" marB="0" marR="68575" marL="68575"/>
                </a:tc>
              </a:tr>
              <a:tr h="283575">
                <a:tc gridSpan="2" vMerge="1"/>
                <a:tc hMerge="1" vMerge="1"/>
                <a:tc rowSpan="2">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Mean</a:t>
                      </a:r>
                      <a:endParaRPr sz="1600" u="none" cap="none" strike="noStrike">
                        <a:latin typeface="Times New Roman"/>
                        <a:ea typeface="Times New Roman"/>
                        <a:cs typeface="Times New Roman"/>
                        <a:sym typeface="Times New Roman"/>
                      </a:endParaRPr>
                    </a:p>
                  </a:txBody>
                  <a:tcPr marT="0" marB="0" marR="68575" marL="68575"/>
                </a:tc>
                <a:tc rowSpan="2">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Variance</a:t>
                      </a:r>
                      <a:endParaRPr sz="1600" u="none" cap="none" strike="noStrike">
                        <a:latin typeface="Times New Roman"/>
                        <a:ea typeface="Times New Roman"/>
                        <a:cs typeface="Times New Roman"/>
                        <a:sym typeface="Times New Roman"/>
                      </a:endParaRPr>
                    </a:p>
                  </a:txBody>
                  <a:tcPr marT="0" marB="0" marR="68575" marL="68575"/>
                </a:tc>
                <a:tc rowSpan="2">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Pearson Correlation</a:t>
                      </a:r>
                      <a:endParaRPr sz="1600" u="none" cap="none" strike="noStrike">
                        <a:latin typeface="Times New Roman"/>
                        <a:ea typeface="Times New Roman"/>
                        <a:cs typeface="Times New Roman"/>
                        <a:sym typeface="Times New Roman"/>
                      </a:endParaRPr>
                    </a:p>
                  </a:txBody>
                  <a:tcPr marT="0" marB="0" marR="68575" marL="68575"/>
                </a:tc>
                <a:tc gridSpan="2">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 </a:t>
                      </a:r>
                      <a:endParaRPr sz="1600" u="none" cap="none" strike="noStrike">
                        <a:latin typeface="Times New Roman"/>
                        <a:ea typeface="Times New Roman"/>
                        <a:cs typeface="Times New Roman"/>
                        <a:sym typeface="Times New Roman"/>
                      </a:endParaRPr>
                    </a:p>
                  </a:txBody>
                  <a:tcPr marT="0" marB="0" marR="68575" marL="68575"/>
                </a:tc>
                <a:tc hMerge="1"/>
                <a:tc vMerge="1"/>
                <a:tc vMerge="1"/>
                <a:tc vMerge="1"/>
              </a:tr>
              <a:tr h="587700">
                <a:tc gridSpan="2" vMerge="1"/>
                <a:tc hMerge="1" vMerge="1"/>
                <a:tc vMerge="1"/>
                <a:tc vMerge="1"/>
                <a:tc vMerge="1"/>
                <a:tc>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P(T&lt;=t)one-tail</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T critical one-tailed</a:t>
                      </a:r>
                      <a:endParaRPr sz="1600" u="none" cap="none" strike="noStrike">
                        <a:latin typeface="Times New Roman"/>
                        <a:ea typeface="Times New Roman"/>
                        <a:cs typeface="Times New Roman"/>
                        <a:sym typeface="Times New Roman"/>
                      </a:endParaRPr>
                    </a:p>
                  </a:txBody>
                  <a:tcPr marT="0" marB="0" marR="68575" marL="68575"/>
                </a:tc>
                <a:tc vMerge="1"/>
                <a:tc vMerge="1"/>
                <a:tc vMerge="1"/>
              </a:tr>
              <a:tr h="946800">
                <a:tc>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Pair 1</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VaderHatebase - Vader scores</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-0.265</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0.117</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0.064</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0.00</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1.64</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17.89</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1116</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0.000</a:t>
                      </a:r>
                      <a:endParaRPr sz="1600" u="none" cap="none" strike="noStrike">
                        <a:latin typeface="Times New Roman"/>
                        <a:ea typeface="Times New Roman"/>
                        <a:cs typeface="Times New Roman"/>
                        <a:sym typeface="Times New Roman"/>
                      </a:endParaRPr>
                    </a:p>
                  </a:txBody>
                  <a:tcPr marT="0" marB="0" marR="68575" marL="68575"/>
                </a:tc>
              </a:tr>
            </a:tbl>
          </a:graphicData>
        </a:graphic>
      </p:graphicFrame>
      <p:graphicFrame>
        <p:nvGraphicFramePr>
          <p:cNvPr id="314" name="Google Shape;314;p27"/>
          <p:cNvGraphicFramePr/>
          <p:nvPr/>
        </p:nvGraphicFramePr>
        <p:xfrm>
          <a:off x="1021279" y="1222945"/>
          <a:ext cx="3000000" cy="3000000"/>
        </p:xfrm>
        <a:graphic>
          <a:graphicData uri="http://schemas.openxmlformats.org/drawingml/2006/table">
            <a:tbl>
              <a:tblPr bandRow="1">
                <a:noFill/>
                <a:tableStyleId>{919DE45E-65D3-4CCA-BCA4-2CA26D3FAD58}</a:tableStyleId>
              </a:tblPr>
              <a:tblGrid>
                <a:gridCol w="1038175"/>
                <a:gridCol w="919925"/>
                <a:gridCol w="1038175"/>
                <a:gridCol w="910525"/>
                <a:gridCol w="910525"/>
                <a:gridCol w="927425"/>
                <a:gridCol w="910525"/>
                <a:gridCol w="788500"/>
                <a:gridCol w="788500"/>
                <a:gridCol w="788500"/>
              </a:tblGrid>
              <a:tr h="178850">
                <a:tc gridSpan="10">
                  <a:txBody>
                    <a:bodyPr/>
                    <a:lstStyle/>
                    <a:p>
                      <a:pPr indent="0" lvl="0" marL="0" marR="0" rtl="0" algn="just">
                        <a:lnSpc>
                          <a:spcPct val="107000"/>
                        </a:lnSpc>
                        <a:spcBef>
                          <a:spcPts val="0"/>
                        </a:spcBef>
                        <a:spcAft>
                          <a:spcPts val="0"/>
                        </a:spcAft>
                        <a:buNone/>
                      </a:pPr>
                      <a:r>
                        <a:rPr b="1" lang="en-US" sz="1600" u="none" cap="none" strike="noStrike">
                          <a:latin typeface="Times New Roman"/>
                          <a:ea typeface="Times New Roman"/>
                          <a:cs typeface="Times New Roman"/>
                          <a:sym typeface="Times New Roman"/>
                        </a:rPr>
                        <a:t>4chan Paired Samples Test</a:t>
                      </a:r>
                      <a:endParaRPr b="1" sz="1600" u="none" cap="none" strike="noStrike">
                        <a:latin typeface="Times New Roman"/>
                        <a:ea typeface="Times New Roman"/>
                        <a:cs typeface="Times New Roman"/>
                        <a:sym typeface="Times New Roman"/>
                      </a:endParaRPr>
                    </a:p>
                  </a:txBody>
                  <a:tcPr marT="0" marB="0" marR="68575" marL="68575"/>
                </a:tc>
                <a:tc hMerge="1"/>
                <a:tc hMerge="1"/>
                <a:tc hMerge="1"/>
                <a:tc hMerge="1"/>
                <a:tc hMerge="1"/>
                <a:tc hMerge="1"/>
                <a:tc hMerge="1"/>
                <a:tc hMerge="1"/>
                <a:tc hMerge="1"/>
              </a:tr>
              <a:tr h="178800">
                <a:tc gridSpan="2" rowSpan="3">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 </a:t>
                      </a:r>
                      <a:endParaRPr sz="1600" u="none" cap="none" strike="noStrike">
                        <a:latin typeface="Times New Roman"/>
                        <a:ea typeface="Times New Roman"/>
                        <a:cs typeface="Times New Roman"/>
                        <a:sym typeface="Times New Roman"/>
                      </a:endParaRPr>
                    </a:p>
                  </a:txBody>
                  <a:tcPr marT="0" marB="0" marR="68575" marL="68575"/>
                </a:tc>
                <a:tc rowSpan="3" hMerge="1"/>
                <a:tc gridSpan="5">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Paired Differences</a:t>
                      </a:r>
                      <a:endParaRPr sz="1600" u="none" cap="none" strike="noStrike">
                        <a:latin typeface="Times New Roman"/>
                        <a:ea typeface="Times New Roman"/>
                        <a:cs typeface="Times New Roman"/>
                        <a:sym typeface="Times New Roman"/>
                      </a:endParaRPr>
                    </a:p>
                  </a:txBody>
                  <a:tcPr marT="0" marB="0" marR="68575" marL="68575"/>
                </a:tc>
                <a:tc hMerge="1"/>
                <a:tc hMerge="1"/>
                <a:tc hMerge="1"/>
                <a:tc hMerge="1"/>
                <a:tc rowSpan="3">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t</a:t>
                      </a:r>
                      <a:endParaRPr sz="1600" u="none" cap="none" strike="noStrike">
                        <a:latin typeface="Times New Roman"/>
                        <a:ea typeface="Times New Roman"/>
                        <a:cs typeface="Times New Roman"/>
                        <a:sym typeface="Times New Roman"/>
                      </a:endParaRPr>
                    </a:p>
                  </a:txBody>
                  <a:tcPr marT="0" marB="0" marR="68575" marL="68575"/>
                </a:tc>
                <a:tc rowSpan="3">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df</a:t>
                      </a:r>
                      <a:endParaRPr sz="1600" u="none" cap="none" strike="noStrike">
                        <a:latin typeface="Times New Roman"/>
                        <a:ea typeface="Times New Roman"/>
                        <a:cs typeface="Times New Roman"/>
                        <a:sym typeface="Times New Roman"/>
                      </a:endParaRPr>
                    </a:p>
                  </a:txBody>
                  <a:tcPr marT="0" marB="0" marR="68575" marL="68575"/>
                </a:tc>
                <a:tc rowSpan="3">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Sig. (1-tailed)</a:t>
                      </a:r>
                      <a:endParaRPr sz="1600" u="none" cap="none" strike="noStrike">
                        <a:latin typeface="Times New Roman"/>
                        <a:ea typeface="Times New Roman"/>
                        <a:cs typeface="Times New Roman"/>
                        <a:sym typeface="Times New Roman"/>
                      </a:endParaRPr>
                    </a:p>
                  </a:txBody>
                  <a:tcPr marT="0" marB="0" marR="68575" marL="68575"/>
                </a:tc>
              </a:tr>
              <a:tr h="562175">
                <a:tc gridSpan="2" vMerge="1"/>
                <a:tc hMerge="1" vMerge="1"/>
                <a:tc rowSpan="2">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Mean</a:t>
                      </a:r>
                      <a:endParaRPr sz="1600" u="none" cap="none" strike="noStrike">
                        <a:latin typeface="Times New Roman"/>
                        <a:ea typeface="Times New Roman"/>
                        <a:cs typeface="Times New Roman"/>
                        <a:sym typeface="Times New Roman"/>
                      </a:endParaRPr>
                    </a:p>
                  </a:txBody>
                  <a:tcPr marT="0" marB="0" marR="68575" marL="68575"/>
                </a:tc>
                <a:tc rowSpan="2">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Std. Deviation</a:t>
                      </a:r>
                      <a:endParaRPr sz="1600" u="none" cap="none" strike="noStrike">
                        <a:latin typeface="Times New Roman"/>
                        <a:ea typeface="Times New Roman"/>
                        <a:cs typeface="Times New Roman"/>
                        <a:sym typeface="Times New Roman"/>
                      </a:endParaRPr>
                    </a:p>
                  </a:txBody>
                  <a:tcPr marT="0" marB="0" marR="68575" marL="68575"/>
                </a:tc>
                <a:tc rowSpan="2">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Std. Error Mean</a:t>
                      </a:r>
                      <a:endParaRPr sz="1600" u="none" cap="none" strike="noStrike">
                        <a:latin typeface="Times New Roman"/>
                        <a:ea typeface="Times New Roman"/>
                        <a:cs typeface="Times New Roman"/>
                        <a:sym typeface="Times New Roman"/>
                      </a:endParaRPr>
                    </a:p>
                  </a:txBody>
                  <a:tcPr marT="0" marB="0" marR="68575" marL="68575"/>
                </a:tc>
                <a:tc gridSpan="2">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95% Confidence Interval of the Difference</a:t>
                      </a:r>
                      <a:endParaRPr sz="1600" u="none" cap="none" strike="noStrike">
                        <a:latin typeface="Times New Roman"/>
                        <a:ea typeface="Times New Roman"/>
                        <a:cs typeface="Times New Roman"/>
                        <a:sym typeface="Times New Roman"/>
                      </a:endParaRPr>
                    </a:p>
                  </a:txBody>
                  <a:tcPr marT="0" marB="0" marR="68575" marL="68575"/>
                </a:tc>
                <a:tc hMerge="1"/>
                <a:tc vMerge="1"/>
                <a:tc vMerge="1"/>
                <a:tc vMerge="1"/>
              </a:tr>
              <a:tr h="178800">
                <a:tc gridSpan="2" vMerge="1"/>
                <a:tc hMerge="1" vMerge="1"/>
                <a:tc vMerge="1"/>
                <a:tc vMerge="1"/>
                <a:tc vMerge="1"/>
                <a:tc>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Lower</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Upper</a:t>
                      </a:r>
                      <a:endParaRPr sz="1600" u="none" cap="none" strike="noStrike">
                        <a:latin typeface="Times New Roman"/>
                        <a:ea typeface="Times New Roman"/>
                        <a:cs typeface="Times New Roman"/>
                        <a:sym typeface="Times New Roman"/>
                      </a:endParaRPr>
                    </a:p>
                  </a:txBody>
                  <a:tcPr marT="0" marB="0" marR="68575" marL="68575"/>
                </a:tc>
                <a:tc vMerge="1"/>
                <a:tc vMerge="1"/>
                <a:tc vMerge="1"/>
              </a:tr>
              <a:tr h="753875">
                <a:tc>
                  <a:txBody>
                    <a:bodyPr/>
                    <a:lstStyle/>
                    <a:p>
                      <a:pPr indent="0" lvl="0" marL="0" marR="0" rtl="0" algn="just">
                        <a:lnSpc>
                          <a:spcPct val="107000"/>
                        </a:lnSpc>
                        <a:spcBef>
                          <a:spcPts val="0"/>
                        </a:spcBef>
                        <a:spcAft>
                          <a:spcPts val="0"/>
                        </a:spcAft>
                        <a:buNone/>
                      </a:pPr>
                      <a:r>
                        <a:rPr b="0" lang="en-US" sz="1600" u="none" cap="none" strike="noStrike">
                          <a:latin typeface="Times New Roman"/>
                          <a:ea typeface="Times New Roman"/>
                          <a:cs typeface="Times New Roman"/>
                          <a:sym typeface="Times New Roman"/>
                        </a:rPr>
                        <a:t>Pair 1</a:t>
                      </a:r>
                      <a:endParaRPr b="0"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7000"/>
                        </a:lnSpc>
                        <a:spcBef>
                          <a:spcPts val="0"/>
                        </a:spcBef>
                        <a:spcAft>
                          <a:spcPts val="0"/>
                        </a:spcAft>
                        <a:buNone/>
                      </a:pPr>
                      <a:r>
                        <a:rPr b="0" lang="en-US" sz="1600" u="none" cap="none" strike="noStrike">
                          <a:latin typeface="Times New Roman"/>
                          <a:ea typeface="Times New Roman"/>
                          <a:cs typeface="Times New Roman"/>
                          <a:sym typeface="Times New Roman"/>
                        </a:rPr>
                        <a:t>VaderHatebase - Vader scores</a:t>
                      </a:r>
                      <a:endParaRPr b="0"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7000"/>
                        </a:lnSpc>
                        <a:spcBef>
                          <a:spcPts val="0"/>
                        </a:spcBef>
                        <a:spcAft>
                          <a:spcPts val="0"/>
                        </a:spcAft>
                        <a:buNone/>
                      </a:pPr>
                      <a:r>
                        <a:rPr b="0" lang="en-US" sz="1600" u="none" cap="none" strike="noStrike">
                          <a:latin typeface="Times New Roman"/>
                          <a:ea typeface="Times New Roman"/>
                          <a:cs typeface="Times New Roman"/>
                          <a:sym typeface="Times New Roman"/>
                        </a:rPr>
                        <a:t>-0.03</a:t>
                      </a:r>
                      <a:endParaRPr b="0"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7000"/>
                        </a:lnSpc>
                        <a:spcBef>
                          <a:spcPts val="0"/>
                        </a:spcBef>
                        <a:spcAft>
                          <a:spcPts val="0"/>
                        </a:spcAft>
                        <a:buNone/>
                      </a:pPr>
                      <a:r>
                        <a:rPr b="0" lang="en-US" sz="1600" u="none" cap="none" strike="noStrike">
                          <a:latin typeface="Times New Roman"/>
                          <a:ea typeface="Times New Roman"/>
                          <a:cs typeface="Times New Roman"/>
                          <a:sym typeface="Times New Roman"/>
                        </a:rPr>
                        <a:t>0.42</a:t>
                      </a:r>
                      <a:endParaRPr b="0"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7000"/>
                        </a:lnSpc>
                        <a:spcBef>
                          <a:spcPts val="0"/>
                        </a:spcBef>
                        <a:spcAft>
                          <a:spcPts val="0"/>
                        </a:spcAft>
                        <a:buNone/>
                      </a:pPr>
                      <a:r>
                        <a:rPr b="0" lang="en-US" sz="1600" u="none" cap="none" strike="noStrike">
                          <a:latin typeface="Times New Roman"/>
                          <a:ea typeface="Times New Roman"/>
                          <a:cs typeface="Times New Roman"/>
                          <a:sym typeface="Times New Roman"/>
                        </a:rPr>
                        <a:t>0.00</a:t>
                      </a:r>
                      <a:endParaRPr b="0"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7000"/>
                        </a:lnSpc>
                        <a:spcBef>
                          <a:spcPts val="0"/>
                        </a:spcBef>
                        <a:spcAft>
                          <a:spcPts val="0"/>
                        </a:spcAft>
                        <a:buNone/>
                      </a:pPr>
                      <a:r>
                        <a:rPr b="0" lang="en-US" sz="1600" u="none" cap="none" strike="noStrike">
                          <a:latin typeface="Times New Roman"/>
                          <a:ea typeface="Times New Roman"/>
                          <a:cs typeface="Times New Roman"/>
                          <a:sym typeface="Times New Roman"/>
                        </a:rPr>
                        <a:t>-0.03</a:t>
                      </a:r>
                      <a:endParaRPr b="0"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7000"/>
                        </a:lnSpc>
                        <a:spcBef>
                          <a:spcPts val="0"/>
                        </a:spcBef>
                        <a:spcAft>
                          <a:spcPts val="0"/>
                        </a:spcAft>
                        <a:buNone/>
                      </a:pPr>
                      <a:r>
                        <a:rPr b="0" lang="en-US" sz="1600" u="none" cap="none" strike="noStrike">
                          <a:latin typeface="Times New Roman"/>
                          <a:ea typeface="Times New Roman"/>
                          <a:cs typeface="Times New Roman"/>
                          <a:sym typeface="Times New Roman"/>
                        </a:rPr>
                        <a:t>-0.02</a:t>
                      </a:r>
                      <a:endParaRPr b="0"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7000"/>
                        </a:lnSpc>
                        <a:spcBef>
                          <a:spcPts val="0"/>
                        </a:spcBef>
                        <a:spcAft>
                          <a:spcPts val="0"/>
                        </a:spcAft>
                        <a:buNone/>
                      </a:pPr>
                      <a:r>
                        <a:rPr b="0" lang="en-US" sz="1600" u="none" cap="none" strike="noStrike">
                          <a:latin typeface="Times New Roman"/>
                          <a:ea typeface="Times New Roman"/>
                          <a:cs typeface="Times New Roman"/>
                          <a:sym typeface="Times New Roman"/>
                        </a:rPr>
                        <a:t>-27.47</a:t>
                      </a:r>
                      <a:endParaRPr b="0"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7000"/>
                        </a:lnSpc>
                        <a:spcBef>
                          <a:spcPts val="0"/>
                        </a:spcBef>
                        <a:spcAft>
                          <a:spcPts val="0"/>
                        </a:spcAft>
                        <a:buNone/>
                      </a:pPr>
                      <a:r>
                        <a:rPr b="0" lang="en-US" sz="1600" u="none" cap="none" strike="noStrike">
                          <a:latin typeface="Times New Roman"/>
                          <a:ea typeface="Times New Roman"/>
                          <a:cs typeface="Times New Roman"/>
                          <a:sym typeface="Times New Roman"/>
                        </a:rPr>
                        <a:t>166770</a:t>
                      </a:r>
                      <a:endParaRPr b="0"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7000"/>
                        </a:lnSpc>
                        <a:spcBef>
                          <a:spcPts val="0"/>
                        </a:spcBef>
                        <a:spcAft>
                          <a:spcPts val="0"/>
                        </a:spcAft>
                        <a:buNone/>
                      </a:pPr>
                      <a:r>
                        <a:rPr b="0" lang="en-US" sz="1600" u="none" cap="none" strike="noStrike">
                          <a:latin typeface="Times New Roman"/>
                          <a:ea typeface="Times New Roman"/>
                          <a:cs typeface="Times New Roman"/>
                          <a:sym typeface="Times New Roman"/>
                        </a:rPr>
                        <a:t>0.000</a:t>
                      </a:r>
                      <a:endParaRPr b="0" sz="1600" u="none" cap="none" strike="noStrike">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8"/>
          <p:cNvSpPr txBox="1"/>
          <p:nvPr>
            <p:ph type="title"/>
          </p:nvPr>
        </p:nvSpPr>
        <p:spPr>
          <a:xfrm>
            <a:off x="646111" y="452719"/>
            <a:ext cx="9404723" cy="6398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1800"/>
              <a:buNone/>
            </a:pPr>
            <a:r>
              <a:rPr lang="en-US" sz="3600">
                <a:latin typeface="Times New Roman"/>
                <a:ea typeface="Times New Roman"/>
                <a:cs typeface="Times New Roman"/>
                <a:sym typeface="Times New Roman"/>
              </a:rPr>
              <a:t>Evaluation Metrics for study 2</a:t>
            </a:r>
            <a:endParaRPr sz="3600"/>
          </a:p>
        </p:txBody>
      </p:sp>
      <p:graphicFrame>
        <p:nvGraphicFramePr>
          <p:cNvPr id="320" name="Google Shape;320;p28"/>
          <p:cNvGraphicFramePr/>
          <p:nvPr/>
        </p:nvGraphicFramePr>
        <p:xfrm>
          <a:off x="855024" y="2161309"/>
          <a:ext cx="3000000" cy="3000000"/>
        </p:xfrm>
        <a:graphic>
          <a:graphicData uri="http://schemas.openxmlformats.org/drawingml/2006/table">
            <a:tbl>
              <a:tblPr bandRow="1">
                <a:noFill/>
                <a:tableStyleId>{919DE45E-65D3-4CCA-BCA4-2CA26D3FAD58}</a:tableStyleId>
              </a:tblPr>
              <a:tblGrid>
                <a:gridCol w="995775"/>
                <a:gridCol w="987700"/>
                <a:gridCol w="1125775"/>
                <a:gridCol w="1125775"/>
                <a:gridCol w="977625"/>
                <a:gridCol w="995775"/>
                <a:gridCol w="977625"/>
                <a:gridCol w="846600"/>
                <a:gridCol w="846600"/>
                <a:gridCol w="846600"/>
              </a:tblGrid>
              <a:tr h="299625">
                <a:tc gridSpan="10">
                  <a:txBody>
                    <a:bodyPr/>
                    <a:lstStyle/>
                    <a:p>
                      <a:pPr indent="0" lvl="0" marL="0" marR="0" rtl="0" algn="just">
                        <a:lnSpc>
                          <a:spcPct val="107000"/>
                        </a:lnSpc>
                        <a:spcBef>
                          <a:spcPts val="0"/>
                        </a:spcBef>
                        <a:spcAft>
                          <a:spcPts val="0"/>
                        </a:spcAft>
                        <a:buNone/>
                      </a:pPr>
                      <a:r>
                        <a:rPr b="1" lang="en-US" sz="1800" u="none" cap="none" strike="noStrike">
                          <a:latin typeface="Times New Roman"/>
                          <a:ea typeface="Times New Roman"/>
                          <a:cs typeface="Times New Roman"/>
                          <a:sym typeface="Times New Roman"/>
                        </a:rPr>
                        <a:t>Gran Torino Paired test</a:t>
                      </a:r>
                      <a:endParaRPr b="1" sz="1800" u="none" cap="none" strike="noStrike">
                        <a:latin typeface="Times New Roman"/>
                        <a:ea typeface="Times New Roman"/>
                        <a:cs typeface="Times New Roman"/>
                        <a:sym typeface="Times New Roman"/>
                      </a:endParaRPr>
                    </a:p>
                  </a:txBody>
                  <a:tcPr marT="0" marB="0" marR="68575" marL="68575"/>
                </a:tc>
                <a:tc hMerge="1"/>
                <a:tc hMerge="1"/>
                <a:tc hMerge="1"/>
                <a:tc hMerge="1"/>
                <a:tc hMerge="1"/>
                <a:tc hMerge="1"/>
                <a:tc hMerge="1"/>
                <a:tc hMerge="1"/>
                <a:tc hMerge="1"/>
              </a:tr>
              <a:tr h="308925">
                <a:tc gridSpan="2" rowSpan="3">
                  <a:txBody>
                    <a:bodyPr/>
                    <a:lstStyle/>
                    <a:p>
                      <a:pPr indent="0" lvl="0" marL="0" marR="0" rtl="0" algn="just">
                        <a:lnSpc>
                          <a:spcPct val="107000"/>
                        </a:lnSpc>
                        <a:spcBef>
                          <a:spcPts val="0"/>
                        </a:spcBef>
                        <a:spcAft>
                          <a:spcPts val="0"/>
                        </a:spcAft>
                        <a:buNone/>
                      </a:pPr>
                      <a:r>
                        <a:rPr lang="en-US" sz="1800" u="none" cap="none" strike="noStrike">
                          <a:latin typeface="Times New Roman"/>
                          <a:ea typeface="Times New Roman"/>
                          <a:cs typeface="Times New Roman"/>
                          <a:sym typeface="Times New Roman"/>
                        </a:rPr>
                        <a:t> </a:t>
                      </a:r>
                      <a:endParaRPr sz="1800" u="none" cap="none" strike="noStrike">
                        <a:latin typeface="Times New Roman"/>
                        <a:ea typeface="Times New Roman"/>
                        <a:cs typeface="Times New Roman"/>
                        <a:sym typeface="Times New Roman"/>
                      </a:endParaRPr>
                    </a:p>
                  </a:txBody>
                  <a:tcPr marT="0" marB="0" marR="68575" marL="68575"/>
                </a:tc>
                <a:tc rowSpan="3" hMerge="1"/>
                <a:tc gridSpan="5">
                  <a:txBody>
                    <a:bodyPr/>
                    <a:lstStyle/>
                    <a:p>
                      <a:pPr indent="0" lvl="0" marL="0" marR="0" rtl="0" algn="just">
                        <a:lnSpc>
                          <a:spcPct val="107000"/>
                        </a:lnSpc>
                        <a:spcBef>
                          <a:spcPts val="0"/>
                        </a:spcBef>
                        <a:spcAft>
                          <a:spcPts val="0"/>
                        </a:spcAft>
                        <a:buNone/>
                      </a:pPr>
                      <a:r>
                        <a:rPr lang="en-US" sz="1800" u="none" cap="none" strike="noStrike">
                          <a:latin typeface="Times New Roman"/>
                          <a:ea typeface="Times New Roman"/>
                          <a:cs typeface="Times New Roman"/>
                          <a:sym typeface="Times New Roman"/>
                        </a:rPr>
                        <a:t>Paired Differences</a:t>
                      </a:r>
                      <a:endParaRPr sz="1800" u="none" cap="none" strike="noStrike">
                        <a:latin typeface="Times New Roman"/>
                        <a:ea typeface="Times New Roman"/>
                        <a:cs typeface="Times New Roman"/>
                        <a:sym typeface="Times New Roman"/>
                      </a:endParaRPr>
                    </a:p>
                  </a:txBody>
                  <a:tcPr marT="0" marB="0" marR="68575" marL="68575"/>
                </a:tc>
                <a:tc hMerge="1"/>
                <a:tc hMerge="1"/>
                <a:tc hMerge="1"/>
                <a:tc hMerge="1"/>
                <a:tc rowSpan="3">
                  <a:txBody>
                    <a:bodyPr/>
                    <a:lstStyle/>
                    <a:p>
                      <a:pPr indent="0" lvl="0" marL="0" marR="0" rtl="0" algn="just">
                        <a:lnSpc>
                          <a:spcPct val="107000"/>
                        </a:lnSpc>
                        <a:spcBef>
                          <a:spcPts val="0"/>
                        </a:spcBef>
                        <a:spcAft>
                          <a:spcPts val="0"/>
                        </a:spcAft>
                        <a:buNone/>
                      </a:pPr>
                      <a:r>
                        <a:rPr lang="en-US" sz="1800" u="none" cap="none" strike="noStrike">
                          <a:latin typeface="Times New Roman"/>
                          <a:ea typeface="Times New Roman"/>
                          <a:cs typeface="Times New Roman"/>
                          <a:sym typeface="Times New Roman"/>
                        </a:rPr>
                        <a:t>t-stat</a:t>
                      </a:r>
                      <a:endParaRPr sz="1800" u="none" cap="none" strike="noStrike">
                        <a:latin typeface="Times New Roman"/>
                        <a:ea typeface="Times New Roman"/>
                        <a:cs typeface="Times New Roman"/>
                        <a:sym typeface="Times New Roman"/>
                      </a:endParaRPr>
                    </a:p>
                  </a:txBody>
                  <a:tcPr marT="0" marB="0" marR="68575" marL="68575"/>
                </a:tc>
                <a:tc rowSpan="3">
                  <a:txBody>
                    <a:bodyPr/>
                    <a:lstStyle/>
                    <a:p>
                      <a:pPr indent="0" lvl="0" marL="0" marR="0" rtl="0" algn="just">
                        <a:lnSpc>
                          <a:spcPct val="107000"/>
                        </a:lnSpc>
                        <a:spcBef>
                          <a:spcPts val="0"/>
                        </a:spcBef>
                        <a:spcAft>
                          <a:spcPts val="0"/>
                        </a:spcAft>
                        <a:buNone/>
                      </a:pPr>
                      <a:r>
                        <a:rPr lang="en-US" sz="1800" u="none" cap="none" strike="noStrike">
                          <a:latin typeface="Times New Roman"/>
                          <a:ea typeface="Times New Roman"/>
                          <a:cs typeface="Times New Roman"/>
                          <a:sym typeface="Times New Roman"/>
                        </a:rPr>
                        <a:t>df</a:t>
                      </a:r>
                      <a:endParaRPr sz="1800" u="none" cap="none" strike="noStrike">
                        <a:latin typeface="Times New Roman"/>
                        <a:ea typeface="Times New Roman"/>
                        <a:cs typeface="Times New Roman"/>
                        <a:sym typeface="Times New Roman"/>
                      </a:endParaRPr>
                    </a:p>
                  </a:txBody>
                  <a:tcPr marT="0" marB="0" marR="68575" marL="68575"/>
                </a:tc>
                <a:tc rowSpan="3">
                  <a:txBody>
                    <a:bodyPr/>
                    <a:lstStyle/>
                    <a:p>
                      <a:pPr indent="0" lvl="0" marL="0" marR="0" rtl="0" algn="just">
                        <a:lnSpc>
                          <a:spcPct val="107000"/>
                        </a:lnSpc>
                        <a:spcBef>
                          <a:spcPts val="0"/>
                        </a:spcBef>
                        <a:spcAft>
                          <a:spcPts val="0"/>
                        </a:spcAft>
                        <a:buNone/>
                      </a:pPr>
                      <a:r>
                        <a:rPr lang="en-US" sz="1800" u="none" cap="none" strike="noStrike">
                          <a:latin typeface="Times New Roman"/>
                          <a:ea typeface="Times New Roman"/>
                          <a:cs typeface="Times New Roman"/>
                          <a:sym typeface="Times New Roman"/>
                        </a:rPr>
                        <a:t>Sig. (1-tailed)</a:t>
                      </a:r>
                      <a:endParaRPr sz="1800" u="none" cap="none" strike="noStrike">
                        <a:latin typeface="Times New Roman"/>
                        <a:ea typeface="Times New Roman"/>
                        <a:cs typeface="Times New Roman"/>
                        <a:sym typeface="Times New Roman"/>
                      </a:endParaRPr>
                    </a:p>
                  </a:txBody>
                  <a:tcPr marT="0" marB="0" marR="68575" marL="68575"/>
                </a:tc>
              </a:tr>
              <a:tr h="308925">
                <a:tc gridSpan="2" vMerge="1"/>
                <a:tc hMerge="1" vMerge="1"/>
                <a:tc rowSpan="2">
                  <a:txBody>
                    <a:bodyPr/>
                    <a:lstStyle/>
                    <a:p>
                      <a:pPr indent="0" lvl="0" marL="0" marR="0" rtl="0" algn="just">
                        <a:lnSpc>
                          <a:spcPct val="107000"/>
                        </a:lnSpc>
                        <a:spcBef>
                          <a:spcPts val="0"/>
                        </a:spcBef>
                        <a:spcAft>
                          <a:spcPts val="0"/>
                        </a:spcAft>
                        <a:buNone/>
                      </a:pPr>
                      <a:r>
                        <a:rPr lang="en-US" sz="1800" u="none" cap="none" strike="noStrike">
                          <a:latin typeface="Times New Roman"/>
                          <a:ea typeface="Times New Roman"/>
                          <a:cs typeface="Times New Roman"/>
                          <a:sym typeface="Times New Roman"/>
                        </a:rPr>
                        <a:t>Mean</a:t>
                      </a:r>
                      <a:endParaRPr sz="1800" u="none" cap="none" strike="noStrike">
                        <a:latin typeface="Times New Roman"/>
                        <a:ea typeface="Times New Roman"/>
                        <a:cs typeface="Times New Roman"/>
                        <a:sym typeface="Times New Roman"/>
                      </a:endParaRPr>
                    </a:p>
                  </a:txBody>
                  <a:tcPr marT="0" marB="0" marR="68575" marL="68575"/>
                </a:tc>
                <a:tc rowSpan="2">
                  <a:txBody>
                    <a:bodyPr/>
                    <a:lstStyle/>
                    <a:p>
                      <a:pPr indent="0" lvl="0" marL="0" marR="0" rtl="0" algn="just">
                        <a:lnSpc>
                          <a:spcPct val="107000"/>
                        </a:lnSpc>
                        <a:spcBef>
                          <a:spcPts val="0"/>
                        </a:spcBef>
                        <a:spcAft>
                          <a:spcPts val="0"/>
                        </a:spcAft>
                        <a:buNone/>
                      </a:pPr>
                      <a:r>
                        <a:rPr lang="en-US" sz="1800" u="none" cap="none" strike="noStrike">
                          <a:latin typeface="Times New Roman"/>
                          <a:ea typeface="Times New Roman"/>
                          <a:cs typeface="Times New Roman"/>
                          <a:sym typeface="Times New Roman"/>
                        </a:rPr>
                        <a:t>Variance</a:t>
                      </a:r>
                      <a:endParaRPr sz="1800" u="none" cap="none" strike="noStrike">
                        <a:latin typeface="Times New Roman"/>
                        <a:ea typeface="Times New Roman"/>
                        <a:cs typeface="Times New Roman"/>
                        <a:sym typeface="Times New Roman"/>
                      </a:endParaRPr>
                    </a:p>
                  </a:txBody>
                  <a:tcPr marT="0" marB="0" marR="68575" marL="68575"/>
                </a:tc>
                <a:tc rowSpan="2">
                  <a:txBody>
                    <a:bodyPr/>
                    <a:lstStyle/>
                    <a:p>
                      <a:pPr indent="0" lvl="0" marL="0" marR="0" rtl="0" algn="just">
                        <a:lnSpc>
                          <a:spcPct val="107000"/>
                        </a:lnSpc>
                        <a:spcBef>
                          <a:spcPts val="0"/>
                        </a:spcBef>
                        <a:spcAft>
                          <a:spcPts val="0"/>
                        </a:spcAft>
                        <a:buNone/>
                      </a:pPr>
                      <a:r>
                        <a:rPr lang="en-US" sz="1800" u="none" cap="none" strike="noStrike">
                          <a:latin typeface="Times New Roman"/>
                          <a:ea typeface="Times New Roman"/>
                          <a:cs typeface="Times New Roman"/>
                          <a:sym typeface="Times New Roman"/>
                        </a:rPr>
                        <a:t>Pearson Correlation</a:t>
                      </a:r>
                      <a:endParaRPr sz="1800" u="none" cap="none" strike="noStrike">
                        <a:latin typeface="Times New Roman"/>
                        <a:ea typeface="Times New Roman"/>
                        <a:cs typeface="Times New Roman"/>
                        <a:sym typeface="Times New Roman"/>
                      </a:endParaRPr>
                    </a:p>
                  </a:txBody>
                  <a:tcPr marT="0" marB="0" marR="68575" marL="68575"/>
                </a:tc>
                <a:tc gridSpan="2">
                  <a:txBody>
                    <a:bodyPr/>
                    <a:lstStyle/>
                    <a:p>
                      <a:pPr indent="0" lvl="0" marL="0" marR="0" rtl="0" algn="just">
                        <a:lnSpc>
                          <a:spcPct val="107000"/>
                        </a:lnSpc>
                        <a:spcBef>
                          <a:spcPts val="0"/>
                        </a:spcBef>
                        <a:spcAft>
                          <a:spcPts val="0"/>
                        </a:spcAft>
                        <a:buNone/>
                      </a:pPr>
                      <a:r>
                        <a:rPr lang="en-US" sz="1800" u="none" cap="none" strike="noStrike">
                          <a:latin typeface="Times New Roman"/>
                          <a:ea typeface="Times New Roman"/>
                          <a:cs typeface="Times New Roman"/>
                          <a:sym typeface="Times New Roman"/>
                        </a:rPr>
                        <a:t> </a:t>
                      </a:r>
                      <a:endParaRPr sz="1800" u="none" cap="none" strike="noStrike">
                        <a:latin typeface="Times New Roman"/>
                        <a:ea typeface="Times New Roman"/>
                        <a:cs typeface="Times New Roman"/>
                        <a:sym typeface="Times New Roman"/>
                      </a:endParaRPr>
                    </a:p>
                  </a:txBody>
                  <a:tcPr marT="0" marB="0" marR="68575" marL="68575"/>
                </a:tc>
                <a:tc hMerge="1"/>
                <a:tc vMerge="1"/>
                <a:tc vMerge="1"/>
                <a:tc vMerge="1"/>
              </a:tr>
              <a:tr h="640100">
                <a:tc gridSpan="2" vMerge="1"/>
                <a:tc hMerge="1" vMerge="1"/>
                <a:tc vMerge="1"/>
                <a:tc vMerge="1"/>
                <a:tc vMerge="1"/>
                <a:tc>
                  <a:txBody>
                    <a:bodyPr/>
                    <a:lstStyle/>
                    <a:p>
                      <a:pPr indent="0" lvl="0" marL="0" marR="0" rtl="0" algn="just">
                        <a:lnSpc>
                          <a:spcPct val="107000"/>
                        </a:lnSpc>
                        <a:spcBef>
                          <a:spcPts val="0"/>
                        </a:spcBef>
                        <a:spcAft>
                          <a:spcPts val="0"/>
                        </a:spcAft>
                        <a:buNone/>
                      </a:pPr>
                      <a:r>
                        <a:rPr lang="en-US" sz="1800" u="none" cap="none" strike="noStrike">
                          <a:latin typeface="Times New Roman"/>
                          <a:ea typeface="Times New Roman"/>
                          <a:cs typeface="Times New Roman"/>
                          <a:sym typeface="Times New Roman"/>
                        </a:rPr>
                        <a:t>P(T&lt;=t)one-tail</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7000"/>
                        </a:lnSpc>
                        <a:spcBef>
                          <a:spcPts val="0"/>
                        </a:spcBef>
                        <a:spcAft>
                          <a:spcPts val="0"/>
                        </a:spcAft>
                        <a:buNone/>
                      </a:pPr>
                      <a:r>
                        <a:rPr lang="en-US" sz="1800" u="none" cap="none" strike="noStrike">
                          <a:latin typeface="Times New Roman"/>
                          <a:ea typeface="Times New Roman"/>
                          <a:cs typeface="Times New Roman"/>
                          <a:sym typeface="Times New Roman"/>
                        </a:rPr>
                        <a:t>T critical one-tailed</a:t>
                      </a:r>
                      <a:endParaRPr sz="1800" u="none" cap="none" strike="noStrike">
                        <a:latin typeface="Times New Roman"/>
                        <a:ea typeface="Times New Roman"/>
                        <a:cs typeface="Times New Roman"/>
                        <a:sym typeface="Times New Roman"/>
                      </a:endParaRPr>
                    </a:p>
                  </a:txBody>
                  <a:tcPr marT="0" marB="0" marR="68575" marL="68575"/>
                </a:tc>
                <a:tc vMerge="1"/>
                <a:tc vMerge="1"/>
                <a:tc vMerge="1"/>
              </a:tr>
              <a:tr h="1114400">
                <a:tc>
                  <a:txBody>
                    <a:bodyPr/>
                    <a:lstStyle/>
                    <a:p>
                      <a:pPr indent="0" lvl="0" marL="0" marR="0" rtl="0" algn="just">
                        <a:lnSpc>
                          <a:spcPct val="107000"/>
                        </a:lnSpc>
                        <a:spcBef>
                          <a:spcPts val="0"/>
                        </a:spcBef>
                        <a:spcAft>
                          <a:spcPts val="0"/>
                        </a:spcAft>
                        <a:buNone/>
                      </a:pPr>
                      <a:r>
                        <a:rPr lang="en-US" sz="1800" u="none" cap="none" strike="noStrike">
                          <a:latin typeface="Times New Roman"/>
                          <a:ea typeface="Times New Roman"/>
                          <a:cs typeface="Times New Roman"/>
                          <a:sym typeface="Times New Roman"/>
                        </a:rPr>
                        <a:t>Pair 1</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7000"/>
                        </a:lnSpc>
                        <a:spcBef>
                          <a:spcPts val="0"/>
                        </a:spcBef>
                        <a:spcAft>
                          <a:spcPts val="0"/>
                        </a:spcAft>
                        <a:buNone/>
                      </a:pPr>
                      <a:r>
                        <a:rPr lang="en-US" sz="1800" u="none" cap="none" strike="noStrike">
                          <a:latin typeface="Times New Roman"/>
                          <a:ea typeface="Times New Roman"/>
                          <a:cs typeface="Times New Roman"/>
                          <a:sym typeface="Times New Roman"/>
                        </a:rPr>
                        <a:t>VaderHatebase - Vader scores</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7000"/>
                        </a:lnSpc>
                        <a:spcBef>
                          <a:spcPts val="0"/>
                        </a:spcBef>
                        <a:spcAft>
                          <a:spcPts val="0"/>
                        </a:spcAft>
                        <a:buNone/>
                      </a:pPr>
                      <a:r>
                        <a:rPr lang="en-US" sz="1800" u="none" cap="none" strike="noStrike">
                          <a:latin typeface="Times New Roman"/>
                          <a:ea typeface="Times New Roman"/>
                          <a:cs typeface="Times New Roman"/>
                          <a:sym typeface="Times New Roman"/>
                        </a:rPr>
                        <a:t>-0.03</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7000"/>
                        </a:lnSpc>
                        <a:spcBef>
                          <a:spcPts val="0"/>
                        </a:spcBef>
                        <a:spcAft>
                          <a:spcPts val="0"/>
                        </a:spcAft>
                        <a:buNone/>
                      </a:pPr>
                      <a:r>
                        <a:rPr lang="en-US" sz="1800" u="none" cap="none" strike="noStrike">
                          <a:latin typeface="Times New Roman"/>
                          <a:ea typeface="Times New Roman"/>
                          <a:cs typeface="Times New Roman"/>
                          <a:sym typeface="Times New Roman"/>
                        </a:rPr>
                        <a:t>0.02</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7000"/>
                        </a:lnSpc>
                        <a:spcBef>
                          <a:spcPts val="0"/>
                        </a:spcBef>
                        <a:spcAft>
                          <a:spcPts val="0"/>
                        </a:spcAft>
                        <a:buNone/>
                      </a:pPr>
                      <a:r>
                        <a:rPr lang="en-US" sz="1800" u="none" cap="none" strike="noStrike">
                          <a:latin typeface="Times New Roman"/>
                          <a:ea typeface="Times New Roman"/>
                          <a:cs typeface="Times New Roman"/>
                          <a:sym typeface="Times New Roman"/>
                        </a:rPr>
                        <a:t>0.94</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7000"/>
                        </a:lnSpc>
                        <a:spcBef>
                          <a:spcPts val="0"/>
                        </a:spcBef>
                        <a:spcAft>
                          <a:spcPts val="0"/>
                        </a:spcAft>
                        <a:buNone/>
                      </a:pPr>
                      <a:r>
                        <a:rPr lang="en-US" sz="1800" u="none" cap="none" strike="noStrike">
                          <a:latin typeface="Times New Roman"/>
                          <a:ea typeface="Times New Roman"/>
                          <a:cs typeface="Times New Roman"/>
                          <a:sym typeface="Times New Roman"/>
                        </a:rPr>
                        <a:t>0.01</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7000"/>
                        </a:lnSpc>
                        <a:spcBef>
                          <a:spcPts val="0"/>
                        </a:spcBef>
                        <a:spcAft>
                          <a:spcPts val="0"/>
                        </a:spcAft>
                        <a:buNone/>
                      </a:pPr>
                      <a:r>
                        <a:rPr lang="en-US" sz="1800" u="none" cap="none" strike="noStrike">
                          <a:latin typeface="Times New Roman"/>
                          <a:ea typeface="Times New Roman"/>
                          <a:cs typeface="Times New Roman"/>
                          <a:sym typeface="Times New Roman"/>
                        </a:rPr>
                        <a:t>1.65</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7000"/>
                        </a:lnSpc>
                        <a:spcBef>
                          <a:spcPts val="0"/>
                        </a:spcBef>
                        <a:spcAft>
                          <a:spcPts val="0"/>
                        </a:spcAft>
                        <a:buNone/>
                      </a:pPr>
                      <a:r>
                        <a:rPr lang="en-US" sz="1800" u="none" cap="none" strike="noStrike">
                          <a:latin typeface="Times New Roman"/>
                          <a:ea typeface="Times New Roman"/>
                          <a:cs typeface="Times New Roman"/>
                          <a:sym typeface="Times New Roman"/>
                        </a:rPr>
                        <a:t>2.21</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7000"/>
                        </a:lnSpc>
                        <a:spcBef>
                          <a:spcPts val="0"/>
                        </a:spcBef>
                        <a:spcAft>
                          <a:spcPts val="0"/>
                        </a:spcAft>
                        <a:buNone/>
                      </a:pPr>
                      <a:r>
                        <a:rPr lang="en-US" sz="1800" u="none" cap="none" strike="noStrike">
                          <a:latin typeface="Times New Roman"/>
                          <a:ea typeface="Times New Roman"/>
                          <a:cs typeface="Times New Roman"/>
                          <a:sym typeface="Times New Roman"/>
                        </a:rPr>
                        <a:t>116</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7000"/>
                        </a:lnSpc>
                        <a:spcBef>
                          <a:spcPts val="0"/>
                        </a:spcBef>
                        <a:spcAft>
                          <a:spcPts val="0"/>
                        </a:spcAft>
                        <a:buNone/>
                      </a:pPr>
                      <a:r>
                        <a:rPr lang="en-US" sz="1800" u="none" cap="none" strike="noStrike">
                          <a:latin typeface="Times New Roman"/>
                          <a:ea typeface="Times New Roman"/>
                          <a:cs typeface="Times New Roman"/>
                          <a:sym typeface="Times New Roman"/>
                        </a:rPr>
                        <a:t>0.01</a:t>
                      </a:r>
                      <a:endParaRPr sz="1800" u="none" cap="none" strike="noStrike">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9"/>
          <p:cNvSpPr txBox="1"/>
          <p:nvPr>
            <p:ph type="title"/>
          </p:nvPr>
        </p:nvSpPr>
        <p:spPr>
          <a:xfrm>
            <a:off x="646111" y="452718"/>
            <a:ext cx="9404723" cy="96284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1800"/>
              <a:buNone/>
            </a:pPr>
            <a:r>
              <a:rPr lang="en-US" sz="3200">
                <a:latin typeface="Times New Roman"/>
                <a:ea typeface="Times New Roman"/>
                <a:cs typeface="Times New Roman"/>
                <a:sym typeface="Times New Roman"/>
              </a:rPr>
              <a:t>Study 3 – Sentiment Analysis using Cloud-based tools and Lexicon-based Software</a:t>
            </a:r>
            <a:endParaRPr sz="3200"/>
          </a:p>
        </p:txBody>
      </p:sp>
      <p:grpSp>
        <p:nvGrpSpPr>
          <p:cNvPr id="326" name="Google Shape;326;p29"/>
          <p:cNvGrpSpPr/>
          <p:nvPr/>
        </p:nvGrpSpPr>
        <p:grpSpPr>
          <a:xfrm>
            <a:off x="1423026" y="1879295"/>
            <a:ext cx="9326432" cy="4718694"/>
            <a:chOff x="685187" y="28192"/>
            <a:chExt cx="9326432" cy="4718694"/>
          </a:xfrm>
        </p:grpSpPr>
        <p:sp>
          <p:nvSpPr>
            <p:cNvPr id="327" name="Google Shape;327;p29"/>
            <p:cNvSpPr/>
            <p:nvPr/>
          </p:nvSpPr>
          <p:spPr>
            <a:xfrm>
              <a:off x="1428080" y="71679"/>
              <a:ext cx="1288167" cy="1002294"/>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9"/>
            <p:cNvSpPr/>
            <p:nvPr/>
          </p:nvSpPr>
          <p:spPr>
            <a:xfrm>
              <a:off x="1618588" y="31219"/>
              <a:ext cx="964687" cy="964687"/>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9"/>
            <p:cNvSpPr/>
            <p:nvPr/>
          </p:nvSpPr>
          <p:spPr>
            <a:xfrm>
              <a:off x="685187" y="1414967"/>
              <a:ext cx="2756250" cy="221707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9"/>
            <p:cNvSpPr txBox="1"/>
            <p:nvPr/>
          </p:nvSpPr>
          <p:spPr>
            <a:xfrm>
              <a:off x="685187" y="1414967"/>
              <a:ext cx="2756250" cy="2217076"/>
            </a:xfrm>
            <a:prstGeom prst="rect">
              <a:avLst/>
            </a:prstGeom>
            <a:noFill/>
            <a:ln>
              <a:noFill/>
            </a:ln>
          </p:spPr>
          <p:txBody>
            <a:bodyPr anchorCtr="0" anchor="t" bIns="0" lIns="0" spcFirstLastPara="1" rIns="0" wrap="square" tIns="0">
              <a:noAutofit/>
            </a:bodyPr>
            <a:lstStyle/>
            <a:p>
              <a:pPr indent="0" lvl="0" marL="0" marR="0" rtl="0" algn="just">
                <a:lnSpc>
                  <a:spcPct val="150000"/>
                </a:lnSpc>
                <a:spcBef>
                  <a:spcPts val="0"/>
                </a:spcBef>
                <a:spcAft>
                  <a:spcPts val="0"/>
                </a:spcAft>
                <a:buClr>
                  <a:schemeClr val="lt1"/>
                </a:buClr>
                <a:buSzPts val="1400"/>
                <a:buFont typeface="Times New Roman"/>
                <a:buNone/>
              </a:pPr>
              <a:r>
                <a:rPr lang="en-US" sz="1400" cap="none">
                  <a:solidFill>
                    <a:schemeClr val="lt1"/>
                  </a:solidFill>
                  <a:latin typeface="Times New Roman"/>
                  <a:ea typeface="Times New Roman"/>
                  <a:cs typeface="Times New Roman"/>
                  <a:sym typeface="Times New Roman"/>
                </a:rPr>
                <a:t>Machine learning techniques on cloud platforms offer contemporary artificial intelligence services for sentiment analysis, with custom models and identified patterns to give accurate predictions</a:t>
              </a:r>
              <a:endParaRPr sz="1400" cap="none">
                <a:solidFill>
                  <a:schemeClr val="lt1"/>
                </a:solidFill>
                <a:latin typeface="Times New Roman"/>
                <a:ea typeface="Times New Roman"/>
                <a:cs typeface="Times New Roman"/>
                <a:sym typeface="Times New Roman"/>
              </a:endParaRPr>
            </a:p>
          </p:txBody>
        </p:sp>
        <p:sp>
          <p:nvSpPr>
            <p:cNvPr id="331" name="Google Shape;331;p29"/>
            <p:cNvSpPr/>
            <p:nvPr/>
          </p:nvSpPr>
          <p:spPr>
            <a:xfrm>
              <a:off x="4774458" y="132146"/>
              <a:ext cx="937434" cy="928966"/>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9"/>
            <p:cNvSpPr/>
            <p:nvPr/>
          </p:nvSpPr>
          <p:spPr>
            <a:xfrm>
              <a:off x="4761244" y="28192"/>
              <a:ext cx="964687" cy="964687"/>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9"/>
            <p:cNvSpPr/>
            <p:nvPr/>
          </p:nvSpPr>
          <p:spPr>
            <a:xfrm>
              <a:off x="3854323" y="1425350"/>
              <a:ext cx="2756250" cy="332153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9"/>
            <p:cNvSpPr txBox="1"/>
            <p:nvPr/>
          </p:nvSpPr>
          <p:spPr>
            <a:xfrm>
              <a:off x="3854323" y="1425350"/>
              <a:ext cx="2756250" cy="3321536"/>
            </a:xfrm>
            <a:prstGeom prst="rect">
              <a:avLst/>
            </a:prstGeom>
            <a:noFill/>
            <a:ln>
              <a:noFill/>
            </a:ln>
          </p:spPr>
          <p:txBody>
            <a:bodyPr anchorCtr="0" anchor="t" bIns="0" lIns="0" spcFirstLastPara="1" rIns="0" wrap="square" tIns="0">
              <a:noAutofit/>
            </a:bodyPr>
            <a:lstStyle/>
            <a:p>
              <a:pPr indent="0" lvl="0" marL="0" marR="0" rtl="0" algn="just">
                <a:lnSpc>
                  <a:spcPct val="150000"/>
                </a:lnSpc>
                <a:spcBef>
                  <a:spcPts val="0"/>
                </a:spcBef>
                <a:spcAft>
                  <a:spcPts val="0"/>
                </a:spcAft>
                <a:buClr>
                  <a:schemeClr val="lt1"/>
                </a:buClr>
                <a:buSzPts val="1400"/>
                <a:buFont typeface="Times New Roman"/>
                <a:buNone/>
              </a:pPr>
              <a:r>
                <a:rPr lang="en-US" sz="1400" cap="none">
                  <a:solidFill>
                    <a:schemeClr val="lt1"/>
                  </a:solidFill>
                  <a:latin typeface="Times New Roman"/>
                  <a:ea typeface="Times New Roman"/>
                  <a:cs typeface="Times New Roman"/>
                  <a:sym typeface="Times New Roman"/>
                </a:rPr>
                <a:t>To achieve the objective of this study, we utilize the Natural language processing in Google cloud platform (GCP), Text Analytics in Microsoft Azure cloud and amazon comprehend</a:t>
              </a:r>
              <a:endParaRPr sz="1400" cap="none">
                <a:solidFill>
                  <a:schemeClr val="lt1"/>
                </a:solidFill>
                <a:latin typeface="Times New Roman"/>
                <a:ea typeface="Times New Roman"/>
                <a:cs typeface="Times New Roman"/>
                <a:sym typeface="Times New Roman"/>
              </a:endParaRPr>
            </a:p>
          </p:txBody>
        </p:sp>
        <p:sp>
          <p:nvSpPr>
            <p:cNvPr id="335" name="Google Shape;335;p29"/>
            <p:cNvSpPr/>
            <p:nvPr/>
          </p:nvSpPr>
          <p:spPr>
            <a:xfrm>
              <a:off x="7763463" y="299146"/>
              <a:ext cx="1666582" cy="880311"/>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9"/>
            <p:cNvSpPr/>
            <p:nvPr/>
          </p:nvSpPr>
          <p:spPr>
            <a:xfrm flipH="1">
              <a:off x="8199267" y="109030"/>
              <a:ext cx="883471" cy="1046464"/>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9"/>
            <p:cNvSpPr/>
            <p:nvPr/>
          </p:nvSpPr>
          <p:spPr>
            <a:xfrm>
              <a:off x="7022963" y="1497301"/>
              <a:ext cx="2988656" cy="247904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9"/>
            <p:cNvSpPr txBox="1"/>
            <p:nvPr/>
          </p:nvSpPr>
          <p:spPr>
            <a:xfrm>
              <a:off x="7022963" y="1497301"/>
              <a:ext cx="2988656" cy="2479046"/>
            </a:xfrm>
            <a:prstGeom prst="rect">
              <a:avLst/>
            </a:prstGeom>
            <a:noFill/>
            <a:ln>
              <a:noFill/>
            </a:ln>
          </p:spPr>
          <p:txBody>
            <a:bodyPr anchorCtr="0" anchor="t" bIns="0" lIns="0" spcFirstLastPara="1" rIns="0" wrap="square" tIns="0">
              <a:noAutofit/>
            </a:bodyPr>
            <a:lstStyle/>
            <a:p>
              <a:pPr indent="0" lvl="0" marL="0" marR="0" rtl="0" algn="just">
                <a:lnSpc>
                  <a:spcPct val="150000"/>
                </a:lnSpc>
                <a:spcBef>
                  <a:spcPts val="0"/>
                </a:spcBef>
                <a:spcAft>
                  <a:spcPts val="0"/>
                </a:spcAft>
                <a:buClr>
                  <a:schemeClr val="lt1"/>
                </a:buClr>
                <a:buSzPts val="1400"/>
                <a:buFont typeface="Times New Roman"/>
                <a:buNone/>
              </a:pPr>
              <a:r>
                <a:rPr lang="en-US" sz="1400" cap="none">
                  <a:solidFill>
                    <a:schemeClr val="lt1"/>
                  </a:solidFill>
                  <a:latin typeface="Times New Roman"/>
                  <a:ea typeface="Times New Roman"/>
                  <a:cs typeface="Times New Roman"/>
                  <a:sym typeface="Times New Roman"/>
                </a:rPr>
                <a:t>We investigated the scoring mechanism of various cloud analysis services (</a:t>
              </a:r>
              <a:r>
                <a:rPr i="1" lang="en-US" sz="1400" cap="none">
                  <a:solidFill>
                    <a:schemeClr val="lt1"/>
                  </a:solidFill>
                  <a:latin typeface="Times New Roman"/>
                  <a:ea typeface="Times New Roman"/>
                  <a:cs typeface="Times New Roman"/>
                  <a:sym typeface="Times New Roman"/>
                </a:rPr>
                <a:t>microsoft azure, amazon, and google cloud platform</a:t>
              </a:r>
              <a:r>
                <a:rPr lang="en-US" sz="1400" cap="none">
                  <a:solidFill>
                    <a:schemeClr val="lt1"/>
                  </a:solidFill>
                  <a:latin typeface="Times New Roman"/>
                  <a:ea typeface="Times New Roman"/>
                  <a:cs typeface="Times New Roman"/>
                  <a:sym typeface="Times New Roman"/>
                </a:rPr>
                <a:t>) and the leading lexicon-based software called vader sentiment analysis. The analysis method for each of these services and software were discussed in detail in this study</a:t>
              </a:r>
              <a:r>
                <a:rPr b="0" i="0" lang="en-US" sz="1400" cap="none">
                  <a:solidFill>
                    <a:schemeClr val="lt1"/>
                  </a:solidFill>
                  <a:latin typeface="Times New Roman"/>
                  <a:ea typeface="Times New Roman"/>
                  <a:cs typeface="Times New Roman"/>
                  <a:sym typeface="Times New Roman"/>
                </a:rPr>
                <a:t>.</a:t>
              </a:r>
              <a:endParaRPr sz="1400" cap="none">
                <a:solidFill>
                  <a:schemeClr val="lt1"/>
                </a:solidFill>
                <a:latin typeface="Times New Roman"/>
                <a:ea typeface="Times New Roman"/>
                <a:cs typeface="Times New Roman"/>
                <a:sym typeface="Times New Roman"/>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3"/>
          <p:cNvSpPr txBox="1"/>
          <p:nvPr>
            <p:ph type="title"/>
          </p:nvPr>
        </p:nvSpPr>
        <p:spPr>
          <a:xfrm>
            <a:off x="646111" y="452718"/>
            <a:ext cx="9404723" cy="59231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sz="3600">
                <a:latin typeface="Times New Roman"/>
                <a:ea typeface="Times New Roman"/>
                <a:cs typeface="Times New Roman"/>
                <a:sym typeface="Times New Roman"/>
              </a:rPr>
              <a:t>Introduction </a:t>
            </a:r>
            <a:endParaRPr sz="3600">
              <a:latin typeface="Times New Roman"/>
              <a:ea typeface="Times New Roman"/>
              <a:cs typeface="Times New Roman"/>
              <a:sym typeface="Times New Roman"/>
            </a:endParaRPr>
          </a:p>
        </p:txBody>
      </p:sp>
      <p:sp>
        <p:nvSpPr>
          <p:cNvPr id="72" name="Google Shape;72;p3"/>
          <p:cNvSpPr txBox="1"/>
          <p:nvPr>
            <p:ph idx="1" type="body"/>
          </p:nvPr>
        </p:nvSpPr>
        <p:spPr>
          <a:xfrm>
            <a:off x="646111" y="1199409"/>
            <a:ext cx="10944206" cy="5360252"/>
          </a:xfrm>
          <a:prstGeom prst="rect">
            <a:avLst/>
          </a:prstGeom>
          <a:noFill/>
          <a:ln>
            <a:noFill/>
          </a:ln>
        </p:spPr>
        <p:txBody>
          <a:bodyPr anchorCtr="0" anchor="t" bIns="45700" lIns="91425" spcFirstLastPara="1" rIns="91425" wrap="square" tIns="45700">
            <a:normAutofit/>
          </a:bodyPr>
          <a:lstStyle/>
          <a:p>
            <a:pPr indent="-320040" lvl="0" marL="457200" rtl="0" algn="just">
              <a:lnSpc>
                <a:spcPct val="200000"/>
              </a:lnSpc>
              <a:spcBef>
                <a:spcPts val="1000"/>
              </a:spcBef>
              <a:spcAft>
                <a:spcPts val="0"/>
              </a:spcAft>
              <a:buSzPts val="1440"/>
              <a:buChar char="►"/>
            </a:pPr>
            <a:r>
              <a:rPr b="0" i="0" lang="en-US" sz="1800" u="none" strike="noStrike">
                <a:solidFill>
                  <a:schemeClr val="lt1"/>
                </a:solidFill>
                <a:latin typeface="Times New Roman"/>
                <a:ea typeface="Times New Roman"/>
                <a:cs typeface="Times New Roman"/>
                <a:sym typeface="Times New Roman"/>
              </a:rPr>
              <a:t>The first research study involved the use of a standard cybersecurity dataset and cloud-based auto-machine learning algorithms were applied to detect vulnerabilities in the network traffic data. The performance of the algorithms was measured and compared using standard evaluation metrics.</a:t>
            </a:r>
            <a:endParaRPr/>
          </a:p>
          <a:p>
            <a:pPr indent="-320040" lvl="0" marL="457200" rtl="0" algn="just">
              <a:lnSpc>
                <a:spcPct val="200000"/>
              </a:lnSpc>
              <a:spcBef>
                <a:spcPts val="1000"/>
              </a:spcBef>
              <a:spcAft>
                <a:spcPts val="0"/>
              </a:spcAft>
              <a:buSzPts val="1440"/>
              <a:buChar char="►"/>
            </a:pPr>
            <a:r>
              <a:rPr b="0" i="0" lang="en-US" sz="1800" u="none" strike="noStrike">
                <a:solidFill>
                  <a:schemeClr val="lt1"/>
                </a:solidFill>
                <a:latin typeface="Times New Roman"/>
                <a:ea typeface="Times New Roman"/>
                <a:cs typeface="Times New Roman"/>
                <a:sym typeface="Times New Roman"/>
              </a:rPr>
              <a:t>The second research study involved the use of text-mining social media, specifically Reddit. We mined up to 100,000 comments in multiple subreddits and tested for hate speech via a custom designed version of the python Vader sentiment analysis package.</a:t>
            </a:r>
            <a:endParaRPr/>
          </a:p>
          <a:p>
            <a:pPr indent="-320040" lvl="0" marL="457200" rtl="0" algn="just">
              <a:lnSpc>
                <a:spcPct val="200000"/>
              </a:lnSpc>
              <a:spcBef>
                <a:spcPts val="1000"/>
              </a:spcBef>
              <a:spcAft>
                <a:spcPts val="0"/>
              </a:spcAft>
              <a:buSzPts val="1440"/>
              <a:buChar char="►"/>
            </a:pPr>
            <a:r>
              <a:rPr lang="en-US">
                <a:solidFill>
                  <a:schemeClr val="lt1"/>
                </a:solidFill>
                <a:latin typeface="Times New Roman"/>
                <a:ea typeface="Times New Roman"/>
                <a:cs typeface="Times New Roman"/>
                <a:sym typeface="Times New Roman"/>
              </a:rPr>
              <a:t>I</a:t>
            </a:r>
            <a:r>
              <a:rPr b="0" i="0" lang="en-US" sz="1800" u="none" strike="noStrike">
                <a:solidFill>
                  <a:schemeClr val="lt1"/>
                </a:solidFill>
                <a:latin typeface="Times New Roman"/>
                <a:ea typeface="Times New Roman"/>
                <a:cs typeface="Times New Roman"/>
                <a:sym typeface="Times New Roman"/>
              </a:rPr>
              <a:t>n the third research project, we applied statistical techniques in evaluating the significant difference in text analytics, specifically the sentiment-categories for both lexicon-based software and cloud-based tools. </a:t>
            </a:r>
            <a:endParaRPr>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0"/>
          <p:cNvSpPr txBox="1"/>
          <p:nvPr>
            <p:ph type="title"/>
          </p:nvPr>
        </p:nvSpPr>
        <p:spPr>
          <a:xfrm>
            <a:off x="646111" y="452718"/>
            <a:ext cx="9404723" cy="796219"/>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1800"/>
              <a:buNone/>
            </a:pPr>
            <a:r>
              <a:rPr lang="en-US"/>
              <a:t>Dataset Utilized in study 3</a:t>
            </a:r>
            <a:endParaRPr/>
          </a:p>
        </p:txBody>
      </p:sp>
      <p:sp>
        <p:nvSpPr>
          <p:cNvPr id="344" name="Google Shape;344;p30"/>
          <p:cNvSpPr txBox="1"/>
          <p:nvPr>
            <p:ph idx="1" type="body"/>
          </p:nvPr>
        </p:nvSpPr>
        <p:spPr>
          <a:xfrm>
            <a:off x="747132" y="1471961"/>
            <a:ext cx="10314878" cy="4784377"/>
          </a:xfrm>
          <a:prstGeom prst="rect">
            <a:avLst/>
          </a:prstGeom>
          <a:noFill/>
          <a:ln>
            <a:noFill/>
          </a:ln>
        </p:spPr>
        <p:txBody>
          <a:bodyPr anchorCtr="0" anchor="t" bIns="45700" lIns="91425" spcFirstLastPara="1" rIns="91425" wrap="square" tIns="45700">
            <a:normAutofit/>
          </a:bodyPr>
          <a:lstStyle/>
          <a:p>
            <a:pPr indent="-320040" lvl="0" marL="457200" rtl="0" algn="just">
              <a:lnSpc>
                <a:spcPct val="150000"/>
              </a:lnSpc>
              <a:spcBef>
                <a:spcPts val="1000"/>
              </a:spcBef>
              <a:spcAft>
                <a:spcPts val="0"/>
              </a:spcAft>
              <a:buSzPts val="1440"/>
              <a:buChar char="►"/>
            </a:pPr>
            <a:r>
              <a:rPr lang="en-US" sz="1800">
                <a:latin typeface="Times New Roman"/>
                <a:ea typeface="Times New Roman"/>
                <a:cs typeface="Times New Roman"/>
                <a:sym typeface="Times New Roman"/>
              </a:rPr>
              <a:t>In this study, we investigated a comment dataset based on the quotes from the movie called </a:t>
            </a:r>
            <a:r>
              <a:rPr i="1" lang="en-US" sz="1800">
                <a:latin typeface="Times New Roman"/>
                <a:ea typeface="Times New Roman"/>
                <a:cs typeface="Times New Roman"/>
                <a:sym typeface="Times New Roman"/>
              </a:rPr>
              <a:t>“Gran Torino”</a:t>
            </a:r>
            <a:r>
              <a:rPr lang="en-US" sz="1800">
                <a:latin typeface="Times New Roman"/>
                <a:ea typeface="Times New Roman"/>
                <a:cs typeface="Times New Roman"/>
                <a:sym typeface="Times New Roman"/>
              </a:rPr>
              <a:t> The dataset contained 200 movie reviews in the format of text. These comments contained both negative and positive sentences. Some of the comments were duplicated and contained stop words and punctuation marks as well as removing URLs and emails.  Similar data collection procedure was followed by (Dave, Lawrence, &amp; Pennock, 2003). </a:t>
            </a:r>
            <a:endParaRPr/>
          </a:p>
          <a:p>
            <a:pPr indent="-320040" lvl="0" marL="457200" rtl="0" algn="just">
              <a:lnSpc>
                <a:spcPct val="150000"/>
              </a:lnSpc>
              <a:spcBef>
                <a:spcPts val="1000"/>
              </a:spcBef>
              <a:spcAft>
                <a:spcPts val="0"/>
              </a:spcAft>
              <a:buSzPts val="1440"/>
              <a:buChar char="►"/>
            </a:pPr>
            <a:r>
              <a:rPr lang="en-US" sz="1800">
                <a:latin typeface="Times New Roman"/>
                <a:ea typeface="Times New Roman"/>
                <a:cs typeface="Times New Roman"/>
                <a:sym typeface="Times New Roman"/>
              </a:rPr>
              <a:t>After obtaining the data, we perform data cleaning. The data drop function in python was applied to the comment data in the comma-separated value (csv)file. The data drop function applied drops the features in columns not needed for the analysis. The comments dropped down to 85 unique comments, a lot of duplicates were discovered in the dataset. The figure 1 below shows a snippet of the code used for data cleaning.</a:t>
            </a:r>
            <a:endParaRPr sz="1800">
              <a:latin typeface="Calibri"/>
              <a:ea typeface="Calibri"/>
              <a:cs typeface="Calibri"/>
              <a:sym typeface="Calibri"/>
            </a:endParaRPr>
          </a:p>
          <a:p>
            <a:pPr indent="-228600" lvl="0" marL="457200" rtl="0" algn="just">
              <a:lnSpc>
                <a:spcPct val="150000"/>
              </a:lnSpc>
              <a:spcBef>
                <a:spcPts val="1000"/>
              </a:spcBef>
              <a:spcAft>
                <a:spcPts val="0"/>
              </a:spcAft>
              <a:buSzPts val="1440"/>
              <a:buNone/>
            </a:pPr>
            <a:r>
              <a:t/>
            </a:r>
            <a:endParaRPr sz="1800">
              <a:latin typeface="Times New Roman"/>
              <a:ea typeface="Times New Roman"/>
              <a:cs typeface="Times New Roman"/>
              <a:sym typeface="Times New Roman"/>
            </a:endParaRPr>
          </a:p>
          <a:p>
            <a:pPr indent="-228600" lvl="0" marL="457200" rtl="0" algn="just">
              <a:lnSpc>
                <a:spcPct val="150000"/>
              </a:lnSpc>
              <a:spcBef>
                <a:spcPts val="1000"/>
              </a:spcBef>
              <a:spcAft>
                <a:spcPts val="0"/>
              </a:spcAft>
              <a:buSzPts val="144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1"/>
          <p:cNvSpPr txBox="1"/>
          <p:nvPr>
            <p:ph type="title"/>
          </p:nvPr>
        </p:nvSpPr>
        <p:spPr>
          <a:xfrm>
            <a:off x="646111" y="452719"/>
            <a:ext cx="9404723" cy="74046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1800"/>
              <a:buNone/>
            </a:pPr>
            <a:r>
              <a:rPr lang="en-US"/>
              <a:t>Method for Amazon comprehend</a:t>
            </a:r>
            <a:endParaRPr/>
          </a:p>
        </p:txBody>
      </p:sp>
      <p:sp>
        <p:nvSpPr>
          <p:cNvPr id="350" name="Google Shape;350;p31"/>
          <p:cNvSpPr txBox="1"/>
          <p:nvPr>
            <p:ph idx="1" type="body"/>
          </p:nvPr>
        </p:nvSpPr>
        <p:spPr>
          <a:xfrm>
            <a:off x="646111" y="1505415"/>
            <a:ext cx="10560865" cy="4750923"/>
          </a:xfrm>
          <a:prstGeom prst="rect">
            <a:avLst/>
          </a:prstGeom>
          <a:noFill/>
          <a:ln>
            <a:noFill/>
          </a:ln>
        </p:spPr>
        <p:txBody>
          <a:bodyPr anchorCtr="0" anchor="t" bIns="45700" lIns="91425" spcFirstLastPara="1" rIns="91425" wrap="square" tIns="45700">
            <a:normAutofit/>
          </a:bodyPr>
          <a:lstStyle/>
          <a:p>
            <a:pPr indent="-320040" lvl="0" marL="457200" rtl="0" algn="just">
              <a:lnSpc>
                <a:spcPct val="150000"/>
              </a:lnSpc>
              <a:spcBef>
                <a:spcPts val="1000"/>
              </a:spcBef>
              <a:spcAft>
                <a:spcPts val="0"/>
              </a:spcAft>
              <a:buSzPts val="1440"/>
              <a:buChar char="►"/>
            </a:pPr>
            <a:r>
              <a:rPr lang="en-US">
                <a:latin typeface="Times New Roman"/>
                <a:ea typeface="Times New Roman"/>
                <a:cs typeface="Times New Roman"/>
                <a:sym typeface="Times New Roman"/>
              </a:rPr>
              <a:t>This service uses natural language processing to extract sentiment about a text. That is, this service analyzed each sentence in the column as a document and returned a score. </a:t>
            </a:r>
            <a:endParaRPr/>
          </a:p>
          <a:p>
            <a:pPr indent="0" lvl="0" marL="0" marR="0" rtl="0" algn="just">
              <a:lnSpc>
                <a:spcPct val="115000"/>
              </a:lnSpc>
              <a:spcBef>
                <a:spcPts val="0"/>
              </a:spcBef>
              <a:spcAft>
                <a:spcPts val="0"/>
              </a:spcAft>
              <a:buSzPts val="1440"/>
              <a:buChar char="►"/>
            </a:pPr>
            <a:r>
              <a:rPr lang="en-US">
                <a:latin typeface="Times New Roman"/>
                <a:ea typeface="Times New Roman"/>
                <a:cs typeface="Times New Roman"/>
                <a:sym typeface="Times New Roman"/>
              </a:rPr>
              <a:t>Sentiment analysis returns the scores in the following categories:</a:t>
            </a:r>
            <a:endParaRPr/>
          </a:p>
          <a:p>
            <a:pPr indent="0" lvl="0" marL="0" marR="0" rtl="0" algn="just">
              <a:lnSpc>
                <a:spcPct val="115000"/>
              </a:lnSpc>
              <a:spcBef>
                <a:spcPts val="800"/>
              </a:spcBef>
              <a:spcAft>
                <a:spcPts val="0"/>
              </a:spcAft>
              <a:buSzPts val="1440"/>
              <a:buChar char="►"/>
            </a:pPr>
            <a:r>
              <a:rPr lang="en-US">
                <a:latin typeface="Times New Roman"/>
                <a:ea typeface="Times New Roman"/>
                <a:cs typeface="Times New Roman"/>
                <a:sym typeface="Times New Roman"/>
              </a:rPr>
              <a:t>Positive – The text expresses an overall positive sentiment.</a:t>
            </a:r>
            <a:endParaRPr/>
          </a:p>
          <a:p>
            <a:pPr indent="0" lvl="0" marL="0" marR="0" rtl="0" algn="just">
              <a:lnSpc>
                <a:spcPct val="115000"/>
              </a:lnSpc>
              <a:spcBef>
                <a:spcPts val="800"/>
              </a:spcBef>
              <a:spcAft>
                <a:spcPts val="0"/>
              </a:spcAft>
              <a:buSzPts val="1440"/>
              <a:buChar char="►"/>
            </a:pPr>
            <a:r>
              <a:rPr lang="en-US">
                <a:latin typeface="Times New Roman"/>
                <a:ea typeface="Times New Roman"/>
                <a:cs typeface="Times New Roman"/>
                <a:sym typeface="Times New Roman"/>
              </a:rPr>
              <a:t>Negative – The text expresses an overall negative sentiment.</a:t>
            </a:r>
            <a:endParaRPr/>
          </a:p>
          <a:p>
            <a:pPr indent="0" lvl="0" marL="0" marR="0" rtl="0" algn="just">
              <a:lnSpc>
                <a:spcPct val="115000"/>
              </a:lnSpc>
              <a:spcBef>
                <a:spcPts val="800"/>
              </a:spcBef>
              <a:spcAft>
                <a:spcPts val="0"/>
              </a:spcAft>
              <a:buSzPts val="1440"/>
              <a:buChar char="►"/>
            </a:pPr>
            <a:r>
              <a:rPr lang="en-US">
                <a:latin typeface="Times New Roman"/>
                <a:ea typeface="Times New Roman"/>
                <a:cs typeface="Times New Roman"/>
                <a:sym typeface="Times New Roman"/>
              </a:rPr>
              <a:t>Mixed – The text expresses both positive and negative sentiments.</a:t>
            </a:r>
            <a:endParaRPr/>
          </a:p>
          <a:p>
            <a:pPr indent="0" lvl="0" marL="0" marR="0" rtl="0" algn="just">
              <a:lnSpc>
                <a:spcPct val="115000"/>
              </a:lnSpc>
              <a:spcBef>
                <a:spcPts val="800"/>
              </a:spcBef>
              <a:spcAft>
                <a:spcPts val="0"/>
              </a:spcAft>
              <a:buSzPts val="1440"/>
              <a:buChar char="►"/>
            </a:pPr>
            <a:r>
              <a:rPr lang="en-US">
                <a:latin typeface="Times New Roman"/>
                <a:ea typeface="Times New Roman"/>
                <a:cs typeface="Times New Roman"/>
                <a:sym typeface="Times New Roman"/>
              </a:rPr>
              <a:t>Neutral – The text does not express either positive or negative sentiments.</a:t>
            </a:r>
            <a:endParaRPr/>
          </a:p>
          <a:p>
            <a:pPr indent="0" lvl="0" marL="0" marR="0" rtl="0" algn="just">
              <a:lnSpc>
                <a:spcPct val="115000"/>
              </a:lnSpc>
              <a:spcBef>
                <a:spcPts val="800"/>
              </a:spcBef>
              <a:spcAft>
                <a:spcPts val="0"/>
              </a:spcAft>
              <a:buSzPts val="1440"/>
              <a:buChar char="►"/>
            </a:pPr>
            <a:r>
              <a:rPr lang="en-US">
                <a:latin typeface="Times New Roman"/>
                <a:ea typeface="Times New Roman"/>
                <a:cs typeface="Times New Roman"/>
                <a:sym typeface="Times New Roman"/>
              </a:rPr>
              <a:t>Each category returns a normalized score between the range of 0 to 1, but it returns in percentage and the sum of all category sum up to 100%. </a:t>
            </a:r>
            <a:endParaRPr>
              <a:latin typeface="Times New Roman"/>
              <a:ea typeface="Times New Roman"/>
              <a:cs typeface="Times New Roman"/>
              <a:sym typeface="Times New Roman"/>
            </a:endParaRPr>
          </a:p>
          <a:p>
            <a:pPr indent="-228600" lvl="0" marL="457200" rtl="0" algn="just">
              <a:lnSpc>
                <a:spcPct val="150000"/>
              </a:lnSpc>
              <a:spcBef>
                <a:spcPts val="1800"/>
              </a:spcBef>
              <a:spcAft>
                <a:spcPts val="0"/>
              </a:spcAft>
              <a:buSzPts val="144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2"/>
          <p:cNvSpPr txBox="1"/>
          <p:nvPr>
            <p:ph type="title"/>
          </p:nvPr>
        </p:nvSpPr>
        <p:spPr>
          <a:xfrm>
            <a:off x="646111" y="452718"/>
            <a:ext cx="9404723" cy="616061"/>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SzPts val="1800"/>
              <a:buNone/>
            </a:pPr>
            <a:r>
              <a:rPr lang="en-US" sz="3200">
                <a:latin typeface="Times New Roman"/>
                <a:ea typeface="Times New Roman"/>
                <a:cs typeface="Times New Roman"/>
                <a:sym typeface="Times New Roman"/>
              </a:rPr>
              <a:t>Method for Azure Text Analytics</a:t>
            </a:r>
            <a:endParaRPr/>
          </a:p>
        </p:txBody>
      </p:sp>
      <p:sp>
        <p:nvSpPr>
          <p:cNvPr id="356" name="Google Shape;356;p32"/>
          <p:cNvSpPr txBox="1"/>
          <p:nvPr>
            <p:ph idx="1" type="body"/>
          </p:nvPr>
        </p:nvSpPr>
        <p:spPr>
          <a:xfrm>
            <a:off x="646111" y="1435673"/>
            <a:ext cx="10426390" cy="4507493"/>
          </a:xfrm>
          <a:prstGeom prst="rect">
            <a:avLst/>
          </a:prstGeom>
          <a:noFill/>
          <a:ln>
            <a:noFill/>
          </a:ln>
        </p:spPr>
        <p:txBody>
          <a:bodyPr anchorCtr="0" anchor="t" bIns="45700" lIns="91425" spcFirstLastPara="1" rIns="91425" wrap="square" tIns="45700">
            <a:normAutofit/>
          </a:bodyPr>
          <a:lstStyle/>
          <a:p>
            <a:pPr indent="-320040" lvl="0" marL="457200" rtl="0" algn="just">
              <a:lnSpc>
                <a:spcPct val="150000"/>
              </a:lnSpc>
              <a:spcBef>
                <a:spcPts val="1000"/>
              </a:spcBef>
              <a:spcAft>
                <a:spcPts val="0"/>
              </a:spcAft>
              <a:buSzPts val="1440"/>
              <a:buChar char="►"/>
            </a:pPr>
            <a:r>
              <a:rPr lang="en-US" sz="1800">
                <a:solidFill>
                  <a:schemeClr val="lt1"/>
                </a:solidFill>
                <a:latin typeface="Times New Roman"/>
                <a:ea typeface="Times New Roman"/>
                <a:cs typeface="Times New Roman"/>
                <a:sym typeface="Times New Roman"/>
              </a:rPr>
              <a:t>In Microsoft Azure cloud platform, the natural language processing service responsible for sentiment analysis is called Cognitive service.</a:t>
            </a:r>
            <a:endParaRPr/>
          </a:p>
          <a:p>
            <a:pPr indent="-320040" lvl="0" marL="457200" rtl="0" algn="just">
              <a:lnSpc>
                <a:spcPct val="150000"/>
              </a:lnSpc>
              <a:spcBef>
                <a:spcPts val="1000"/>
              </a:spcBef>
              <a:spcAft>
                <a:spcPts val="0"/>
              </a:spcAft>
              <a:buSzPts val="1440"/>
              <a:buChar char="►"/>
            </a:pPr>
            <a:r>
              <a:rPr lang="en-US" sz="1800">
                <a:solidFill>
                  <a:schemeClr val="lt1"/>
                </a:solidFill>
                <a:latin typeface="Times New Roman"/>
                <a:ea typeface="Times New Roman"/>
                <a:cs typeface="Times New Roman"/>
                <a:sym typeface="Times New Roman"/>
              </a:rPr>
              <a:t>The sentiment analysis feature scores the sentences and returns sentiment labels such as "negative", "neutral" and "positive" based on the highest confidence score found in the sentence.</a:t>
            </a:r>
            <a:endParaRPr/>
          </a:p>
          <a:p>
            <a:pPr indent="-320040" lvl="0" marL="457200" rtl="0" algn="just">
              <a:lnSpc>
                <a:spcPct val="150000"/>
              </a:lnSpc>
              <a:spcBef>
                <a:spcPts val="1000"/>
              </a:spcBef>
              <a:spcAft>
                <a:spcPts val="0"/>
              </a:spcAft>
              <a:buSzPts val="1440"/>
              <a:buChar char="►"/>
            </a:pPr>
            <a:r>
              <a:rPr lang="en-US" sz="1800">
                <a:solidFill>
                  <a:schemeClr val="lt1"/>
                </a:solidFill>
                <a:latin typeface="Times New Roman"/>
                <a:ea typeface="Times New Roman"/>
                <a:cs typeface="Times New Roman"/>
                <a:sym typeface="Times New Roman"/>
              </a:rPr>
              <a:t>This feature also returns scores between 0 and 1 for each document-level &amp; sentences within it for positive, neutral and negative sentiment. Created a password key and an endpoint URL which was utilized to authenticate the API requests. Using the Spark table, we exported the data into a csv and stored it in the Azure Synapse storage</a:t>
            </a:r>
            <a:endParaRPr>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3"/>
          <p:cNvSpPr txBox="1"/>
          <p:nvPr>
            <p:ph type="title"/>
          </p:nvPr>
        </p:nvSpPr>
        <p:spPr>
          <a:xfrm>
            <a:off x="715384" y="583346"/>
            <a:ext cx="9404723" cy="6516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1800"/>
              <a:buNone/>
            </a:pPr>
            <a:r>
              <a:rPr lang="en-US" sz="3200">
                <a:latin typeface="Times New Roman"/>
                <a:ea typeface="Times New Roman"/>
                <a:cs typeface="Times New Roman"/>
                <a:sym typeface="Times New Roman"/>
              </a:rPr>
              <a:t>Method for Google Natural language processing</a:t>
            </a:r>
            <a:endParaRPr/>
          </a:p>
        </p:txBody>
      </p:sp>
      <p:sp>
        <p:nvSpPr>
          <p:cNvPr id="362" name="Google Shape;362;p33"/>
          <p:cNvSpPr txBox="1"/>
          <p:nvPr>
            <p:ph idx="1" type="body"/>
          </p:nvPr>
        </p:nvSpPr>
        <p:spPr>
          <a:xfrm>
            <a:off x="715384" y="1784771"/>
            <a:ext cx="5380616" cy="4510665"/>
          </a:xfrm>
          <a:prstGeom prst="rect">
            <a:avLst/>
          </a:prstGeom>
          <a:noFill/>
          <a:ln>
            <a:noFill/>
          </a:ln>
        </p:spPr>
        <p:txBody>
          <a:bodyPr anchorCtr="0" anchor="t" bIns="45700" lIns="91425" spcFirstLastPara="1" rIns="91425" wrap="square" tIns="45700">
            <a:normAutofit/>
          </a:bodyPr>
          <a:lstStyle/>
          <a:p>
            <a:pPr indent="-320040" lvl="0" marL="457200" rtl="0" algn="just">
              <a:lnSpc>
                <a:spcPct val="150000"/>
              </a:lnSpc>
              <a:spcBef>
                <a:spcPts val="1000"/>
              </a:spcBef>
              <a:spcAft>
                <a:spcPts val="0"/>
              </a:spcAft>
              <a:buSzPts val="1440"/>
              <a:buChar char="►"/>
            </a:pPr>
            <a:r>
              <a:rPr lang="en-US">
                <a:latin typeface="Times New Roman"/>
                <a:ea typeface="Times New Roman"/>
                <a:cs typeface="Times New Roman"/>
                <a:sym typeface="Times New Roman"/>
              </a:rPr>
              <a:t>The python environment was created using the application credentials, which involved a client key and an endpoint URL which enables requests from the TextAnalytics API.</a:t>
            </a:r>
            <a:endParaRPr/>
          </a:p>
          <a:p>
            <a:pPr indent="-320040" lvl="0" marL="457200" rtl="0" algn="just">
              <a:lnSpc>
                <a:spcPct val="150000"/>
              </a:lnSpc>
              <a:spcBef>
                <a:spcPts val="1000"/>
              </a:spcBef>
              <a:spcAft>
                <a:spcPts val="0"/>
              </a:spcAft>
              <a:buSzPts val="1440"/>
              <a:buChar char="►"/>
            </a:pPr>
            <a:r>
              <a:rPr lang="en-US">
                <a:latin typeface="Times New Roman"/>
                <a:ea typeface="Times New Roman"/>
                <a:cs typeface="Times New Roman"/>
                <a:sym typeface="Times New Roman"/>
              </a:rPr>
              <a:t>To evaluate each content of text in the comma-separated value(csv) file, we converted the csv into a text document and included directly in the JSON request in the editor terminal.</a:t>
            </a:r>
            <a:endParaRPr/>
          </a:p>
          <a:p>
            <a:pPr indent="-228600" lvl="0" marL="457200" rtl="0" algn="just">
              <a:lnSpc>
                <a:spcPct val="150000"/>
              </a:lnSpc>
              <a:spcBef>
                <a:spcPts val="1000"/>
              </a:spcBef>
              <a:spcAft>
                <a:spcPts val="0"/>
              </a:spcAft>
              <a:buSzPts val="1440"/>
              <a:buNone/>
            </a:pPr>
            <a:r>
              <a:t/>
            </a:r>
            <a:endParaRPr>
              <a:latin typeface="Times New Roman"/>
              <a:ea typeface="Times New Roman"/>
              <a:cs typeface="Times New Roman"/>
              <a:sym typeface="Times New Roman"/>
            </a:endParaRPr>
          </a:p>
        </p:txBody>
      </p:sp>
      <p:pic>
        <p:nvPicPr>
          <p:cNvPr descr="Graphical user interface, text, application, email&#10;&#10;Description automatically generated" id="363" name="Google Shape;363;p33"/>
          <p:cNvPicPr preferRelativeResize="0"/>
          <p:nvPr/>
        </p:nvPicPr>
        <p:blipFill rotWithShape="1">
          <a:blip r:embed="rId3">
            <a:alphaModFix/>
          </a:blip>
          <a:srcRect b="0" l="0" r="0" t="0"/>
          <a:stretch/>
        </p:blipFill>
        <p:spPr>
          <a:xfrm>
            <a:off x="6222670" y="2377672"/>
            <a:ext cx="5705208" cy="265746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4"/>
          <p:cNvSpPr txBox="1"/>
          <p:nvPr>
            <p:ph type="title"/>
          </p:nvPr>
        </p:nvSpPr>
        <p:spPr>
          <a:xfrm>
            <a:off x="646111" y="452718"/>
            <a:ext cx="9404723" cy="6516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1800"/>
              <a:buNone/>
            </a:pPr>
            <a:r>
              <a:rPr lang="en-US" sz="3600">
                <a:latin typeface="Times New Roman"/>
                <a:ea typeface="Times New Roman"/>
                <a:cs typeface="Times New Roman"/>
                <a:sym typeface="Times New Roman"/>
              </a:rPr>
              <a:t>Data Normalization</a:t>
            </a:r>
            <a:endParaRPr/>
          </a:p>
        </p:txBody>
      </p:sp>
      <p:sp>
        <p:nvSpPr>
          <p:cNvPr id="369" name="Google Shape;369;p34"/>
          <p:cNvSpPr txBox="1"/>
          <p:nvPr>
            <p:ph idx="1" type="body"/>
          </p:nvPr>
        </p:nvSpPr>
        <p:spPr>
          <a:xfrm>
            <a:off x="646112" y="1104405"/>
            <a:ext cx="10338564" cy="5151933"/>
          </a:xfrm>
          <a:prstGeom prst="rect">
            <a:avLst/>
          </a:prstGeom>
          <a:blipFill rotWithShape="1">
            <a:blip r:embed="rId3">
              <a:alphaModFix/>
            </a:blip>
            <a:stretch>
              <a:fillRect b="-3929" l="0" r="0" t="0"/>
            </a:stretch>
          </a:blipFill>
          <a:ln>
            <a:noFill/>
          </a:ln>
        </p:spPr>
        <p:txBody>
          <a:bodyPr anchorCtr="0" anchor="t" bIns="45700" lIns="91425" spcFirstLastPara="1" rIns="91425" wrap="square" tIns="45700">
            <a:normAutofit/>
          </a:bodyPr>
          <a:lstStyle/>
          <a:p>
            <a:pPr indent="-320040" lvl="0" marL="457200" rtl="0" algn="l">
              <a:lnSpc>
                <a:spcPct val="100000"/>
              </a:lnSpc>
              <a:spcBef>
                <a:spcPts val="1000"/>
              </a:spcBef>
              <a:spcAft>
                <a:spcPts val="0"/>
              </a:spcAft>
              <a:buSzPts val="1440"/>
              <a:buChar char="►"/>
            </a:pPr>
            <a:r>
              <a:rPr lang="en-US"/>
              <a: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5"/>
          <p:cNvSpPr txBox="1"/>
          <p:nvPr>
            <p:ph type="title"/>
          </p:nvPr>
        </p:nvSpPr>
        <p:spPr>
          <a:xfrm>
            <a:off x="646111" y="452719"/>
            <a:ext cx="9404723" cy="6754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1800"/>
              <a:buNone/>
            </a:pPr>
            <a:r>
              <a:rPr lang="en-US" sz="3200">
                <a:latin typeface="Times New Roman"/>
                <a:ea typeface="Times New Roman"/>
                <a:cs typeface="Times New Roman"/>
                <a:sym typeface="Times New Roman"/>
              </a:rPr>
              <a:t>Data Normalization</a:t>
            </a:r>
            <a:endParaRPr/>
          </a:p>
        </p:txBody>
      </p:sp>
      <p:sp>
        <p:nvSpPr>
          <p:cNvPr id="375" name="Google Shape;375;p35"/>
          <p:cNvSpPr txBox="1"/>
          <p:nvPr>
            <p:ph idx="1" type="body"/>
          </p:nvPr>
        </p:nvSpPr>
        <p:spPr>
          <a:xfrm>
            <a:off x="646111" y="1508166"/>
            <a:ext cx="9404723" cy="4581917"/>
          </a:xfrm>
          <a:prstGeom prst="rect">
            <a:avLst/>
          </a:prstGeom>
          <a:blipFill rotWithShape="1">
            <a:blip r:embed="rId3">
              <a:alphaModFix/>
            </a:blip>
            <a:stretch>
              <a:fillRect b="0" l="0" r="-537" t="0"/>
            </a:stretch>
          </a:blipFill>
          <a:ln>
            <a:noFill/>
          </a:ln>
        </p:spPr>
        <p:txBody>
          <a:bodyPr anchorCtr="0" anchor="t" bIns="45700" lIns="91425" spcFirstLastPara="1" rIns="91425" wrap="square" tIns="45700">
            <a:normAutofit/>
          </a:bodyPr>
          <a:lstStyle/>
          <a:p>
            <a:pPr indent="-320040" lvl="0" marL="457200" rtl="0" algn="l">
              <a:lnSpc>
                <a:spcPct val="100000"/>
              </a:lnSpc>
              <a:spcBef>
                <a:spcPts val="1000"/>
              </a:spcBef>
              <a:spcAft>
                <a:spcPts val="0"/>
              </a:spcAft>
              <a:buSzPts val="1440"/>
              <a:buChar char="►"/>
            </a:pPr>
            <a:r>
              <a:rPr lang="en-US"/>
              <a: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6"/>
          <p:cNvSpPr txBox="1"/>
          <p:nvPr>
            <p:ph type="title"/>
          </p:nvPr>
        </p:nvSpPr>
        <p:spPr>
          <a:xfrm>
            <a:off x="646111" y="452718"/>
            <a:ext cx="9404723" cy="74669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1800"/>
              <a:buNone/>
            </a:pPr>
            <a:r>
              <a:rPr lang="en-US"/>
              <a:t>Data Normalization</a:t>
            </a:r>
            <a:endParaRPr/>
          </a:p>
        </p:txBody>
      </p:sp>
      <p:sp>
        <p:nvSpPr>
          <p:cNvPr id="381" name="Google Shape;381;p36"/>
          <p:cNvSpPr txBox="1"/>
          <p:nvPr>
            <p:ph idx="1" type="body"/>
          </p:nvPr>
        </p:nvSpPr>
        <p:spPr>
          <a:xfrm>
            <a:off x="646111" y="1484417"/>
            <a:ext cx="9404723" cy="4771922"/>
          </a:xfrm>
          <a:prstGeom prst="rect">
            <a:avLst/>
          </a:prstGeom>
          <a:noFill/>
          <a:ln>
            <a:noFill/>
          </a:ln>
        </p:spPr>
        <p:txBody>
          <a:bodyPr anchorCtr="0" anchor="t" bIns="45700" lIns="91425" spcFirstLastPara="1" rIns="91425" wrap="square" tIns="45700">
            <a:normAutofit/>
          </a:bodyPr>
          <a:lstStyle/>
          <a:p>
            <a:pPr indent="-320040" lvl="0" marL="457200" rtl="0" algn="just">
              <a:lnSpc>
                <a:spcPct val="150000"/>
              </a:lnSpc>
              <a:spcBef>
                <a:spcPts val="1000"/>
              </a:spcBef>
              <a:spcAft>
                <a:spcPts val="0"/>
              </a:spcAft>
              <a:buSzPts val="1440"/>
              <a:buChar char="►"/>
            </a:pPr>
            <a:r>
              <a:rPr b="0" i="0" lang="en-US" sz="1800" u="none" strike="noStrike">
                <a:solidFill>
                  <a:schemeClr val="lt1"/>
                </a:solidFill>
                <a:latin typeface="Times New Roman"/>
                <a:ea typeface="Times New Roman"/>
                <a:cs typeface="Times New Roman"/>
                <a:sym typeface="Times New Roman"/>
              </a:rPr>
              <a:t>Finally, to compare the scoring mechanism of lexicon-based software with the different cloud service providers, we performed an Analysis of Variance (ANOVA) test.</a:t>
            </a:r>
            <a:endParaRPr/>
          </a:p>
          <a:p>
            <a:pPr indent="-320040" lvl="0" marL="457200" rtl="0" algn="just">
              <a:lnSpc>
                <a:spcPct val="150000"/>
              </a:lnSpc>
              <a:spcBef>
                <a:spcPts val="1000"/>
              </a:spcBef>
              <a:spcAft>
                <a:spcPts val="0"/>
              </a:spcAft>
              <a:buSzPts val="1440"/>
              <a:buChar char="►"/>
            </a:pPr>
            <a:r>
              <a:rPr b="0" i="0" lang="en-US" sz="1800" u="none" strike="noStrike">
                <a:solidFill>
                  <a:schemeClr val="lt1"/>
                </a:solidFill>
                <a:latin typeface="Times New Roman"/>
                <a:ea typeface="Times New Roman"/>
                <a:cs typeface="Times New Roman"/>
                <a:sym typeface="Times New Roman"/>
              </a:rPr>
              <a:t>This analysis was conducted using SPSS. This is a tool used for descriptive analysis.</a:t>
            </a:r>
            <a:endParaRPr/>
          </a:p>
          <a:p>
            <a:pPr indent="-320040" lvl="0" marL="457200" rtl="0" algn="just">
              <a:lnSpc>
                <a:spcPct val="150000"/>
              </a:lnSpc>
              <a:spcBef>
                <a:spcPts val="1000"/>
              </a:spcBef>
              <a:spcAft>
                <a:spcPts val="0"/>
              </a:spcAft>
              <a:buSzPts val="1440"/>
              <a:buChar char="►"/>
            </a:pPr>
            <a:r>
              <a:rPr b="0" i="0" lang="en-US" sz="1800" u="none" strike="noStrike">
                <a:solidFill>
                  <a:schemeClr val="lt1"/>
                </a:solidFill>
                <a:latin typeface="Times New Roman"/>
                <a:ea typeface="Times New Roman"/>
                <a:cs typeface="Times New Roman"/>
                <a:sym typeface="Times New Roman"/>
              </a:rPr>
              <a:t>F-ratio = MST/MSE</a:t>
            </a:r>
            <a:endParaRPr/>
          </a:p>
          <a:p>
            <a:pPr indent="-457200" lvl="0" marL="914400" rtl="0" algn="just">
              <a:lnSpc>
                <a:spcPct val="100000"/>
              </a:lnSpc>
              <a:spcBef>
                <a:spcPts val="0"/>
              </a:spcBef>
              <a:spcAft>
                <a:spcPts val="0"/>
              </a:spcAft>
              <a:buSzPts val="1440"/>
              <a:buChar char="►"/>
            </a:pPr>
            <a:r>
              <a:rPr b="0" i="0" lang="en-US" sz="1800" u="none" strike="noStrike">
                <a:solidFill>
                  <a:schemeClr val="lt1"/>
                </a:solidFill>
                <a:latin typeface="Times New Roman"/>
                <a:ea typeface="Times New Roman"/>
                <a:cs typeface="Times New Roman"/>
                <a:sym typeface="Times New Roman"/>
              </a:rPr>
              <a:t>MSR = Regression mean square (MSR = SSR/df)</a:t>
            </a:r>
            <a:endParaRPr b="0">
              <a:solidFill>
                <a:schemeClr val="lt1"/>
              </a:solidFill>
              <a:latin typeface="Times New Roman"/>
              <a:ea typeface="Times New Roman"/>
              <a:cs typeface="Times New Roman"/>
              <a:sym typeface="Times New Roman"/>
            </a:endParaRPr>
          </a:p>
          <a:p>
            <a:pPr indent="-457200" lvl="0" marL="914400" rtl="0" algn="just">
              <a:lnSpc>
                <a:spcPct val="100000"/>
              </a:lnSpc>
              <a:spcBef>
                <a:spcPts val="0"/>
              </a:spcBef>
              <a:spcAft>
                <a:spcPts val="0"/>
              </a:spcAft>
              <a:buSzPts val="1440"/>
              <a:buChar char="►"/>
            </a:pPr>
            <a:r>
              <a:rPr b="0" i="0" lang="en-US" sz="1800" u="none" strike="noStrike">
                <a:solidFill>
                  <a:schemeClr val="lt1"/>
                </a:solidFill>
                <a:latin typeface="Times New Roman"/>
                <a:ea typeface="Times New Roman"/>
                <a:cs typeface="Times New Roman"/>
                <a:sym typeface="Times New Roman"/>
              </a:rPr>
              <a:t>MSE = Error mean square(MSE =SSE/df)</a:t>
            </a:r>
            <a:endParaRPr b="0">
              <a:solidFill>
                <a:schemeClr val="lt1"/>
              </a:solidFill>
              <a:latin typeface="Times New Roman"/>
              <a:ea typeface="Times New Roman"/>
              <a:cs typeface="Times New Roman"/>
              <a:sym typeface="Times New Roman"/>
            </a:endParaRPr>
          </a:p>
          <a:p>
            <a:pPr indent="-457200" lvl="0" marL="914400" rtl="0" algn="just">
              <a:lnSpc>
                <a:spcPct val="100000"/>
              </a:lnSpc>
              <a:spcBef>
                <a:spcPts val="0"/>
              </a:spcBef>
              <a:spcAft>
                <a:spcPts val="0"/>
              </a:spcAft>
              <a:buSzPts val="1440"/>
              <a:buChar char="►"/>
            </a:pPr>
            <a:r>
              <a:rPr b="0" i="0" lang="en-US" sz="1800" u="none" strike="noStrike">
                <a:solidFill>
                  <a:schemeClr val="lt1"/>
                </a:solidFill>
                <a:latin typeface="Times New Roman"/>
                <a:ea typeface="Times New Roman"/>
                <a:cs typeface="Times New Roman"/>
                <a:sym typeface="Times New Roman"/>
              </a:rPr>
              <a:t>SSR = regression sum of squares</a:t>
            </a:r>
            <a:endParaRPr b="0">
              <a:solidFill>
                <a:schemeClr val="lt1"/>
              </a:solidFill>
              <a:latin typeface="Times New Roman"/>
              <a:ea typeface="Times New Roman"/>
              <a:cs typeface="Times New Roman"/>
              <a:sym typeface="Times New Roman"/>
            </a:endParaRPr>
          </a:p>
          <a:p>
            <a:pPr indent="-457200" lvl="0" marL="914400" rtl="0" algn="just">
              <a:lnSpc>
                <a:spcPct val="100000"/>
              </a:lnSpc>
              <a:spcBef>
                <a:spcPts val="0"/>
              </a:spcBef>
              <a:spcAft>
                <a:spcPts val="0"/>
              </a:spcAft>
              <a:buSzPts val="1440"/>
              <a:buChar char="►"/>
            </a:pPr>
            <a:r>
              <a:rPr b="0" i="0" lang="en-US" sz="1800" u="none" strike="noStrike">
                <a:solidFill>
                  <a:schemeClr val="lt1"/>
                </a:solidFill>
                <a:latin typeface="Times New Roman"/>
                <a:ea typeface="Times New Roman"/>
                <a:cs typeface="Times New Roman"/>
                <a:sym typeface="Times New Roman"/>
              </a:rPr>
              <a:t>SSE = error sum of squares</a:t>
            </a:r>
            <a:endParaRPr b="0">
              <a:solidFill>
                <a:schemeClr val="lt1"/>
              </a:solidFill>
              <a:latin typeface="Times New Roman"/>
              <a:ea typeface="Times New Roman"/>
              <a:cs typeface="Times New Roman"/>
              <a:sym typeface="Times New Roman"/>
            </a:endParaRPr>
          </a:p>
          <a:p>
            <a:pPr indent="-457200" lvl="0" marL="914400" rtl="0" algn="just">
              <a:lnSpc>
                <a:spcPct val="100000"/>
              </a:lnSpc>
              <a:spcBef>
                <a:spcPts val="0"/>
              </a:spcBef>
              <a:spcAft>
                <a:spcPts val="0"/>
              </a:spcAft>
              <a:buSzPts val="1440"/>
              <a:buChar char="►"/>
            </a:pPr>
            <a:r>
              <a:rPr b="0" i="0" lang="en-US" sz="1800" u="none" strike="noStrike">
                <a:solidFill>
                  <a:schemeClr val="lt1"/>
                </a:solidFill>
                <a:latin typeface="Times New Roman"/>
                <a:ea typeface="Times New Roman"/>
                <a:cs typeface="Times New Roman"/>
                <a:sym typeface="Times New Roman"/>
              </a:rPr>
              <a:t>df = degree of freedom</a:t>
            </a:r>
            <a:endParaRPr b="0">
              <a:solidFill>
                <a:schemeClr val="lt1"/>
              </a:solidFill>
              <a:latin typeface="Times New Roman"/>
              <a:ea typeface="Times New Roman"/>
              <a:cs typeface="Times New Roman"/>
              <a:sym typeface="Times New Roman"/>
            </a:endParaRPr>
          </a:p>
          <a:p>
            <a:pPr indent="-457200" lvl="0" marL="914400" rtl="0" algn="just">
              <a:lnSpc>
                <a:spcPct val="100000"/>
              </a:lnSpc>
              <a:spcBef>
                <a:spcPts val="0"/>
              </a:spcBef>
              <a:spcAft>
                <a:spcPts val="0"/>
              </a:spcAft>
              <a:buSzPts val="1440"/>
              <a:buChar char="►"/>
            </a:pPr>
            <a:r>
              <a:rPr b="0" i="0" lang="en-US" sz="1800" u="none" strike="noStrike">
                <a:solidFill>
                  <a:schemeClr val="lt1"/>
                </a:solidFill>
                <a:latin typeface="Times New Roman"/>
                <a:ea typeface="Times New Roman"/>
                <a:cs typeface="Times New Roman"/>
                <a:sym typeface="Times New Roman"/>
              </a:rPr>
              <a:t>SST = Total Sum of squares (SST = SSE + SSR)</a:t>
            </a:r>
            <a:endParaRPr b="0">
              <a:solidFill>
                <a:schemeClr val="lt1"/>
              </a:solidFill>
              <a:latin typeface="Times New Roman"/>
              <a:ea typeface="Times New Roman"/>
              <a:cs typeface="Times New Roman"/>
              <a:sym typeface="Times New Roman"/>
            </a:endParaRPr>
          </a:p>
          <a:p>
            <a:pPr indent="-320040" lvl="0" marL="457200" rtl="0" algn="just">
              <a:lnSpc>
                <a:spcPct val="100000"/>
              </a:lnSpc>
              <a:spcBef>
                <a:spcPts val="0"/>
              </a:spcBef>
              <a:spcAft>
                <a:spcPts val="0"/>
              </a:spcAft>
              <a:buSzPts val="1440"/>
              <a:buChar char="►"/>
            </a:pPr>
            <a:r>
              <a:rPr b="0" i="0" lang="en-US" sz="1800" u="none" strike="noStrike">
                <a:solidFill>
                  <a:schemeClr val="lt1"/>
                </a:solidFill>
                <a:latin typeface="Times New Roman"/>
                <a:ea typeface="Times New Roman"/>
                <a:cs typeface="Times New Roman"/>
                <a:sym typeface="Times New Roman"/>
              </a:rPr>
              <a:t>MST = Total regression mean square   (SST/(P-1))</a:t>
            </a:r>
            <a:endParaRPr b="0">
              <a:solidFill>
                <a:schemeClr val="lt1"/>
              </a:solidFill>
              <a:latin typeface="Times New Roman"/>
              <a:ea typeface="Times New Roman"/>
              <a:cs typeface="Times New Roman"/>
              <a:sym typeface="Times New Roman"/>
            </a:endParaRPr>
          </a:p>
          <a:p>
            <a:pPr indent="-320040" lvl="0" marL="457200" rtl="0" algn="just">
              <a:lnSpc>
                <a:spcPct val="100000"/>
              </a:lnSpc>
              <a:spcBef>
                <a:spcPts val="0"/>
              </a:spcBef>
              <a:spcAft>
                <a:spcPts val="0"/>
              </a:spcAft>
              <a:buSzPts val="1440"/>
              <a:buChar char="►"/>
            </a:pPr>
            <a:r>
              <a:rPr b="0" i="0" lang="en-US" sz="1800" u="none" strike="noStrike">
                <a:solidFill>
                  <a:schemeClr val="lt1"/>
                </a:solidFill>
                <a:latin typeface="Times New Roman"/>
                <a:ea typeface="Times New Roman"/>
                <a:cs typeface="Times New Roman"/>
                <a:sym typeface="Times New Roman"/>
              </a:rPr>
              <a:t>p=p-value</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7"/>
          <p:cNvSpPr txBox="1"/>
          <p:nvPr>
            <p:ph type="title"/>
          </p:nvPr>
        </p:nvSpPr>
        <p:spPr>
          <a:xfrm>
            <a:off x="646111" y="249756"/>
            <a:ext cx="9404723" cy="55668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1800"/>
              <a:buNone/>
            </a:pPr>
            <a:r>
              <a:rPr lang="en-US" sz="3600">
                <a:latin typeface="Times New Roman"/>
                <a:ea typeface="Times New Roman"/>
                <a:cs typeface="Times New Roman"/>
                <a:sym typeface="Times New Roman"/>
              </a:rPr>
              <a:t>Results</a:t>
            </a:r>
            <a:endParaRPr/>
          </a:p>
        </p:txBody>
      </p:sp>
      <p:graphicFrame>
        <p:nvGraphicFramePr>
          <p:cNvPr id="387" name="Google Shape;387;p37"/>
          <p:cNvGraphicFramePr/>
          <p:nvPr/>
        </p:nvGraphicFramePr>
        <p:xfrm>
          <a:off x="646110" y="1025887"/>
          <a:ext cx="3000000" cy="3000000"/>
        </p:xfrm>
        <a:graphic>
          <a:graphicData uri="http://schemas.openxmlformats.org/drawingml/2006/table">
            <a:tbl>
              <a:tblPr bandRow="1">
                <a:noFill/>
                <a:tableStyleId>{919DE45E-65D3-4CCA-BCA4-2CA26D3FAD58}</a:tableStyleId>
              </a:tblPr>
              <a:tblGrid>
                <a:gridCol w="4702350"/>
                <a:gridCol w="4702350"/>
              </a:tblGrid>
              <a:tr h="1246375">
                <a:tc>
                  <a:txBody>
                    <a:bodyPr/>
                    <a:lstStyle/>
                    <a:p>
                      <a:pPr indent="0" lvl="0" marL="0" marR="0" rtl="0" algn="just">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H</a:t>
                      </a:r>
                      <a:r>
                        <a:rPr baseline="-25000" lang="en-US" sz="1400" u="none" cap="none" strike="noStrike">
                          <a:latin typeface="Times New Roman"/>
                          <a:ea typeface="Times New Roman"/>
                          <a:cs typeface="Times New Roman"/>
                          <a:sym typeface="Times New Roman"/>
                        </a:rPr>
                        <a:t>0</a:t>
                      </a:r>
                      <a:r>
                        <a:rPr lang="en-US" sz="1400" u="none" cap="none" strike="noStrike">
                          <a:latin typeface="Times New Roman"/>
                          <a:ea typeface="Times New Roman"/>
                          <a:cs typeface="Times New Roman"/>
                          <a:sym typeface="Times New Roman"/>
                        </a:rPr>
                        <a:t>: There is no significant difference between the negative sentiment category for Amazon comprehend and that of Vader.</a:t>
                      </a:r>
                      <a:endParaRPr sz="1400" u="none" cap="none" strike="noStrike">
                        <a:latin typeface="Times New Roman"/>
                        <a:ea typeface="Times New Roman"/>
                        <a:cs typeface="Times New Roman"/>
                        <a:sym typeface="Times New Roman"/>
                      </a:endParaRPr>
                    </a:p>
                    <a:p>
                      <a:pPr indent="0" lvl="0" marL="0" marR="0" rtl="0" algn="just">
                        <a:lnSpc>
                          <a:spcPct val="100000"/>
                        </a:lnSpc>
                        <a:spcBef>
                          <a:spcPts val="800"/>
                        </a:spcBef>
                        <a:spcAft>
                          <a:spcPts val="0"/>
                        </a:spcAft>
                        <a:buNone/>
                      </a:pPr>
                      <a:r>
                        <a:rPr lang="en-US" sz="1400" u="none" cap="none" strike="noStrike">
                          <a:latin typeface="Times New Roman"/>
                          <a:ea typeface="Times New Roman"/>
                          <a:cs typeface="Times New Roman"/>
                          <a:sym typeface="Times New Roman"/>
                        </a:rPr>
                        <a:t>H</a:t>
                      </a:r>
                      <a:r>
                        <a:rPr baseline="-25000" lang="en-US" sz="1400" u="none" cap="none" strike="noStrike">
                          <a:latin typeface="Times New Roman"/>
                          <a:ea typeface="Times New Roman"/>
                          <a:cs typeface="Times New Roman"/>
                          <a:sym typeface="Times New Roman"/>
                        </a:rPr>
                        <a:t>1</a:t>
                      </a:r>
                      <a:r>
                        <a:rPr lang="en-US" sz="1400" u="none" cap="none" strike="noStrike">
                          <a:latin typeface="Times New Roman"/>
                          <a:ea typeface="Times New Roman"/>
                          <a:cs typeface="Times New Roman"/>
                          <a:sym typeface="Times New Roman"/>
                        </a:rPr>
                        <a:t>: There is a significant difference between the negative sentiment category for Amazon comprehend and that of Vader.</a:t>
                      </a:r>
                      <a:endParaRPr sz="1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H</a:t>
                      </a:r>
                      <a:r>
                        <a:rPr baseline="-25000" lang="en-US" sz="1400" u="none" cap="none" strike="noStrike">
                          <a:latin typeface="Times New Roman"/>
                          <a:ea typeface="Times New Roman"/>
                          <a:cs typeface="Times New Roman"/>
                          <a:sym typeface="Times New Roman"/>
                        </a:rPr>
                        <a:t>0</a:t>
                      </a:r>
                      <a:r>
                        <a:rPr lang="en-US" sz="1400" u="none" cap="none" strike="noStrike">
                          <a:latin typeface="Times New Roman"/>
                          <a:ea typeface="Times New Roman"/>
                          <a:cs typeface="Times New Roman"/>
                          <a:sym typeface="Times New Roman"/>
                        </a:rPr>
                        <a:t>: There is no significant difference between the neutral sentiment category for Amazon comprehend and that of Vader.</a:t>
                      </a:r>
                      <a:endParaRPr sz="1400" u="none" cap="none" strike="noStrike">
                        <a:latin typeface="Times New Roman"/>
                        <a:ea typeface="Times New Roman"/>
                        <a:cs typeface="Times New Roman"/>
                        <a:sym typeface="Times New Roman"/>
                      </a:endParaRPr>
                    </a:p>
                    <a:p>
                      <a:pPr indent="0" lvl="0" marL="0" marR="0" rtl="0" algn="just">
                        <a:lnSpc>
                          <a:spcPct val="100000"/>
                        </a:lnSpc>
                        <a:spcBef>
                          <a:spcPts val="800"/>
                        </a:spcBef>
                        <a:spcAft>
                          <a:spcPts val="0"/>
                        </a:spcAft>
                        <a:buNone/>
                      </a:pPr>
                      <a:r>
                        <a:rPr lang="en-US" sz="1400" u="none" cap="none" strike="noStrike">
                          <a:latin typeface="Times New Roman"/>
                          <a:ea typeface="Times New Roman"/>
                          <a:cs typeface="Times New Roman"/>
                          <a:sym typeface="Times New Roman"/>
                        </a:rPr>
                        <a:t>H</a:t>
                      </a:r>
                      <a:r>
                        <a:rPr baseline="-25000" lang="en-US" sz="1400" u="none" cap="none" strike="noStrike">
                          <a:latin typeface="Times New Roman"/>
                          <a:ea typeface="Times New Roman"/>
                          <a:cs typeface="Times New Roman"/>
                          <a:sym typeface="Times New Roman"/>
                        </a:rPr>
                        <a:t>1</a:t>
                      </a:r>
                      <a:r>
                        <a:rPr lang="en-US" sz="1400" u="none" cap="none" strike="noStrike">
                          <a:latin typeface="Times New Roman"/>
                          <a:ea typeface="Times New Roman"/>
                          <a:cs typeface="Times New Roman"/>
                          <a:sym typeface="Times New Roman"/>
                        </a:rPr>
                        <a:t>: There is a significant difference between the neutral sentiment category for Amazon comprehend and that of Vader</a:t>
                      </a:r>
                      <a:endParaRPr sz="1400" u="none" cap="none" strike="noStrike">
                        <a:latin typeface="Times New Roman"/>
                        <a:ea typeface="Times New Roman"/>
                        <a:cs typeface="Times New Roman"/>
                        <a:sym typeface="Times New Roman"/>
                      </a:endParaRPr>
                    </a:p>
                  </a:txBody>
                  <a:tcPr marT="0" marB="0" marR="68575" marL="68575"/>
                </a:tc>
              </a:tr>
            </a:tbl>
          </a:graphicData>
        </a:graphic>
      </p:graphicFrame>
      <p:graphicFrame>
        <p:nvGraphicFramePr>
          <p:cNvPr id="388" name="Google Shape;388;p37"/>
          <p:cNvGraphicFramePr/>
          <p:nvPr/>
        </p:nvGraphicFramePr>
        <p:xfrm>
          <a:off x="646110" y="2293926"/>
          <a:ext cx="3000000" cy="3000000"/>
        </p:xfrm>
        <a:graphic>
          <a:graphicData uri="http://schemas.openxmlformats.org/drawingml/2006/table">
            <a:tbl>
              <a:tblPr bandRow="1" firstCol="1" firstRow="1">
                <a:noFill/>
                <a:tableStyleId>{919DE45E-65D3-4CCA-BCA4-2CA26D3FAD58}</a:tableStyleId>
              </a:tblPr>
              <a:tblGrid>
                <a:gridCol w="1756875"/>
                <a:gridCol w="1489100"/>
                <a:gridCol w="1361625"/>
              </a:tblGrid>
              <a:tr h="718200">
                <a:tc>
                  <a:txBody>
                    <a:bodyPr/>
                    <a:lstStyle/>
                    <a:p>
                      <a:pPr indent="0" lvl="0" marL="0" marR="0" rtl="0" algn="l">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t-Test: Paired Two Sample for Means</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 </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 </a:t>
                      </a:r>
                      <a:endParaRPr sz="1600" u="none" cap="none" strike="noStrike">
                        <a:latin typeface="Times New Roman"/>
                        <a:ea typeface="Times New Roman"/>
                        <a:cs typeface="Times New Roman"/>
                        <a:sym typeface="Times New Roman"/>
                      </a:endParaRPr>
                    </a:p>
                  </a:txBody>
                  <a:tcPr marT="0" marB="0" marR="68575" marL="68575"/>
                </a:tc>
              </a:tr>
              <a:tr h="228400">
                <a:tc>
                  <a:txBody>
                    <a:bodyPr/>
                    <a:lstStyle/>
                    <a:p>
                      <a:pPr indent="0" lvl="0" marL="0" marR="0" rtl="0" algn="l">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 </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 </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 </a:t>
                      </a:r>
                      <a:endParaRPr sz="1600" u="none" cap="none" strike="noStrike">
                        <a:latin typeface="Times New Roman"/>
                        <a:ea typeface="Times New Roman"/>
                        <a:cs typeface="Times New Roman"/>
                        <a:sym typeface="Times New Roman"/>
                      </a:endParaRPr>
                    </a:p>
                  </a:txBody>
                  <a:tcPr marT="0" marB="0" marR="68575" marL="68575"/>
                </a:tc>
              </a:tr>
              <a:tr h="319750">
                <a:tc>
                  <a:txBody>
                    <a:bodyPr/>
                    <a:lstStyle/>
                    <a:p>
                      <a:pPr indent="0" lvl="0" marL="0" marR="0" rtl="0" algn="l">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 </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AWSNegPct</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VaderNegPct</a:t>
                      </a:r>
                      <a:endParaRPr sz="1600" u="none" cap="none" strike="noStrike">
                        <a:latin typeface="Times New Roman"/>
                        <a:ea typeface="Times New Roman"/>
                        <a:cs typeface="Times New Roman"/>
                        <a:sym typeface="Times New Roman"/>
                      </a:endParaRPr>
                    </a:p>
                  </a:txBody>
                  <a:tcPr marT="0" marB="0" marR="68575" marL="68575"/>
                </a:tc>
              </a:tr>
              <a:tr h="228400">
                <a:tc>
                  <a:txBody>
                    <a:bodyPr/>
                    <a:lstStyle/>
                    <a:p>
                      <a:pPr indent="0" lvl="0" marL="0" marR="0" rtl="0" algn="l">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Mean</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0.183</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0.289</a:t>
                      </a:r>
                      <a:endParaRPr sz="1600" u="none" cap="none" strike="noStrike">
                        <a:latin typeface="Times New Roman"/>
                        <a:ea typeface="Times New Roman"/>
                        <a:cs typeface="Times New Roman"/>
                        <a:sym typeface="Times New Roman"/>
                      </a:endParaRPr>
                    </a:p>
                  </a:txBody>
                  <a:tcPr marT="0" marB="0" marR="68575" marL="68575"/>
                </a:tc>
              </a:tr>
              <a:tr h="228400">
                <a:tc>
                  <a:txBody>
                    <a:bodyPr/>
                    <a:lstStyle/>
                    <a:p>
                      <a:pPr indent="0" lvl="0" marL="0" marR="0" rtl="0" algn="l">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Variance</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0.002</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0.098</a:t>
                      </a:r>
                      <a:endParaRPr sz="1600" u="none" cap="none" strike="noStrike">
                        <a:latin typeface="Times New Roman"/>
                        <a:ea typeface="Times New Roman"/>
                        <a:cs typeface="Times New Roman"/>
                        <a:sym typeface="Times New Roman"/>
                      </a:endParaRPr>
                    </a:p>
                  </a:txBody>
                  <a:tcPr marT="0" marB="0" marR="68575" marL="68575"/>
                </a:tc>
              </a:tr>
              <a:tr h="228400">
                <a:tc>
                  <a:txBody>
                    <a:bodyPr/>
                    <a:lstStyle/>
                    <a:p>
                      <a:pPr indent="0" lvl="0" marL="0" marR="0" rtl="0" algn="l">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Observations</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83.000</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83.000</a:t>
                      </a:r>
                      <a:endParaRPr sz="1600" u="none" cap="none" strike="noStrike">
                        <a:latin typeface="Times New Roman"/>
                        <a:ea typeface="Times New Roman"/>
                        <a:cs typeface="Times New Roman"/>
                        <a:sym typeface="Times New Roman"/>
                      </a:endParaRPr>
                    </a:p>
                  </a:txBody>
                  <a:tcPr marT="0" marB="0" marR="68575" marL="68575"/>
                </a:tc>
              </a:tr>
              <a:tr h="473300">
                <a:tc>
                  <a:txBody>
                    <a:bodyPr/>
                    <a:lstStyle/>
                    <a:p>
                      <a:pPr indent="0" lvl="0" marL="0" marR="0" rtl="0" algn="l">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Pearson Correlation</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-0.427</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 </a:t>
                      </a:r>
                      <a:endParaRPr sz="1600" u="none" cap="none" strike="noStrike">
                        <a:latin typeface="Times New Roman"/>
                        <a:ea typeface="Times New Roman"/>
                        <a:cs typeface="Times New Roman"/>
                        <a:sym typeface="Times New Roman"/>
                      </a:endParaRPr>
                    </a:p>
                  </a:txBody>
                  <a:tcPr marT="0" marB="0" marR="68575" marL="68575"/>
                </a:tc>
              </a:tr>
              <a:tr h="483775">
                <a:tc>
                  <a:txBody>
                    <a:bodyPr/>
                    <a:lstStyle/>
                    <a:p>
                      <a:pPr indent="0" lvl="0" marL="0" marR="0" rtl="0" algn="l">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Hypothesized Mean Difference</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0.000</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 </a:t>
                      </a:r>
                      <a:endParaRPr sz="1600" u="none" cap="none" strike="noStrike">
                        <a:latin typeface="Times New Roman"/>
                        <a:ea typeface="Times New Roman"/>
                        <a:cs typeface="Times New Roman"/>
                        <a:sym typeface="Times New Roman"/>
                      </a:endParaRPr>
                    </a:p>
                  </a:txBody>
                  <a:tcPr marT="0" marB="0" marR="68575" marL="68575"/>
                </a:tc>
              </a:tr>
              <a:tr h="228400">
                <a:tc>
                  <a:txBody>
                    <a:bodyPr/>
                    <a:lstStyle/>
                    <a:p>
                      <a:pPr indent="0" lvl="0" marL="0" marR="0" rtl="0" algn="l">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df</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82.000</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 </a:t>
                      </a:r>
                      <a:endParaRPr sz="1600" u="none" cap="none" strike="noStrike">
                        <a:latin typeface="Times New Roman"/>
                        <a:ea typeface="Times New Roman"/>
                        <a:cs typeface="Times New Roman"/>
                        <a:sym typeface="Times New Roman"/>
                      </a:endParaRPr>
                    </a:p>
                  </a:txBody>
                  <a:tcPr marT="0" marB="0" marR="68575" marL="68575"/>
                </a:tc>
              </a:tr>
              <a:tr h="228400">
                <a:tc>
                  <a:txBody>
                    <a:bodyPr/>
                    <a:lstStyle/>
                    <a:p>
                      <a:pPr indent="0" lvl="0" marL="0" marR="0" rtl="0" algn="l">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t Stat</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-2.852</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 </a:t>
                      </a:r>
                      <a:endParaRPr sz="1600" u="none" cap="none" strike="noStrike">
                        <a:latin typeface="Times New Roman"/>
                        <a:ea typeface="Times New Roman"/>
                        <a:cs typeface="Times New Roman"/>
                        <a:sym typeface="Times New Roman"/>
                      </a:endParaRPr>
                    </a:p>
                  </a:txBody>
                  <a:tcPr marT="0" marB="0" marR="68575" marL="68575"/>
                </a:tc>
              </a:tr>
              <a:tr h="228400">
                <a:tc>
                  <a:txBody>
                    <a:bodyPr/>
                    <a:lstStyle/>
                    <a:p>
                      <a:pPr indent="0" lvl="0" marL="0" marR="0" rtl="0" algn="l">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P(T&lt;=t) two-tail</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0.005</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 </a:t>
                      </a:r>
                      <a:endParaRPr sz="1600" u="none" cap="none" strike="noStrike">
                        <a:latin typeface="Times New Roman"/>
                        <a:ea typeface="Times New Roman"/>
                        <a:cs typeface="Times New Roman"/>
                        <a:sym typeface="Times New Roman"/>
                      </a:endParaRPr>
                    </a:p>
                  </a:txBody>
                  <a:tcPr marT="0" marB="0" marR="68575" marL="68575"/>
                </a:tc>
              </a:tr>
              <a:tr h="319750">
                <a:tc>
                  <a:txBody>
                    <a:bodyPr/>
                    <a:lstStyle/>
                    <a:p>
                      <a:pPr indent="0" lvl="0" marL="0" marR="0" rtl="0" algn="l">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t Critical two-tail</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1.989</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 </a:t>
                      </a:r>
                      <a:endParaRPr sz="1600" u="none" cap="none" strike="noStrike">
                        <a:latin typeface="Times New Roman"/>
                        <a:ea typeface="Times New Roman"/>
                        <a:cs typeface="Times New Roman"/>
                        <a:sym typeface="Times New Roman"/>
                      </a:endParaRPr>
                    </a:p>
                  </a:txBody>
                  <a:tcPr marT="0" marB="0" marR="68575" marL="68575"/>
                </a:tc>
              </a:tr>
            </a:tbl>
          </a:graphicData>
        </a:graphic>
      </p:graphicFrame>
      <p:graphicFrame>
        <p:nvGraphicFramePr>
          <p:cNvPr id="389" name="Google Shape;389;p37"/>
          <p:cNvGraphicFramePr/>
          <p:nvPr/>
        </p:nvGraphicFramePr>
        <p:xfrm>
          <a:off x="5348473" y="2315577"/>
          <a:ext cx="3000000" cy="3000000"/>
        </p:xfrm>
        <a:graphic>
          <a:graphicData uri="http://schemas.openxmlformats.org/drawingml/2006/table">
            <a:tbl>
              <a:tblPr bandRow="1" firstCol="1" firstRow="1">
                <a:noFill/>
                <a:tableStyleId>{919DE45E-65D3-4CCA-BCA4-2CA26D3FAD58}</a:tableStyleId>
              </a:tblPr>
              <a:tblGrid>
                <a:gridCol w="1793000"/>
                <a:gridCol w="1519725"/>
                <a:gridCol w="1389625"/>
              </a:tblGrid>
              <a:tr h="536325">
                <a:tc>
                  <a:txBody>
                    <a:bodyPr/>
                    <a:lstStyle/>
                    <a:p>
                      <a:pPr indent="0" lvl="0" marL="0" marR="0" rtl="0" algn="l">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t-Test: Paired Two Sample for Means</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 </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 </a:t>
                      </a:r>
                      <a:endParaRPr sz="1600" u="none" cap="none" strike="noStrike">
                        <a:latin typeface="Times New Roman"/>
                        <a:ea typeface="Times New Roman"/>
                        <a:cs typeface="Times New Roman"/>
                        <a:sym typeface="Times New Roman"/>
                      </a:endParaRPr>
                    </a:p>
                  </a:txBody>
                  <a:tcPr marT="0" marB="0" marR="68575" marL="68575"/>
                </a:tc>
              </a:tr>
              <a:tr h="278375">
                <a:tc>
                  <a:txBody>
                    <a:bodyPr/>
                    <a:lstStyle/>
                    <a:p>
                      <a:pPr indent="0" lvl="0" marL="0" marR="0" rtl="0" algn="l">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 </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 </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 </a:t>
                      </a:r>
                      <a:endParaRPr sz="1600" u="none" cap="none" strike="noStrike">
                        <a:latin typeface="Times New Roman"/>
                        <a:ea typeface="Times New Roman"/>
                        <a:cs typeface="Times New Roman"/>
                        <a:sym typeface="Times New Roman"/>
                      </a:endParaRPr>
                    </a:p>
                  </a:txBody>
                  <a:tcPr marT="0" marB="0" marR="68575" marL="68575"/>
                </a:tc>
              </a:tr>
              <a:tr h="278375">
                <a:tc>
                  <a:txBody>
                    <a:bodyPr/>
                    <a:lstStyle/>
                    <a:p>
                      <a:pPr indent="0" lvl="0" marL="0" marR="0" rtl="0" algn="l">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 </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AWSNegPct</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VaderNegPct</a:t>
                      </a:r>
                      <a:endParaRPr sz="1600" u="none" cap="none" strike="noStrike">
                        <a:latin typeface="Times New Roman"/>
                        <a:ea typeface="Times New Roman"/>
                        <a:cs typeface="Times New Roman"/>
                        <a:sym typeface="Times New Roman"/>
                      </a:endParaRPr>
                    </a:p>
                  </a:txBody>
                  <a:tcPr marT="0" marB="0" marR="68575" marL="68575"/>
                </a:tc>
              </a:tr>
              <a:tr h="278375">
                <a:tc>
                  <a:txBody>
                    <a:bodyPr/>
                    <a:lstStyle/>
                    <a:p>
                      <a:pPr indent="0" lvl="0" marL="0" marR="0" rtl="0" algn="l">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Mean</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0.183</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0.289</a:t>
                      </a:r>
                      <a:endParaRPr sz="1600" u="none" cap="none" strike="noStrike">
                        <a:latin typeface="Times New Roman"/>
                        <a:ea typeface="Times New Roman"/>
                        <a:cs typeface="Times New Roman"/>
                        <a:sym typeface="Times New Roman"/>
                      </a:endParaRPr>
                    </a:p>
                  </a:txBody>
                  <a:tcPr marT="0" marB="0" marR="68575" marL="68575"/>
                </a:tc>
              </a:tr>
              <a:tr h="278375">
                <a:tc>
                  <a:txBody>
                    <a:bodyPr/>
                    <a:lstStyle/>
                    <a:p>
                      <a:pPr indent="0" lvl="0" marL="0" marR="0" rtl="0" algn="l">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Variance</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0.002</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0.098</a:t>
                      </a:r>
                      <a:endParaRPr sz="1600" u="none" cap="none" strike="noStrike">
                        <a:latin typeface="Times New Roman"/>
                        <a:ea typeface="Times New Roman"/>
                        <a:cs typeface="Times New Roman"/>
                        <a:sym typeface="Times New Roman"/>
                      </a:endParaRPr>
                    </a:p>
                  </a:txBody>
                  <a:tcPr marT="0" marB="0" marR="68575" marL="68575"/>
                </a:tc>
              </a:tr>
              <a:tr h="278375">
                <a:tc>
                  <a:txBody>
                    <a:bodyPr/>
                    <a:lstStyle/>
                    <a:p>
                      <a:pPr indent="0" lvl="0" marL="0" marR="0" rtl="0" algn="l">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Observations</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83.000</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83.000</a:t>
                      </a:r>
                      <a:endParaRPr sz="1600" u="none" cap="none" strike="noStrike">
                        <a:latin typeface="Times New Roman"/>
                        <a:ea typeface="Times New Roman"/>
                        <a:cs typeface="Times New Roman"/>
                        <a:sym typeface="Times New Roman"/>
                      </a:endParaRPr>
                    </a:p>
                  </a:txBody>
                  <a:tcPr marT="0" marB="0" marR="68575" marL="68575"/>
                </a:tc>
              </a:tr>
              <a:tr h="536325">
                <a:tc>
                  <a:txBody>
                    <a:bodyPr/>
                    <a:lstStyle/>
                    <a:p>
                      <a:pPr indent="0" lvl="0" marL="0" marR="0" rtl="0" algn="l">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Pearson Correlation</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-0.427</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 </a:t>
                      </a:r>
                      <a:endParaRPr sz="1600" u="none" cap="none" strike="noStrike">
                        <a:latin typeface="Times New Roman"/>
                        <a:ea typeface="Times New Roman"/>
                        <a:cs typeface="Times New Roman"/>
                        <a:sym typeface="Times New Roman"/>
                      </a:endParaRPr>
                    </a:p>
                  </a:txBody>
                  <a:tcPr marT="0" marB="0" marR="68575" marL="68575"/>
                </a:tc>
              </a:tr>
              <a:tr h="536325">
                <a:tc>
                  <a:txBody>
                    <a:bodyPr/>
                    <a:lstStyle/>
                    <a:p>
                      <a:pPr indent="0" lvl="0" marL="0" marR="0" rtl="0" algn="l">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Hypothesized Mean Difference</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0.000</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 </a:t>
                      </a:r>
                      <a:endParaRPr sz="1600" u="none" cap="none" strike="noStrike">
                        <a:latin typeface="Times New Roman"/>
                        <a:ea typeface="Times New Roman"/>
                        <a:cs typeface="Times New Roman"/>
                        <a:sym typeface="Times New Roman"/>
                      </a:endParaRPr>
                    </a:p>
                  </a:txBody>
                  <a:tcPr marT="0" marB="0" marR="68575" marL="68575"/>
                </a:tc>
              </a:tr>
              <a:tr h="278375">
                <a:tc>
                  <a:txBody>
                    <a:bodyPr/>
                    <a:lstStyle/>
                    <a:p>
                      <a:pPr indent="0" lvl="0" marL="0" marR="0" rtl="0" algn="l">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df</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82.000</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 </a:t>
                      </a:r>
                      <a:endParaRPr sz="1600" u="none" cap="none" strike="noStrike">
                        <a:latin typeface="Times New Roman"/>
                        <a:ea typeface="Times New Roman"/>
                        <a:cs typeface="Times New Roman"/>
                        <a:sym typeface="Times New Roman"/>
                      </a:endParaRPr>
                    </a:p>
                  </a:txBody>
                  <a:tcPr marT="0" marB="0" marR="68575" marL="68575"/>
                </a:tc>
              </a:tr>
              <a:tr h="278375">
                <a:tc>
                  <a:txBody>
                    <a:bodyPr/>
                    <a:lstStyle/>
                    <a:p>
                      <a:pPr indent="0" lvl="0" marL="0" marR="0" rtl="0" algn="l">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t Stat</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-2.852</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 </a:t>
                      </a:r>
                      <a:endParaRPr sz="1600" u="none" cap="none" strike="noStrike">
                        <a:latin typeface="Times New Roman"/>
                        <a:ea typeface="Times New Roman"/>
                        <a:cs typeface="Times New Roman"/>
                        <a:sym typeface="Times New Roman"/>
                      </a:endParaRPr>
                    </a:p>
                  </a:txBody>
                  <a:tcPr marT="0" marB="0" marR="68575" marL="68575"/>
                </a:tc>
              </a:tr>
              <a:tr h="278375">
                <a:tc>
                  <a:txBody>
                    <a:bodyPr/>
                    <a:lstStyle/>
                    <a:p>
                      <a:pPr indent="0" lvl="0" marL="0" marR="0" rtl="0" algn="l">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P(T&lt;=t) two-tail</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0.005</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 </a:t>
                      </a:r>
                      <a:endParaRPr sz="1600" u="none" cap="none" strike="noStrike">
                        <a:latin typeface="Times New Roman"/>
                        <a:ea typeface="Times New Roman"/>
                        <a:cs typeface="Times New Roman"/>
                        <a:sym typeface="Times New Roman"/>
                      </a:endParaRPr>
                    </a:p>
                  </a:txBody>
                  <a:tcPr marT="0" marB="0" marR="68575" marL="68575"/>
                </a:tc>
              </a:tr>
              <a:tr h="258800">
                <a:tc>
                  <a:txBody>
                    <a:bodyPr/>
                    <a:lstStyle/>
                    <a:p>
                      <a:pPr indent="0" lvl="0" marL="0" marR="0" rtl="0" algn="l">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t Critical two-tail</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1.989</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 </a:t>
                      </a:r>
                      <a:endParaRPr sz="1600" u="none" cap="none" strike="noStrike">
                        <a:latin typeface="Times New Roman"/>
                        <a:ea typeface="Times New Roman"/>
                        <a:cs typeface="Times New Roman"/>
                        <a:sym typeface="Times New Roman"/>
                      </a:endParaRPr>
                    </a:p>
                  </a:txBody>
                  <a:tcPr marT="0" marB="0" marR="68575" marL="68575"/>
                </a:tc>
              </a:tr>
            </a:tbl>
          </a:graphicData>
        </a:graphic>
      </p:graphicFrame>
      <p:sp>
        <p:nvSpPr>
          <p:cNvPr id="390" name="Google Shape;390;p37"/>
          <p:cNvSpPr txBox="1"/>
          <p:nvPr/>
        </p:nvSpPr>
        <p:spPr>
          <a:xfrm>
            <a:off x="646110" y="6453753"/>
            <a:ext cx="10540446" cy="99001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lang="en-US" sz="1400" u="none" strike="noStrike">
                <a:solidFill>
                  <a:schemeClr val="lt1"/>
                </a:solidFill>
                <a:latin typeface="Times New Roman"/>
                <a:ea typeface="Times New Roman"/>
                <a:cs typeface="Times New Roman"/>
                <a:sym typeface="Times New Roman"/>
              </a:rPr>
              <a:t>Table 6-1:T-test for negative percentage 			Table 6-2:T-test for negative percentage </a:t>
            </a:r>
            <a:endParaRPr b="0" sz="1400">
              <a:solidFill>
                <a:schemeClr val="lt1"/>
              </a:solidFill>
              <a:latin typeface="Times New Roman"/>
              <a:ea typeface="Times New Roman"/>
              <a:cs typeface="Times New Roman"/>
              <a:sym typeface="Times New Roman"/>
            </a:endParaRPr>
          </a:p>
          <a:p>
            <a:pPr indent="0" lvl="0" marL="0" marR="0" rtl="0" algn="l">
              <a:spcBef>
                <a:spcPts val="1000"/>
              </a:spcBef>
              <a:spcAft>
                <a:spcPts val="0"/>
              </a:spcAft>
              <a:buNone/>
            </a:pPr>
            <a:br>
              <a:rPr lang="en-US"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8"/>
          <p:cNvSpPr txBox="1"/>
          <p:nvPr>
            <p:ph type="title"/>
          </p:nvPr>
        </p:nvSpPr>
        <p:spPr>
          <a:xfrm>
            <a:off x="646111" y="452718"/>
            <a:ext cx="9404723" cy="60418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1800"/>
              <a:buNone/>
            </a:pPr>
            <a:r>
              <a:rPr lang="en-US" sz="3600">
                <a:latin typeface="Times New Roman"/>
                <a:ea typeface="Times New Roman"/>
                <a:cs typeface="Times New Roman"/>
                <a:sym typeface="Times New Roman"/>
              </a:rPr>
              <a:t>Results</a:t>
            </a:r>
            <a:endParaRPr/>
          </a:p>
        </p:txBody>
      </p:sp>
      <p:graphicFrame>
        <p:nvGraphicFramePr>
          <p:cNvPr id="396" name="Google Shape;396;p38"/>
          <p:cNvGraphicFramePr/>
          <p:nvPr/>
        </p:nvGraphicFramePr>
        <p:xfrm>
          <a:off x="646109" y="1257780"/>
          <a:ext cx="3000000" cy="3000000"/>
        </p:xfrm>
        <a:graphic>
          <a:graphicData uri="http://schemas.openxmlformats.org/drawingml/2006/table">
            <a:tbl>
              <a:tblPr bandRow="1">
                <a:noFill/>
                <a:tableStyleId>{919DE45E-65D3-4CCA-BCA4-2CA26D3FAD58}</a:tableStyleId>
              </a:tblPr>
              <a:tblGrid>
                <a:gridCol w="4702350"/>
                <a:gridCol w="4702350"/>
              </a:tblGrid>
              <a:tr h="1176650">
                <a:tc>
                  <a:txBody>
                    <a:bodyPr/>
                    <a:lstStyle/>
                    <a:p>
                      <a:pPr indent="0" lvl="0" marL="0" marR="0" rtl="0" algn="just">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H</a:t>
                      </a:r>
                      <a:r>
                        <a:rPr baseline="-25000" lang="en-US" sz="1400" u="none" cap="none" strike="noStrike">
                          <a:latin typeface="Times New Roman"/>
                          <a:ea typeface="Times New Roman"/>
                          <a:cs typeface="Times New Roman"/>
                          <a:sym typeface="Times New Roman"/>
                        </a:rPr>
                        <a:t>0</a:t>
                      </a:r>
                      <a:r>
                        <a:rPr lang="en-US" sz="1400" u="none" cap="none" strike="noStrike">
                          <a:latin typeface="Times New Roman"/>
                          <a:ea typeface="Times New Roman"/>
                          <a:cs typeface="Times New Roman"/>
                          <a:sym typeface="Times New Roman"/>
                        </a:rPr>
                        <a:t>: There is no significant difference between the positive sentiment category for Amazon comprehend and that of Vader</a:t>
                      </a:r>
                      <a:endParaRPr sz="1400" u="none" cap="none" strike="noStrike">
                        <a:latin typeface="Times New Roman"/>
                        <a:ea typeface="Times New Roman"/>
                        <a:cs typeface="Times New Roman"/>
                        <a:sym typeface="Times New Roman"/>
                      </a:endParaRPr>
                    </a:p>
                    <a:p>
                      <a:pPr indent="0" lvl="0" marL="0" marR="0" rtl="0" algn="just">
                        <a:lnSpc>
                          <a:spcPct val="100000"/>
                        </a:lnSpc>
                        <a:spcBef>
                          <a:spcPts val="800"/>
                        </a:spcBef>
                        <a:spcAft>
                          <a:spcPts val="0"/>
                        </a:spcAft>
                        <a:buNone/>
                      </a:pPr>
                      <a:r>
                        <a:rPr lang="en-US" sz="1400" u="none" cap="none" strike="noStrike">
                          <a:latin typeface="Times New Roman"/>
                          <a:ea typeface="Times New Roman"/>
                          <a:cs typeface="Times New Roman"/>
                          <a:sym typeface="Times New Roman"/>
                        </a:rPr>
                        <a:t>H</a:t>
                      </a:r>
                      <a:r>
                        <a:rPr baseline="-25000" lang="en-US" sz="1400" u="none" cap="none" strike="noStrike">
                          <a:latin typeface="Times New Roman"/>
                          <a:ea typeface="Times New Roman"/>
                          <a:cs typeface="Times New Roman"/>
                          <a:sym typeface="Times New Roman"/>
                        </a:rPr>
                        <a:t>1</a:t>
                      </a:r>
                      <a:r>
                        <a:rPr lang="en-US" sz="1400" u="none" cap="none" strike="noStrike">
                          <a:latin typeface="Times New Roman"/>
                          <a:ea typeface="Times New Roman"/>
                          <a:cs typeface="Times New Roman"/>
                          <a:sym typeface="Times New Roman"/>
                        </a:rPr>
                        <a:t>: There is a significant difference between the positive sentiment category for Amazon comprehend and that of Vader.</a:t>
                      </a:r>
                      <a:endParaRPr sz="1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H</a:t>
                      </a:r>
                      <a:r>
                        <a:rPr baseline="-25000" lang="en-US" sz="1400" u="none" cap="none" strike="noStrike">
                          <a:latin typeface="Times New Roman"/>
                          <a:ea typeface="Times New Roman"/>
                          <a:cs typeface="Times New Roman"/>
                          <a:sym typeface="Times New Roman"/>
                        </a:rPr>
                        <a:t>0</a:t>
                      </a:r>
                      <a:r>
                        <a:rPr lang="en-US" sz="1400" u="none" cap="none" strike="noStrike">
                          <a:latin typeface="Times New Roman"/>
                          <a:ea typeface="Times New Roman"/>
                          <a:cs typeface="Times New Roman"/>
                          <a:sym typeface="Times New Roman"/>
                        </a:rPr>
                        <a:t>: There is no significant difference between the compound sentiment category for Amazon comprehend and that of Vader</a:t>
                      </a:r>
                      <a:endParaRPr sz="1400" u="none" cap="none" strike="noStrike">
                        <a:latin typeface="Times New Roman"/>
                        <a:ea typeface="Times New Roman"/>
                        <a:cs typeface="Times New Roman"/>
                        <a:sym typeface="Times New Roman"/>
                      </a:endParaRPr>
                    </a:p>
                    <a:p>
                      <a:pPr indent="0" lvl="0" marL="0" marR="0" rtl="0" algn="just">
                        <a:lnSpc>
                          <a:spcPct val="115000"/>
                        </a:lnSpc>
                        <a:spcBef>
                          <a:spcPts val="800"/>
                        </a:spcBef>
                        <a:spcAft>
                          <a:spcPts val="0"/>
                        </a:spcAft>
                        <a:buNone/>
                      </a:pPr>
                      <a:r>
                        <a:rPr lang="en-US" sz="1400" u="none" cap="none" strike="noStrike">
                          <a:latin typeface="Times New Roman"/>
                          <a:ea typeface="Times New Roman"/>
                          <a:cs typeface="Times New Roman"/>
                          <a:sym typeface="Times New Roman"/>
                        </a:rPr>
                        <a:t>H</a:t>
                      </a:r>
                      <a:r>
                        <a:rPr baseline="-25000" lang="en-US" sz="1400" u="none" cap="none" strike="noStrike">
                          <a:latin typeface="Times New Roman"/>
                          <a:ea typeface="Times New Roman"/>
                          <a:cs typeface="Times New Roman"/>
                          <a:sym typeface="Times New Roman"/>
                        </a:rPr>
                        <a:t>1</a:t>
                      </a:r>
                      <a:r>
                        <a:rPr lang="en-US" sz="1400" u="none" cap="none" strike="noStrike">
                          <a:latin typeface="Times New Roman"/>
                          <a:ea typeface="Times New Roman"/>
                          <a:cs typeface="Times New Roman"/>
                          <a:sym typeface="Times New Roman"/>
                        </a:rPr>
                        <a:t>: There is a significant difference between the compound sentiment category for Amazon comprehend and that of Vader.</a:t>
                      </a:r>
                      <a:endParaRPr sz="1400" u="none" cap="none" strike="noStrike">
                        <a:latin typeface="Times New Roman"/>
                        <a:ea typeface="Times New Roman"/>
                        <a:cs typeface="Times New Roman"/>
                        <a:sym typeface="Times New Roman"/>
                      </a:endParaRPr>
                    </a:p>
                  </a:txBody>
                  <a:tcPr marT="0" marB="0" marR="68575" marL="68575"/>
                </a:tc>
              </a:tr>
            </a:tbl>
          </a:graphicData>
        </a:graphic>
      </p:graphicFrame>
      <p:graphicFrame>
        <p:nvGraphicFramePr>
          <p:cNvPr id="397" name="Google Shape;397;p38"/>
          <p:cNvGraphicFramePr/>
          <p:nvPr/>
        </p:nvGraphicFramePr>
        <p:xfrm>
          <a:off x="646109" y="2434436"/>
          <a:ext cx="3000000" cy="3000000"/>
        </p:xfrm>
        <a:graphic>
          <a:graphicData uri="http://schemas.openxmlformats.org/drawingml/2006/table">
            <a:tbl>
              <a:tblPr bandRow="1" firstCol="1" firstRow="1">
                <a:noFill/>
                <a:tableStyleId>{919DE45E-65D3-4CCA-BCA4-2CA26D3FAD58}</a:tableStyleId>
              </a:tblPr>
              <a:tblGrid>
                <a:gridCol w="1737700"/>
                <a:gridCol w="1388825"/>
                <a:gridCol w="1511875"/>
              </a:tblGrid>
              <a:tr h="294600">
                <a:tc gridSpan="2">
                  <a:txBody>
                    <a:bodyPr/>
                    <a:lstStyle/>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t-Test: Paired Two Sample for Means</a:t>
                      </a:r>
                      <a:endParaRPr sz="1400" u="none" cap="none" strike="noStrike">
                        <a:latin typeface="Times New Roman"/>
                        <a:ea typeface="Times New Roman"/>
                        <a:cs typeface="Times New Roman"/>
                        <a:sym typeface="Times New Roman"/>
                      </a:endParaRPr>
                    </a:p>
                  </a:txBody>
                  <a:tcPr marT="0" marB="0" marR="68575" marL="68575"/>
                </a:tc>
                <a:tc hMerge="1"/>
                <a:tc>
                  <a:txBody>
                    <a:bodyPr/>
                    <a:lstStyle/>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 </a:t>
                      </a:r>
                      <a:endParaRPr sz="1400" u="none" cap="none" strike="noStrike">
                        <a:latin typeface="Times New Roman"/>
                        <a:ea typeface="Times New Roman"/>
                        <a:cs typeface="Times New Roman"/>
                        <a:sym typeface="Times New Roman"/>
                      </a:endParaRPr>
                    </a:p>
                  </a:txBody>
                  <a:tcPr marT="0" marB="0" marR="68575" marL="68575"/>
                </a:tc>
              </a:tr>
              <a:tr h="309450">
                <a:tc>
                  <a:txBody>
                    <a:bodyPr/>
                    <a:lstStyle/>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 </a:t>
                      </a:r>
                      <a:endParaRPr sz="1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 </a:t>
                      </a:r>
                      <a:endParaRPr sz="1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 </a:t>
                      </a:r>
                      <a:endParaRPr sz="1400" u="none" cap="none" strike="noStrike">
                        <a:latin typeface="Times New Roman"/>
                        <a:ea typeface="Times New Roman"/>
                        <a:cs typeface="Times New Roman"/>
                        <a:sym typeface="Times New Roman"/>
                      </a:endParaRPr>
                    </a:p>
                  </a:txBody>
                  <a:tcPr marT="0" marB="0" marR="68575" marL="68575"/>
                </a:tc>
              </a:tr>
              <a:tr h="294600">
                <a:tc>
                  <a:txBody>
                    <a:bodyPr/>
                    <a:lstStyle/>
                    <a:p>
                      <a:pPr indent="0" lvl="0" marL="0" marR="0" rtl="0" algn="ctr">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 </a:t>
                      </a:r>
                      <a:endParaRPr sz="1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AWSPosPct</a:t>
                      </a:r>
                      <a:endParaRPr sz="1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VaderPosPct</a:t>
                      </a:r>
                      <a:endParaRPr sz="1400" u="none" cap="none" strike="noStrike">
                        <a:latin typeface="Times New Roman"/>
                        <a:ea typeface="Times New Roman"/>
                        <a:cs typeface="Times New Roman"/>
                        <a:sym typeface="Times New Roman"/>
                      </a:endParaRPr>
                    </a:p>
                  </a:txBody>
                  <a:tcPr marT="0" marB="0" marR="68575" marL="68575"/>
                </a:tc>
              </a:tr>
              <a:tr h="294600">
                <a:tc>
                  <a:txBody>
                    <a:bodyPr/>
                    <a:lstStyle/>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Mean</a:t>
                      </a:r>
                      <a:endParaRPr sz="1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0.233</a:t>
                      </a:r>
                      <a:endParaRPr sz="1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0.059</a:t>
                      </a:r>
                      <a:endParaRPr sz="1400" u="none" cap="none" strike="noStrike">
                        <a:latin typeface="Times New Roman"/>
                        <a:ea typeface="Times New Roman"/>
                        <a:cs typeface="Times New Roman"/>
                        <a:sym typeface="Times New Roman"/>
                      </a:endParaRPr>
                    </a:p>
                  </a:txBody>
                  <a:tcPr marT="0" marB="0" marR="68575" marL="68575"/>
                </a:tc>
              </a:tr>
              <a:tr h="294600">
                <a:tc>
                  <a:txBody>
                    <a:bodyPr/>
                    <a:lstStyle/>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Variance</a:t>
                      </a:r>
                      <a:endParaRPr sz="1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0.002</a:t>
                      </a:r>
                      <a:endParaRPr sz="1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0.019</a:t>
                      </a:r>
                      <a:endParaRPr sz="1400" u="none" cap="none" strike="noStrike">
                        <a:latin typeface="Times New Roman"/>
                        <a:ea typeface="Times New Roman"/>
                        <a:cs typeface="Times New Roman"/>
                        <a:sym typeface="Times New Roman"/>
                      </a:endParaRPr>
                    </a:p>
                  </a:txBody>
                  <a:tcPr marT="0" marB="0" marR="68575" marL="68575"/>
                </a:tc>
              </a:tr>
              <a:tr h="294600">
                <a:tc>
                  <a:txBody>
                    <a:bodyPr/>
                    <a:lstStyle/>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Observations</a:t>
                      </a:r>
                      <a:endParaRPr sz="1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83.000</a:t>
                      </a:r>
                      <a:endParaRPr sz="1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83.000</a:t>
                      </a:r>
                      <a:endParaRPr sz="1400" u="none" cap="none" strike="noStrike">
                        <a:latin typeface="Times New Roman"/>
                        <a:ea typeface="Times New Roman"/>
                        <a:cs typeface="Times New Roman"/>
                        <a:sym typeface="Times New Roman"/>
                      </a:endParaRPr>
                    </a:p>
                  </a:txBody>
                  <a:tcPr marT="0" marB="0" marR="68575" marL="68575"/>
                </a:tc>
              </a:tr>
              <a:tr h="294600">
                <a:tc>
                  <a:txBody>
                    <a:bodyPr/>
                    <a:lstStyle/>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Pearson Correlation</a:t>
                      </a:r>
                      <a:endParaRPr sz="1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-0.106</a:t>
                      </a:r>
                      <a:endParaRPr sz="1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 </a:t>
                      </a:r>
                      <a:endParaRPr sz="1400" u="none" cap="none" strike="noStrike">
                        <a:latin typeface="Times New Roman"/>
                        <a:ea typeface="Times New Roman"/>
                        <a:cs typeface="Times New Roman"/>
                        <a:sym typeface="Times New Roman"/>
                      </a:endParaRPr>
                    </a:p>
                  </a:txBody>
                  <a:tcPr marT="0" marB="0" marR="68575" marL="68575"/>
                </a:tc>
              </a:tr>
              <a:tr h="544525">
                <a:tc>
                  <a:txBody>
                    <a:bodyPr/>
                    <a:lstStyle/>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Hypothesized Mean Difference</a:t>
                      </a:r>
                      <a:endParaRPr sz="1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0.000</a:t>
                      </a:r>
                      <a:endParaRPr sz="1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 </a:t>
                      </a:r>
                      <a:endParaRPr sz="1400" u="none" cap="none" strike="noStrike">
                        <a:latin typeface="Times New Roman"/>
                        <a:ea typeface="Times New Roman"/>
                        <a:cs typeface="Times New Roman"/>
                        <a:sym typeface="Times New Roman"/>
                      </a:endParaRPr>
                    </a:p>
                  </a:txBody>
                  <a:tcPr marT="0" marB="0" marR="68575" marL="68575"/>
                </a:tc>
              </a:tr>
              <a:tr h="294600">
                <a:tc>
                  <a:txBody>
                    <a:bodyPr/>
                    <a:lstStyle/>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df</a:t>
                      </a:r>
                      <a:endParaRPr sz="1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82.000</a:t>
                      </a:r>
                      <a:endParaRPr sz="1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 </a:t>
                      </a:r>
                      <a:endParaRPr sz="1400" u="none" cap="none" strike="noStrike">
                        <a:latin typeface="Times New Roman"/>
                        <a:ea typeface="Times New Roman"/>
                        <a:cs typeface="Times New Roman"/>
                        <a:sym typeface="Times New Roman"/>
                      </a:endParaRPr>
                    </a:p>
                  </a:txBody>
                  <a:tcPr marT="0" marB="0" marR="68575" marL="68575"/>
                </a:tc>
              </a:tr>
              <a:tr h="294600">
                <a:tc>
                  <a:txBody>
                    <a:bodyPr/>
                    <a:lstStyle/>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t Stat</a:t>
                      </a:r>
                      <a:endParaRPr sz="1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10.614</a:t>
                      </a:r>
                      <a:endParaRPr sz="1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 </a:t>
                      </a:r>
                      <a:endParaRPr sz="1400" u="none" cap="none" strike="noStrike">
                        <a:latin typeface="Times New Roman"/>
                        <a:ea typeface="Times New Roman"/>
                        <a:cs typeface="Times New Roman"/>
                        <a:sym typeface="Times New Roman"/>
                      </a:endParaRPr>
                    </a:p>
                  </a:txBody>
                  <a:tcPr marT="0" marB="0" marR="68575" marL="68575"/>
                </a:tc>
              </a:tr>
              <a:tr h="294600">
                <a:tc>
                  <a:txBody>
                    <a:bodyPr/>
                    <a:lstStyle/>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P(T&lt;=t) two-tail</a:t>
                      </a:r>
                      <a:endParaRPr sz="1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0.000</a:t>
                      </a:r>
                      <a:endParaRPr sz="1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 </a:t>
                      </a:r>
                      <a:endParaRPr sz="1400" u="none" cap="none" strike="noStrike">
                        <a:latin typeface="Times New Roman"/>
                        <a:ea typeface="Times New Roman"/>
                        <a:cs typeface="Times New Roman"/>
                        <a:sym typeface="Times New Roman"/>
                      </a:endParaRPr>
                    </a:p>
                  </a:txBody>
                  <a:tcPr marT="0" marB="0" marR="68575" marL="68575"/>
                </a:tc>
              </a:tr>
              <a:tr h="309450">
                <a:tc>
                  <a:txBody>
                    <a:bodyPr/>
                    <a:lstStyle/>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t Critical two-tail</a:t>
                      </a:r>
                      <a:endParaRPr sz="1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1.989</a:t>
                      </a:r>
                      <a:endParaRPr sz="1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 </a:t>
                      </a:r>
                      <a:endParaRPr sz="1400" u="none" cap="none" strike="noStrike">
                        <a:latin typeface="Times New Roman"/>
                        <a:ea typeface="Times New Roman"/>
                        <a:cs typeface="Times New Roman"/>
                        <a:sym typeface="Times New Roman"/>
                      </a:endParaRPr>
                    </a:p>
                  </a:txBody>
                  <a:tcPr marT="0" marB="0" marR="68575" marL="68575"/>
                </a:tc>
              </a:tr>
            </a:tbl>
          </a:graphicData>
        </a:graphic>
      </p:graphicFrame>
      <p:graphicFrame>
        <p:nvGraphicFramePr>
          <p:cNvPr id="398" name="Google Shape;398;p38"/>
          <p:cNvGraphicFramePr/>
          <p:nvPr/>
        </p:nvGraphicFramePr>
        <p:xfrm>
          <a:off x="5348471" y="2434437"/>
          <a:ext cx="3000000" cy="3000000"/>
        </p:xfrm>
        <a:graphic>
          <a:graphicData uri="http://schemas.openxmlformats.org/drawingml/2006/table">
            <a:tbl>
              <a:tblPr bandRow="1" firstCol="1" firstRow="1">
                <a:noFill/>
                <a:tableStyleId>{919DE45E-65D3-4CCA-BCA4-2CA26D3FAD58}</a:tableStyleId>
              </a:tblPr>
              <a:tblGrid>
                <a:gridCol w="1601850"/>
                <a:gridCol w="1493450"/>
                <a:gridCol w="1607050"/>
              </a:tblGrid>
              <a:tr h="281375">
                <a:tc gridSpan="2">
                  <a:txBody>
                    <a:bodyPr/>
                    <a:lstStyle/>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t-Test: Paired Two Sample for Means</a:t>
                      </a:r>
                      <a:endParaRPr sz="1400" u="none" cap="none" strike="noStrike">
                        <a:latin typeface="Times New Roman"/>
                        <a:ea typeface="Times New Roman"/>
                        <a:cs typeface="Times New Roman"/>
                        <a:sym typeface="Times New Roman"/>
                      </a:endParaRPr>
                    </a:p>
                  </a:txBody>
                  <a:tcPr marT="0" marB="0" marR="68575" marL="68575"/>
                </a:tc>
                <a:tc hMerge="1"/>
                <a:tc>
                  <a:txBody>
                    <a:bodyPr/>
                    <a:lstStyle/>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 </a:t>
                      </a:r>
                      <a:endParaRPr sz="1400" u="none" cap="none" strike="noStrike">
                        <a:latin typeface="Times New Roman"/>
                        <a:ea typeface="Times New Roman"/>
                        <a:cs typeface="Times New Roman"/>
                        <a:sym typeface="Times New Roman"/>
                      </a:endParaRPr>
                    </a:p>
                  </a:txBody>
                  <a:tcPr marT="0" marB="0" marR="68575" marL="68575"/>
                </a:tc>
              </a:tr>
              <a:tr h="295450">
                <a:tc>
                  <a:txBody>
                    <a:bodyPr/>
                    <a:lstStyle/>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 </a:t>
                      </a:r>
                      <a:endParaRPr sz="1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 </a:t>
                      </a:r>
                      <a:endParaRPr sz="1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 </a:t>
                      </a:r>
                      <a:endParaRPr sz="1400" u="none" cap="none" strike="noStrike">
                        <a:latin typeface="Times New Roman"/>
                        <a:ea typeface="Times New Roman"/>
                        <a:cs typeface="Times New Roman"/>
                        <a:sym typeface="Times New Roman"/>
                      </a:endParaRPr>
                    </a:p>
                  </a:txBody>
                  <a:tcPr marT="0" marB="0" marR="68575" marL="68575"/>
                </a:tc>
              </a:tr>
              <a:tr h="281375">
                <a:tc>
                  <a:txBody>
                    <a:bodyPr/>
                    <a:lstStyle/>
                    <a:p>
                      <a:pPr indent="0" lvl="0" marL="0" marR="0" rtl="0" algn="ctr">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 </a:t>
                      </a:r>
                      <a:endParaRPr sz="1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AWSCompPct</a:t>
                      </a:r>
                      <a:endParaRPr sz="1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VaderCompPct</a:t>
                      </a:r>
                      <a:endParaRPr sz="1400" u="none" cap="none" strike="noStrike">
                        <a:latin typeface="Times New Roman"/>
                        <a:ea typeface="Times New Roman"/>
                        <a:cs typeface="Times New Roman"/>
                        <a:sym typeface="Times New Roman"/>
                      </a:endParaRPr>
                    </a:p>
                  </a:txBody>
                  <a:tcPr marT="0" marB="0" marR="68575" marL="68575"/>
                </a:tc>
              </a:tr>
              <a:tr h="281375">
                <a:tc>
                  <a:txBody>
                    <a:bodyPr/>
                    <a:lstStyle/>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Mean</a:t>
                      </a:r>
                      <a:endParaRPr sz="1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0.184</a:t>
                      </a:r>
                      <a:endParaRPr sz="1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0.005</a:t>
                      </a:r>
                      <a:endParaRPr sz="1400" u="none" cap="none" strike="noStrike">
                        <a:latin typeface="Times New Roman"/>
                        <a:ea typeface="Times New Roman"/>
                        <a:cs typeface="Times New Roman"/>
                        <a:sym typeface="Times New Roman"/>
                      </a:endParaRPr>
                    </a:p>
                  </a:txBody>
                  <a:tcPr marT="0" marB="0" marR="68575" marL="68575"/>
                </a:tc>
              </a:tr>
              <a:tr h="281375">
                <a:tc>
                  <a:txBody>
                    <a:bodyPr/>
                    <a:lstStyle/>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Variance</a:t>
                      </a:r>
                      <a:endParaRPr sz="1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0.003</a:t>
                      </a:r>
                      <a:endParaRPr sz="1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0.000</a:t>
                      </a:r>
                      <a:endParaRPr sz="1400" u="none" cap="none" strike="noStrike">
                        <a:latin typeface="Times New Roman"/>
                        <a:ea typeface="Times New Roman"/>
                        <a:cs typeface="Times New Roman"/>
                        <a:sym typeface="Times New Roman"/>
                      </a:endParaRPr>
                    </a:p>
                  </a:txBody>
                  <a:tcPr marT="0" marB="0" marR="68575" marL="68575"/>
                </a:tc>
              </a:tr>
              <a:tr h="281375">
                <a:tc>
                  <a:txBody>
                    <a:bodyPr/>
                    <a:lstStyle/>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Observations</a:t>
                      </a:r>
                      <a:endParaRPr sz="1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83.000</a:t>
                      </a:r>
                      <a:endParaRPr sz="1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83.000</a:t>
                      </a:r>
                      <a:endParaRPr sz="1400" u="none" cap="none" strike="noStrike">
                        <a:latin typeface="Times New Roman"/>
                        <a:ea typeface="Times New Roman"/>
                        <a:cs typeface="Times New Roman"/>
                        <a:sym typeface="Times New Roman"/>
                      </a:endParaRPr>
                    </a:p>
                  </a:txBody>
                  <a:tcPr marT="0" marB="0" marR="68575" marL="68575"/>
                </a:tc>
              </a:tr>
              <a:tr h="456375">
                <a:tc>
                  <a:txBody>
                    <a:bodyPr/>
                    <a:lstStyle/>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Pearson Correlation</a:t>
                      </a:r>
                      <a:endParaRPr sz="1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0.020</a:t>
                      </a:r>
                      <a:endParaRPr sz="1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 </a:t>
                      </a:r>
                      <a:endParaRPr sz="1400" u="none" cap="none" strike="noStrike">
                        <a:latin typeface="Times New Roman"/>
                        <a:ea typeface="Times New Roman"/>
                        <a:cs typeface="Times New Roman"/>
                        <a:sym typeface="Times New Roman"/>
                      </a:endParaRPr>
                    </a:p>
                  </a:txBody>
                  <a:tcPr marT="0" marB="0" marR="68575" marL="68575"/>
                </a:tc>
              </a:tr>
              <a:tr h="516625">
                <a:tc>
                  <a:txBody>
                    <a:bodyPr/>
                    <a:lstStyle/>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Hypothesized Mean Difference</a:t>
                      </a:r>
                      <a:endParaRPr sz="1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0.000</a:t>
                      </a:r>
                      <a:endParaRPr sz="1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 </a:t>
                      </a:r>
                      <a:endParaRPr sz="1400" u="none" cap="none" strike="noStrike">
                        <a:latin typeface="Times New Roman"/>
                        <a:ea typeface="Times New Roman"/>
                        <a:cs typeface="Times New Roman"/>
                        <a:sym typeface="Times New Roman"/>
                      </a:endParaRPr>
                    </a:p>
                  </a:txBody>
                  <a:tcPr marT="0" marB="0" marR="68575" marL="68575"/>
                </a:tc>
              </a:tr>
              <a:tr h="281375">
                <a:tc>
                  <a:txBody>
                    <a:bodyPr/>
                    <a:lstStyle/>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df</a:t>
                      </a:r>
                      <a:endParaRPr sz="1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82.000</a:t>
                      </a:r>
                      <a:endParaRPr sz="1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 </a:t>
                      </a:r>
                      <a:endParaRPr sz="1400" u="none" cap="none" strike="noStrike">
                        <a:latin typeface="Times New Roman"/>
                        <a:ea typeface="Times New Roman"/>
                        <a:cs typeface="Times New Roman"/>
                        <a:sym typeface="Times New Roman"/>
                      </a:endParaRPr>
                    </a:p>
                  </a:txBody>
                  <a:tcPr marT="0" marB="0" marR="68575" marL="68575"/>
                </a:tc>
              </a:tr>
              <a:tr h="281375">
                <a:tc>
                  <a:txBody>
                    <a:bodyPr/>
                    <a:lstStyle/>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t Stat</a:t>
                      </a:r>
                      <a:endParaRPr sz="1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31.894</a:t>
                      </a:r>
                      <a:endParaRPr sz="1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 </a:t>
                      </a:r>
                      <a:endParaRPr sz="1400" u="none" cap="none" strike="noStrike">
                        <a:latin typeface="Times New Roman"/>
                        <a:ea typeface="Times New Roman"/>
                        <a:cs typeface="Times New Roman"/>
                        <a:sym typeface="Times New Roman"/>
                      </a:endParaRPr>
                    </a:p>
                  </a:txBody>
                  <a:tcPr marT="0" marB="0" marR="68575" marL="68575"/>
                </a:tc>
              </a:tr>
              <a:tr h="281375">
                <a:tc>
                  <a:txBody>
                    <a:bodyPr/>
                    <a:lstStyle/>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P(T&lt;=t) two-tail</a:t>
                      </a:r>
                      <a:endParaRPr sz="1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0.000</a:t>
                      </a:r>
                      <a:endParaRPr sz="1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 </a:t>
                      </a:r>
                      <a:endParaRPr sz="1400" u="none" cap="none" strike="noStrike">
                        <a:latin typeface="Times New Roman"/>
                        <a:ea typeface="Times New Roman"/>
                        <a:cs typeface="Times New Roman"/>
                        <a:sym typeface="Times New Roman"/>
                      </a:endParaRPr>
                    </a:p>
                  </a:txBody>
                  <a:tcPr marT="0" marB="0" marR="68575" marL="68575"/>
                </a:tc>
              </a:tr>
              <a:tr h="295450">
                <a:tc>
                  <a:txBody>
                    <a:bodyPr/>
                    <a:lstStyle/>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t Critical two-tail</a:t>
                      </a:r>
                      <a:endParaRPr sz="1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1.989</a:t>
                      </a:r>
                      <a:endParaRPr sz="1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 </a:t>
                      </a:r>
                      <a:endParaRPr sz="1400" u="none" cap="none" strike="noStrike">
                        <a:latin typeface="Times New Roman"/>
                        <a:ea typeface="Times New Roman"/>
                        <a:cs typeface="Times New Roman"/>
                        <a:sym typeface="Times New Roman"/>
                      </a:endParaRPr>
                    </a:p>
                  </a:txBody>
                  <a:tcPr marT="0" marB="0" marR="68575" marL="68575"/>
                </a:tc>
              </a:tr>
            </a:tbl>
          </a:graphicData>
        </a:graphic>
      </p:graphicFrame>
      <p:sp>
        <p:nvSpPr>
          <p:cNvPr id="399" name="Google Shape;399;p38"/>
          <p:cNvSpPr txBox="1"/>
          <p:nvPr/>
        </p:nvSpPr>
        <p:spPr>
          <a:xfrm>
            <a:off x="848714" y="6264163"/>
            <a:ext cx="899951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400" u="none" strike="noStrike">
                <a:solidFill>
                  <a:schemeClr val="lt1"/>
                </a:solidFill>
                <a:latin typeface="Times New Roman"/>
                <a:ea typeface="Times New Roman"/>
                <a:cs typeface="Times New Roman"/>
                <a:sym typeface="Times New Roman"/>
              </a:rPr>
              <a:t>Table 6-3: T-test for positive percentage. 		Table 6-4:T-test for compound percentage. </a:t>
            </a:r>
            <a:endParaRPr sz="1400">
              <a:solidFill>
                <a:schemeClr val="lt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9"/>
          <p:cNvSpPr txBox="1"/>
          <p:nvPr>
            <p:ph type="title"/>
          </p:nvPr>
        </p:nvSpPr>
        <p:spPr>
          <a:xfrm>
            <a:off x="646111" y="452718"/>
            <a:ext cx="9404723" cy="6398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1800"/>
              <a:buNone/>
            </a:pPr>
            <a:r>
              <a:rPr lang="en-US" sz="3600">
                <a:latin typeface="Times New Roman"/>
                <a:ea typeface="Times New Roman"/>
                <a:cs typeface="Times New Roman"/>
                <a:sym typeface="Times New Roman"/>
              </a:rPr>
              <a:t>Results</a:t>
            </a:r>
            <a:endParaRPr/>
          </a:p>
        </p:txBody>
      </p:sp>
      <p:graphicFrame>
        <p:nvGraphicFramePr>
          <p:cNvPr id="405" name="Google Shape;405;p39"/>
          <p:cNvGraphicFramePr/>
          <p:nvPr/>
        </p:nvGraphicFramePr>
        <p:xfrm>
          <a:off x="646111" y="1211283"/>
          <a:ext cx="3000000" cy="3000000"/>
        </p:xfrm>
        <a:graphic>
          <a:graphicData uri="http://schemas.openxmlformats.org/drawingml/2006/table">
            <a:tbl>
              <a:tblPr bandRow="1" firstCol="1" firstRow="1">
                <a:noFill/>
                <a:tableStyleId>{919DE45E-65D3-4CCA-BCA4-2CA26D3FAD58}</a:tableStyleId>
              </a:tblPr>
              <a:tblGrid>
                <a:gridCol w="2580325"/>
                <a:gridCol w="1086100"/>
                <a:gridCol w="1124500"/>
                <a:gridCol w="1038400"/>
                <a:gridCol w="816400"/>
                <a:gridCol w="862050"/>
                <a:gridCol w="862050"/>
                <a:gridCol w="982375"/>
                <a:gridCol w="1034250"/>
              </a:tblGrid>
              <a:tr h="368125">
                <a:tc gridSpan="9">
                  <a:txBody>
                    <a:bodyPr/>
                    <a:lstStyle/>
                    <a:p>
                      <a:pPr indent="0" lvl="0" marL="0" marR="0" rtl="0" algn="ct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Descriptive Analysis</a:t>
                      </a:r>
                      <a:endParaRPr sz="1600" u="none" cap="none" strike="noStrike">
                        <a:latin typeface="Times New Roman"/>
                        <a:ea typeface="Times New Roman"/>
                        <a:cs typeface="Times New Roman"/>
                        <a:sym typeface="Times New Roman"/>
                      </a:endParaRPr>
                    </a:p>
                  </a:txBody>
                  <a:tcPr marT="0" marB="0" marR="68575" marL="68575"/>
                </a:tc>
                <a:tc hMerge="1"/>
                <a:tc hMerge="1"/>
                <a:tc hMerge="1"/>
                <a:tc hMerge="1"/>
                <a:tc hMerge="1"/>
                <a:tc hMerge="1"/>
                <a:tc hMerge="1"/>
                <a:tc hMerge="1"/>
              </a:tr>
              <a:tr h="472150">
                <a:tc gridSpan="9">
                  <a:txBody>
                    <a:bodyPr/>
                    <a:lstStyle/>
                    <a:p>
                      <a:pPr indent="0" lvl="0" marL="0" marR="0" rtl="0" algn="l">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Compound score</a:t>
                      </a:r>
                      <a:endParaRPr sz="1600" u="none" cap="none" strike="noStrike">
                        <a:latin typeface="Times New Roman"/>
                        <a:ea typeface="Times New Roman"/>
                        <a:cs typeface="Times New Roman"/>
                        <a:sym typeface="Times New Roman"/>
                      </a:endParaRPr>
                    </a:p>
                  </a:txBody>
                  <a:tcPr marT="0" marB="0" marR="68575" marL="68575"/>
                </a:tc>
                <a:tc hMerge="1"/>
                <a:tc hMerge="1"/>
                <a:tc hMerge="1"/>
                <a:tc hMerge="1"/>
                <a:tc hMerge="1"/>
                <a:tc hMerge="1"/>
                <a:tc hMerge="1"/>
                <a:tc hMerge="1"/>
              </a:tr>
              <a:tr h="1079625">
                <a:tc rowSpan="2">
                  <a:txBody>
                    <a:bodyPr/>
                    <a:lstStyle/>
                    <a:p>
                      <a:pPr indent="0" lvl="0" marL="0" marR="0" rtl="0" algn="l">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 </a:t>
                      </a:r>
                      <a:endParaRPr sz="1600" u="none" cap="none" strike="noStrike">
                        <a:latin typeface="Times New Roman"/>
                        <a:ea typeface="Times New Roman"/>
                        <a:cs typeface="Times New Roman"/>
                        <a:sym typeface="Times New Roman"/>
                      </a:endParaRPr>
                    </a:p>
                  </a:txBody>
                  <a:tcPr marT="0" marB="0" marR="68575" marL="68575"/>
                </a:tc>
                <a:tc rowSpan="2">
                  <a:txBody>
                    <a:bodyPr/>
                    <a:lstStyle/>
                    <a:p>
                      <a:pPr indent="0" lvl="0" marL="0" marR="0" rtl="0" algn="ct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No. of comments</a:t>
                      </a:r>
                      <a:endParaRPr sz="1600" u="none" cap="none" strike="noStrike">
                        <a:latin typeface="Times New Roman"/>
                        <a:ea typeface="Times New Roman"/>
                        <a:cs typeface="Times New Roman"/>
                        <a:sym typeface="Times New Roman"/>
                      </a:endParaRPr>
                    </a:p>
                  </a:txBody>
                  <a:tcPr marT="0" marB="0" marR="68575" marL="68575"/>
                </a:tc>
                <a:tc rowSpan="2">
                  <a:txBody>
                    <a:bodyPr/>
                    <a:lstStyle/>
                    <a:p>
                      <a:pPr indent="0" lvl="0" marL="0" marR="0" rtl="0" algn="ct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Mean</a:t>
                      </a:r>
                      <a:endParaRPr sz="1600" u="none" cap="none" strike="noStrike">
                        <a:latin typeface="Times New Roman"/>
                        <a:ea typeface="Times New Roman"/>
                        <a:cs typeface="Times New Roman"/>
                        <a:sym typeface="Times New Roman"/>
                      </a:endParaRPr>
                    </a:p>
                  </a:txBody>
                  <a:tcPr marT="0" marB="0" marR="68575" marL="68575"/>
                </a:tc>
                <a:tc rowSpan="2">
                  <a:txBody>
                    <a:bodyPr/>
                    <a:lstStyle/>
                    <a:p>
                      <a:pPr indent="0" lvl="0" marL="0" marR="0" rtl="0" algn="ct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Std. Deviation</a:t>
                      </a:r>
                      <a:endParaRPr sz="1600" u="none" cap="none" strike="noStrike">
                        <a:latin typeface="Times New Roman"/>
                        <a:ea typeface="Times New Roman"/>
                        <a:cs typeface="Times New Roman"/>
                        <a:sym typeface="Times New Roman"/>
                      </a:endParaRPr>
                    </a:p>
                  </a:txBody>
                  <a:tcPr marT="0" marB="0" marR="68575" marL="68575"/>
                </a:tc>
                <a:tc rowSpan="2">
                  <a:txBody>
                    <a:bodyPr/>
                    <a:lstStyle/>
                    <a:p>
                      <a:pPr indent="0" lvl="0" marL="0" marR="0" rtl="0" algn="ct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Std. Error</a:t>
                      </a:r>
                      <a:endParaRPr sz="1600" u="none" cap="none" strike="noStrike">
                        <a:latin typeface="Times New Roman"/>
                        <a:ea typeface="Times New Roman"/>
                        <a:cs typeface="Times New Roman"/>
                        <a:sym typeface="Times New Roman"/>
                      </a:endParaRPr>
                    </a:p>
                  </a:txBody>
                  <a:tcPr marT="0" marB="0" marR="68575" marL="68575"/>
                </a:tc>
                <a:tc gridSpan="2">
                  <a:txBody>
                    <a:bodyPr/>
                    <a:lstStyle/>
                    <a:p>
                      <a:pPr indent="0" lvl="0" marL="0" marR="0" rtl="0" algn="ct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95% Confidence Interval for Mean</a:t>
                      </a:r>
                      <a:endParaRPr sz="1600" u="none" cap="none" strike="noStrike">
                        <a:latin typeface="Times New Roman"/>
                        <a:ea typeface="Times New Roman"/>
                        <a:cs typeface="Times New Roman"/>
                        <a:sym typeface="Times New Roman"/>
                      </a:endParaRPr>
                    </a:p>
                  </a:txBody>
                  <a:tcPr marT="0" marB="0" marR="68575" marL="68575"/>
                </a:tc>
                <a:tc hMerge="1"/>
                <a:tc rowSpan="2">
                  <a:txBody>
                    <a:bodyPr/>
                    <a:lstStyle/>
                    <a:p>
                      <a:pPr indent="0" lvl="0" marL="0" marR="0" rtl="0" algn="ct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Minimum</a:t>
                      </a:r>
                      <a:endParaRPr sz="1600" u="none" cap="none" strike="noStrike">
                        <a:latin typeface="Times New Roman"/>
                        <a:ea typeface="Times New Roman"/>
                        <a:cs typeface="Times New Roman"/>
                        <a:sym typeface="Times New Roman"/>
                      </a:endParaRPr>
                    </a:p>
                  </a:txBody>
                  <a:tcPr marT="0" marB="0" marR="68575" marL="68575"/>
                </a:tc>
                <a:tc rowSpan="2">
                  <a:txBody>
                    <a:bodyPr/>
                    <a:lstStyle/>
                    <a:p>
                      <a:pPr indent="0" lvl="0" marL="0" marR="0" rtl="0" algn="ct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Maximum</a:t>
                      </a:r>
                      <a:endParaRPr sz="1600" u="none" cap="none" strike="noStrike">
                        <a:latin typeface="Times New Roman"/>
                        <a:ea typeface="Times New Roman"/>
                        <a:cs typeface="Times New Roman"/>
                        <a:sym typeface="Times New Roman"/>
                      </a:endParaRPr>
                    </a:p>
                  </a:txBody>
                  <a:tcPr marT="0" marB="0" marR="68575" marL="68575"/>
                </a:tc>
              </a:tr>
              <a:tr h="681900">
                <a:tc vMerge="1"/>
                <a:tc vMerge="1"/>
                <a:tc vMerge="1"/>
                <a:tc vMerge="1"/>
                <a:tc vMerge="1"/>
                <a:tc>
                  <a:txBody>
                    <a:bodyPr/>
                    <a:lstStyle/>
                    <a:p>
                      <a:pPr indent="0" lvl="0" marL="0" marR="0" rtl="0" algn="ct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Lower Bound</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Upper Bound</a:t>
                      </a:r>
                      <a:endParaRPr sz="1600" u="none" cap="none" strike="noStrike">
                        <a:latin typeface="Times New Roman"/>
                        <a:ea typeface="Times New Roman"/>
                        <a:cs typeface="Times New Roman"/>
                        <a:sym typeface="Times New Roman"/>
                      </a:endParaRPr>
                    </a:p>
                  </a:txBody>
                  <a:tcPr marT="0" marB="0" marR="68575" marL="68575"/>
                </a:tc>
                <a:tc vMerge="1"/>
                <a:tc vMerge="1"/>
              </a:tr>
              <a:tr h="681900">
                <a:tc>
                  <a:txBody>
                    <a:bodyPr/>
                    <a:lstStyle/>
                    <a:p>
                      <a:pPr indent="-342900" lvl="0" marL="342900" marR="0" rtl="0" algn="l">
                        <a:lnSpc>
                          <a:spcPct val="107000"/>
                        </a:lnSpc>
                        <a:spcBef>
                          <a:spcPts val="0"/>
                        </a:spcBef>
                        <a:spcAft>
                          <a:spcPts val="0"/>
                        </a:spcAft>
                        <a:buClr>
                          <a:srgbClr val="000000"/>
                        </a:buClr>
                        <a:buSzPts val="1600"/>
                        <a:buFont typeface="Arial"/>
                        <a:buAutoNum type="arabicPeriod"/>
                      </a:pPr>
                      <a:r>
                        <a:rPr lang="en-US" sz="1600" u="none" cap="none" strike="noStrike">
                          <a:latin typeface="Times New Roman"/>
                          <a:ea typeface="Times New Roman"/>
                          <a:cs typeface="Times New Roman"/>
                          <a:sym typeface="Times New Roman"/>
                        </a:rPr>
                        <a:t>(Amazon Comprehend)</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85</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0.0050</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0.0102</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0.0011</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0.0027</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0.0072</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0.0000</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0.0534</a:t>
                      </a:r>
                      <a:endParaRPr sz="1600" u="none" cap="none" strike="noStrike">
                        <a:latin typeface="Times New Roman"/>
                        <a:ea typeface="Times New Roman"/>
                        <a:cs typeface="Times New Roman"/>
                        <a:sym typeface="Times New Roman"/>
                      </a:endParaRPr>
                    </a:p>
                  </a:txBody>
                  <a:tcPr marT="0" marB="0" marR="68575" marL="68575"/>
                </a:tc>
              </a:tr>
              <a:tr h="472150">
                <a:tc>
                  <a:txBody>
                    <a:bodyPr/>
                    <a:lstStyle/>
                    <a:p>
                      <a:pPr indent="-342900" lvl="0" marL="342900" marR="0" rtl="0" algn="l">
                        <a:lnSpc>
                          <a:spcPct val="107000"/>
                        </a:lnSpc>
                        <a:spcBef>
                          <a:spcPts val="0"/>
                        </a:spcBef>
                        <a:spcAft>
                          <a:spcPts val="0"/>
                        </a:spcAft>
                        <a:buClr>
                          <a:srgbClr val="000000"/>
                        </a:buClr>
                        <a:buSzPts val="1600"/>
                        <a:buFont typeface="Arial"/>
                        <a:buAutoNum type="arabicPeriod"/>
                      </a:pPr>
                      <a:r>
                        <a:rPr lang="en-US" sz="1600" u="none" cap="none" strike="noStrike">
                          <a:latin typeface="Times New Roman"/>
                          <a:ea typeface="Times New Roman"/>
                          <a:cs typeface="Times New Roman"/>
                          <a:sym typeface="Times New Roman"/>
                        </a:rPr>
                        <a:t>(Vader)</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85</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0.1854</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0.0505</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0.0055</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0.1745</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0.1963</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0.0317</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0.2622</a:t>
                      </a:r>
                      <a:endParaRPr sz="1600" u="none" cap="none" strike="noStrike">
                        <a:latin typeface="Times New Roman"/>
                        <a:ea typeface="Times New Roman"/>
                        <a:cs typeface="Times New Roman"/>
                        <a:sym typeface="Times New Roman"/>
                      </a:endParaRPr>
                    </a:p>
                  </a:txBody>
                  <a:tcPr marT="0" marB="0" marR="68575" marL="68575"/>
                </a:tc>
              </a:tr>
              <a:tr h="472150">
                <a:tc>
                  <a:txBody>
                    <a:bodyPr/>
                    <a:lstStyle/>
                    <a:p>
                      <a:pPr indent="-342900" lvl="0" marL="342900" marR="0" rtl="0" algn="l">
                        <a:lnSpc>
                          <a:spcPct val="107000"/>
                        </a:lnSpc>
                        <a:spcBef>
                          <a:spcPts val="0"/>
                        </a:spcBef>
                        <a:spcAft>
                          <a:spcPts val="0"/>
                        </a:spcAft>
                        <a:buClr>
                          <a:srgbClr val="000000"/>
                        </a:buClr>
                        <a:buSzPts val="1600"/>
                        <a:buFont typeface="Arial"/>
                        <a:buAutoNum type="arabicPeriod"/>
                      </a:pPr>
                      <a:r>
                        <a:rPr lang="en-US" sz="1600" u="none" cap="none" strike="noStrike">
                          <a:latin typeface="Times New Roman"/>
                          <a:ea typeface="Times New Roman"/>
                          <a:cs typeface="Times New Roman"/>
                          <a:sym typeface="Times New Roman"/>
                        </a:rPr>
                        <a:t>(Google NLP)</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85</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0.4053</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0.2062</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0.0224</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0.3608</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0.4498</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0.0500</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0.9500</a:t>
                      </a:r>
                      <a:endParaRPr sz="1600" u="none" cap="none" strike="noStrike">
                        <a:latin typeface="Times New Roman"/>
                        <a:ea typeface="Times New Roman"/>
                        <a:cs typeface="Times New Roman"/>
                        <a:sym typeface="Times New Roman"/>
                      </a:endParaRPr>
                    </a:p>
                  </a:txBody>
                  <a:tcPr marT="0" marB="0" marR="68575" marL="68575"/>
                </a:tc>
              </a:tr>
              <a:tr h="681900">
                <a:tc>
                  <a:txBody>
                    <a:bodyPr/>
                    <a:lstStyle/>
                    <a:p>
                      <a:pPr indent="-342900" lvl="0" marL="342900" marR="0" rtl="0" algn="l">
                        <a:lnSpc>
                          <a:spcPct val="107000"/>
                        </a:lnSpc>
                        <a:spcBef>
                          <a:spcPts val="0"/>
                        </a:spcBef>
                        <a:spcAft>
                          <a:spcPts val="0"/>
                        </a:spcAft>
                        <a:buClr>
                          <a:srgbClr val="000000"/>
                        </a:buClr>
                        <a:buSzPts val="1600"/>
                        <a:buFont typeface="Arial"/>
                        <a:buAutoNum type="arabicPeriod"/>
                      </a:pPr>
                      <a:r>
                        <a:rPr lang="en-US" sz="1600" u="none" cap="none" strike="noStrike">
                          <a:latin typeface="Times New Roman"/>
                          <a:ea typeface="Times New Roman"/>
                          <a:cs typeface="Times New Roman"/>
                          <a:sym typeface="Times New Roman"/>
                        </a:rPr>
                        <a:t>(Azure Text-Analytics)</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85</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0.6288</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0.2015</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0.0219</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0.5854</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0.6723</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0.0732</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0.9078</a:t>
                      </a:r>
                      <a:endParaRPr sz="1600" u="none" cap="none" strike="noStrike">
                        <a:latin typeface="Times New Roman"/>
                        <a:ea typeface="Times New Roman"/>
                        <a:cs typeface="Times New Roman"/>
                        <a:sym typeface="Times New Roman"/>
                      </a:endParaRPr>
                    </a:p>
                  </a:txBody>
                  <a:tcPr marT="0" marB="0" marR="68575" marL="68575"/>
                </a:tc>
              </a:tr>
              <a:tr h="472150">
                <a:tc>
                  <a:txBody>
                    <a:bodyPr/>
                    <a:lstStyle/>
                    <a:p>
                      <a:pPr indent="0" lvl="0" marL="0" marR="0" rtl="0" algn="l">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Total</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338</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0.3079</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0.2759</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0.0150</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0.2784</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0.3374</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0.0000</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600" u="none" cap="none" strike="noStrike">
                          <a:latin typeface="Times New Roman"/>
                          <a:ea typeface="Times New Roman"/>
                          <a:cs typeface="Times New Roman"/>
                          <a:sym typeface="Times New Roman"/>
                        </a:rPr>
                        <a:t>0.9500</a:t>
                      </a:r>
                      <a:endParaRPr sz="1600" u="none" cap="none" strike="noStrike">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4"/>
          <p:cNvSpPr txBox="1"/>
          <p:nvPr>
            <p:ph type="title"/>
          </p:nvPr>
        </p:nvSpPr>
        <p:spPr>
          <a:xfrm>
            <a:off x="646111" y="452718"/>
            <a:ext cx="9404723" cy="79856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Literature Review(Study 1)</a:t>
            </a:r>
            <a:endParaRPr/>
          </a:p>
        </p:txBody>
      </p:sp>
      <p:sp>
        <p:nvSpPr>
          <p:cNvPr id="78" name="Google Shape;78;p4"/>
          <p:cNvSpPr txBox="1"/>
          <p:nvPr/>
        </p:nvSpPr>
        <p:spPr>
          <a:xfrm>
            <a:off x="914399" y="1371600"/>
            <a:ext cx="10363200" cy="4591878"/>
          </a:xfrm>
          <a:prstGeom prst="rect">
            <a:avLst/>
          </a:prstGeom>
          <a:noFill/>
          <a:ln>
            <a:noFill/>
          </a:ln>
        </p:spPr>
        <p:txBody>
          <a:bodyPr anchorCtr="0" anchor="t" bIns="45700" lIns="91425" spcFirstLastPara="1" rIns="91425" wrap="square" tIns="45700">
            <a:normAutofit/>
          </a:bodyPr>
          <a:lstStyle/>
          <a:p>
            <a:pPr indent="-320040" lvl="0" marL="457200" marR="0" rtl="0" algn="just">
              <a:lnSpc>
                <a:spcPct val="100000"/>
              </a:lnSpc>
              <a:spcBef>
                <a:spcPts val="1000"/>
              </a:spcBef>
              <a:spcAft>
                <a:spcPts val="0"/>
              </a:spcAft>
              <a:buClr>
                <a:srgbClr val="86D1D8"/>
              </a:buClr>
              <a:buSzPts val="1440"/>
              <a:buFont typeface="Noto Sans"/>
              <a:buChar char="►"/>
            </a:pPr>
            <a:r>
              <a:rPr b="0" i="0" lang="en-US" sz="1800" u="none" cap="none" strike="noStrike">
                <a:solidFill>
                  <a:schemeClr val="lt1"/>
                </a:solidFill>
                <a:latin typeface="Times New Roman"/>
                <a:ea typeface="Times New Roman"/>
                <a:cs typeface="Times New Roman"/>
                <a:sym typeface="Times New Roman"/>
              </a:rPr>
              <a:t>Butt et al. (2020) discussed the Machine learning and Deep learning technique used in presenting analysis for Cloud Computing (CC) threats, attacks, and issues. The authors established that using supervised ANN technique and testing their models using the KDD-CUP and NSL-KDD datasets, they were able to detect security attacks and intrusion by unauthorized users. It has an accuracy of 97% in detecting these attacks. The Supervised SVM classifier which finds information for regression analysis, sorting and decision tree, improves the datasets and provides a 99.7% accuracy in detecting security threats.</a:t>
            </a:r>
            <a:endParaRPr/>
          </a:p>
          <a:p>
            <a:pPr indent="-320040" lvl="0" marL="457200" marR="0" rtl="0" algn="just">
              <a:lnSpc>
                <a:spcPct val="100000"/>
              </a:lnSpc>
              <a:spcBef>
                <a:spcPts val="1000"/>
              </a:spcBef>
              <a:spcAft>
                <a:spcPts val="0"/>
              </a:spcAft>
              <a:buClr>
                <a:srgbClr val="86D1D8"/>
              </a:buClr>
              <a:buSzPts val="1440"/>
              <a:buFont typeface="Noto Sans"/>
              <a:buChar char="►"/>
            </a:pPr>
            <a:r>
              <a:rPr b="0" i="0" lang="en-US" sz="1800" u="none" cap="none" strike="noStrike">
                <a:solidFill>
                  <a:schemeClr val="lt1"/>
                </a:solidFill>
                <a:latin typeface="Times New Roman"/>
                <a:ea typeface="Times New Roman"/>
                <a:cs typeface="Times New Roman"/>
                <a:sym typeface="Times New Roman"/>
              </a:rPr>
              <a:t>Yeung, Wong, Tam, and So (2019) used machine learning in cloud technology to solve the issue faced by e-commerce developers and users on cloud platforms. They proposed an approach to handle the issue of building data analytics on cloud platforms. They used the Amazon Sage-Maker to illustrate how machine learning models are integrated into data analytic processes. The authors try to tackle the business need of better understanding customer behaviors and market trends. The results of this survey show that cloud platforms have been designed and developed for business cases that require more complicated ML algorithms in doing analysis and predictions.</a:t>
            </a:r>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0"/>
          <p:cNvSpPr txBox="1"/>
          <p:nvPr>
            <p:ph type="title"/>
          </p:nvPr>
        </p:nvSpPr>
        <p:spPr>
          <a:xfrm>
            <a:off x="646111" y="452718"/>
            <a:ext cx="9404723" cy="8416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1800"/>
              <a:buNone/>
            </a:pPr>
            <a:r>
              <a:rPr lang="en-US"/>
              <a:t>Results</a:t>
            </a:r>
            <a:endParaRPr/>
          </a:p>
        </p:txBody>
      </p:sp>
      <p:graphicFrame>
        <p:nvGraphicFramePr>
          <p:cNvPr id="411" name="Google Shape;411;p40"/>
          <p:cNvGraphicFramePr/>
          <p:nvPr/>
        </p:nvGraphicFramePr>
        <p:xfrm>
          <a:off x="954871" y="2121235"/>
          <a:ext cx="3000000" cy="3000000"/>
        </p:xfrm>
        <a:graphic>
          <a:graphicData uri="http://schemas.openxmlformats.org/drawingml/2006/table">
            <a:tbl>
              <a:tblPr bandRow="1" firstCol="1" firstRow="1">
                <a:noFill/>
                <a:tableStyleId>{919DE45E-65D3-4CCA-BCA4-2CA26D3FAD58}</a:tableStyleId>
              </a:tblPr>
              <a:tblGrid>
                <a:gridCol w="2381925"/>
                <a:gridCol w="2180150"/>
                <a:gridCol w="747975"/>
                <a:gridCol w="1876075"/>
                <a:gridCol w="1253850"/>
                <a:gridCol w="964775"/>
              </a:tblGrid>
              <a:tr h="390100">
                <a:tc gridSpan="6">
                  <a:txBody>
                    <a:bodyPr/>
                    <a:lstStyle/>
                    <a:p>
                      <a:pPr indent="0" lvl="0" marL="0" marR="0" rtl="0" algn="ctr">
                        <a:lnSpc>
                          <a:spcPct val="107000"/>
                        </a:lnSpc>
                        <a:spcBef>
                          <a:spcPts val="0"/>
                        </a:spcBef>
                        <a:spcAft>
                          <a:spcPts val="0"/>
                        </a:spcAft>
                        <a:buNone/>
                      </a:pPr>
                      <a:r>
                        <a:rPr lang="en-US" sz="1800" u="none" cap="none" strike="noStrike">
                          <a:latin typeface="Times New Roman"/>
                          <a:ea typeface="Times New Roman"/>
                          <a:cs typeface="Times New Roman"/>
                          <a:sym typeface="Times New Roman"/>
                        </a:rPr>
                        <a:t>ANOVA</a:t>
                      </a:r>
                      <a:endParaRPr sz="1800" u="none" cap="none" strike="noStrike">
                        <a:latin typeface="Times New Roman"/>
                        <a:ea typeface="Times New Roman"/>
                        <a:cs typeface="Times New Roman"/>
                        <a:sym typeface="Times New Roman"/>
                      </a:endParaRPr>
                    </a:p>
                  </a:txBody>
                  <a:tcPr marT="0" marB="0" marR="68575" marL="68575"/>
                </a:tc>
                <a:tc hMerge="1"/>
                <a:tc hMerge="1"/>
                <a:tc hMerge="1"/>
                <a:tc hMerge="1"/>
                <a:tc hMerge="1"/>
              </a:tr>
              <a:tr h="434625">
                <a:tc gridSpan="6">
                  <a:txBody>
                    <a:bodyPr/>
                    <a:lstStyle/>
                    <a:p>
                      <a:pPr indent="0" lvl="0" marL="0" marR="0" rtl="0" algn="l">
                        <a:lnSpc>
                          <a:spcPct val="107000"/>
                        </a:lnSpc>
                        <a:spcBef>
                          <a:spcPts val="0"/>
                        </a:spcBef>
                        <a:spcAft>
                          <a:spcPts val="0"/>
                        </a:spcAft>
                        <a:buNone/>
                      </a:pPr>
                      <a:r>
                        <a:rPr lang="en-US" sz="1800" u="none" cap="none" strike="noStrike">
                          <a:latin typeface="Times New Roman"/>
                          <a:ea typeface="Times New Roman"/>
                          <a:cs typeface="Times New Roman"/>
                          <a:sym typeface="Times New Roman"/>
                        </a:rPr>
                        <a:t>Compound score</a:t>
                      </a:r>
                      <a:endParaRPr sz="1800" u="none" cap="none" strike="noStrike">
                        <a:latin typeface="Times New Roman"/>
                        <a:ea typeface="Times New Roman"/>
                        <a:cs typeface="Times New Roman"/>
                        <a:sym typeface="Times New Roman"/>
                      </a:endParaRPr>
                    </a:p>
                  </a:txBody>
                  <a:tcPr marT="0" marB="0" marR="68575" marL="68575"/>
                </a:tc>
                <a:tc hMerge="1"/>
                <a:tc hMerge="1"/>
                <a:tc hMerge="1"/>
                <a:tc hMerge="1"/>
                <a:tc hMerge="1"/>
              </a:tr>
              <a:tr h="434625">
                <a:tc>
                  <a:txBody>
                    <a:bodyPr/>
                    <a:lstStyle/>
                    <a:p>
                      <a:pPr indent="0" lvl="0" marL="0" marR="0" rtl="0" algn="l">
                        <a:lnSpc>
                          <a:spcPct val="107000"/>
                        </a:lnSpc>
                        <a:spcBef>
                          <a:spcPts val="0"/>
                        </a:spcBef>
                        <a:spcAft>
                          <a:spcPts val="0"/>
                        </a:spcAft>
                        <a:buNone/>
                      </a:pPr>
                      <a:r>
                        <a:rPr lang="en-US" sz="1800" u="none" cap="none" strike="noStrike">
                          <a:latin typeface="Times New Roman"/>
                          <a:ea typeface="Times New Roman"/>
                          <a:cs typeface="Times New Roman"/>
                          <a:sym typeface="Times New Roman"/>
                        </a:rPr>
                        <a:t> </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7000"/>
                        </a:lnSpc>
                        <a:spcBef>
                          <a:spcPts val="0"/>
                        </a:spcBef>
                        <a:spcAft>
                          <a:spcPts val="0"/>
                        </a:spcAft>
                        <a:buNone/>
                      </a:pPr>
                      <a:r>
                        <a:rPr lang="en-US" sz="1800" u="none" cap="none" strike="noStrike">
                          <a:latin typeface="Times New Roman"/>
                          <a:ea typeface="Times New Roman"/>
                          <a:cs typeface="Times New Roman"/>
                          <a:sym typeface="Times New Roman"/>
                        </a:rPr>
                        <a:t>Sum of Squares</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7000"/>
                        </a:lnSpc>
                        <a:spcBef>
                          <a:spcPts val="0"/>
                        </a:spcBef>
                        <a:spcAft>
                          <a:spcPts val="0"/>
                        </a:spcAft>
                        <a:buNone/>
                      </a:pPr>
                      <a:r>
                        <a:rPr lang="en-US" sz="1800" u="none" cap="none" strike="noStrike">
                          <a:latin typeface="Times New Roman"/>
                          <a:ea typeface="Times New Roman"/>
                          <a:cs typeface="Times New Roman"/>
                          <a:sym typeface="Times New Roman"/>
                        </a:rPr>
                        <a:t>df</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7000"/>
                        </a:lnSpc>
                        <a:spcBef>
                          <a:spcPts val="0"/>
                        </a:spcBef>
                        <a:spcAft>
                          <a:spcPts val="0"/>
                        </a:spcAft>
                        <a:buNone/>
                      </a:pPr>
                      <a:r>
                        <a:rPr lang="en-US" sz="1800" u="none" cap="none" strike="noStrike">
                          <a:latin typeface="Times New Roman"/>
                          <a:ea typeface="Times New Roman"/>
                          <a:cs typeface="Times New Roman"/>
                          <a:sym typeface="Times New Roman"/>
                        </a:rPr>
                        <a:t>Mean Square</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7000"/>
                        </a:lnSpc>
                        <a:spcBef>
                          <a:spcPts val="0"/>
                        </a:spcBef>
                        <a:spcAft>
                          <a:spcPts val="0"/>
                        </a:spcAft>
                        <a:buNone/>
                      </a:pPr>
                      <a:r>
                        <a:rPr lang="en-US" sz="1800" u="none" cap="none" strike="noStrike">
                          <a:latin typeface="Times New Roman"/>
                          <a:ea typeface="Times New Roman"/>
                          <a:cs typeface="Times New Roman"/>
                          <a:sym typeface="Times New Roman"/>
                        </a:rPr>
                        <a:t>F</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7000"/>
                        </a:lnSpc>
                        <a:spcBef>
                          <a:spcPts val="0"/>
                        </a:spcBef>
                        <a:spcAft>
                          <a:spcPts val="0"/>
                        </a:spcAft>
                        <a:buNone/>
                      </a:pPr>
                      <a:r>
                        <a:rPr lang="en-US" sz="1800" u="none" cap="none" strike="noStrike">
                          <a:latin typeface="Times New Roman"/>
                          <a:ea typeface="Times New Roman"/>
                          <a:cs typeface="Times New Roman"/>
                          <a:sym typeface="Times New Roman"/>
                        </a:rPr>
                        <a:t>Sig.</a:t>
                      </a:r>
                      <a:endParaRPr sz="1800" u="none" cap="none" strike="noStrike">
                        <a:latin typeface="Times New Roman"/>
                        <a:ea typeface="Times New Roman"/>
                        <a:cs typeface="Times New Roman"/>
                        <a:sym typeface="Times New Roman"/>
                      </a:endParaRPr>
                    </a:p>
                  </a:txBody>
                  <a:tcPr marT="0" marB="0" marR="68575" marL="68575"/>
                </a:tc>
              </a:tr>
              <a:tr h="434625">
                <a:tc>
                  <a:txBody>
                    <a:bodyPr/>
                    <a:lstStyle/>
                    <a:p>
                      <a:pPr indent="0" lvl="0" marL="0" marR="0" rtl="0" algn="l">
                        <a:lnSpc>
                          <a:spcPct val="107000"/>
                        </a:lnSpc>
                        <a:spcBef>
                          <a:spcPts val="0"/>
                        </a:spcBef>
                        <a:spcAft>
                          <a:spcPts val="0"/>
                        </a:spcAft>
                        <a:buNone/>
                      </a:pPr>
                      <a:r>
                        <a:rPr lang="en-US" sz="1800" u="none" cap="none" strike="noStrike">
                          <a:latin typeface="Times New Roman"/>
                          <a:ea typeface="Times New Roman"/>
                          <a:cs typeface="Times New Roman"/>
                          <a:sym typeface="Times New Roman"/>
                        </a:rPr>
                        <a:t>Between Groups</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800" u="none" cap="none" strike="noStrike">
                          <a:latin typeface="Times New Roman"/>
                          <a:ea typeface="Times New Roman"/>
                          <a:cs typeface="Times New Roman"/>
                          <a:sym typeface="Times New Roman"/>
                        </a:rPr>
                        <a:t>18.452</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800" u="none" cap="none" strike="noStrike">
                          <a:latin typeface="Times New Roman"/>
                          <a:ea typeface="Times New Roman"/>
                          <a:cs typeface="Times New Roman"/>
                          <a:sym typeface="Times New Roman"/>
                        </a:rPr>
                        <a:t>6.151</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800" u="none" cap="none" strike="noStrike">
                          <a:latin typeface="Times New Roman"/>
                          <a:ea typeface="Times New Roman"/>
                          <a:cs typeface="Times New Roman"/>
                          <a:sym typeface="Times New Roman"/>
                        </a:rPr>
                        <a:t>285.237</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800" u="none" cap="none" strike="noStrike">
                          <a:latin typeface="Times New Roman"/>
                          <a:ea typeface="Times New Roman"/>
                          <a:cs typeface="Times New Roman"/>
                          <a:sym typeface="Times New Roman"/>
                        </a:rPr>
                        <a:t>0.000</a:t>
                      </a:r>
                      <a:endParaRPr sz="1800" u="none" cap="none" strike="noStrike">
                        <a:latin typeface="Times New Roman"/>
                        <a:ea typeface="Times New Roman"/>
                        <a:cs typeface="Times New Roman"/>
                        <a:sym typeface="Times New Roman"/>
                      </a:endParaRPr>
                    </a:p>
                  </a:txBody>
                  <a:tcPr marT="0" marB="0" marR="68575" marL="68575"/>
                </a:tc>
              </a:tr>
              <a:tr h="434625">
                <a:tc>
                  <a:txBody>
                    <a:bodyPr/>
                    <a:lstStyle/>
                    <a:p>
                      <a:pPr indent="0" lvl="0" marL="0" marR="0" rtl="0" algn="l">
                        <a:lnSpc>
                          <a:spcPct val="107000"/>
                        </a:lnSpc>
                        <a:spcBef>
                          <a:spcPts val="0"/>
                        </a:spcBef>
                        <a:spcAft>
                          <a:spcPts val="0"/>
                        </a:spcAft>
                        <a:buNone/>
                      </a:pPr>
                      <a:r>
                        <a:rPr lang="en-US" sz="1800" u="none" cap="none" strike="noStrike">
                          <a:latin typeface="Times New Roman"/>
                          <a:ea typeface="Times New Roman"/>
                          <a:cs typeface="Times New Roman"/>
                          <a:sym typeface="Times New Roman"/>
                        </a:rPr>
                        <a:t>Total</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800" u="none" cap="none" strike="noStrike">
                          <a:latin typeface="Times New Roman"/>
                          <a:ea typeface="Times New Roman"/>
                          <a:cs typeface="Times New Roman"/>
                          <a:sym typeface="Times New Roman"/>
                        </a:rPr>
                        <a:t>25.654</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800" u="none" cap="none" strike="noStrike">
                          <a:latin typeface="Times New Roman"/>
                          <a:ea typeface="Times New Roman"/>
                          <a:cs typeface="Times New Roman"/>
                          <a:sym typeface="Times New Roman"/>
                        </a:rPr>
                        <a:t>337</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r">
                        <a:lnSpc>
                          <a:spcPct val="107000"/>
                        </a:lnSpc>
                        <a:spcBef>
                          <a:spcPts val="0"/>
                        </a:spcBef>
                        <a:spcAft>
                          <a:spcPts val="0"/>
                        </a:spcAft>
                        <a:buNone/>
                      </a:pPr>
                      <a:r>
                        <a:rPr lang="en-US" sz="1800" u="none" cap="none" strike="noStrike">
                          <a:latin typeface="Times New Roman"/>
                          <a:ea typeface="Times New Roman"/>
                          <a:cs typeface="Times New Roman"/>
                          <a:sym typeface="Times New Roman"/>
                        </a:rPr>
                        <a:t> </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US" sz="1800" u="none" cap="none" strike="noStrike">
                          <a:latin typeface="Times New Roman"/>
                          <a:ea typeface="Times New Roman"/>
                          <a:cs typeface="Times New Roman"/>
                          <a:sym typeface="Times New Roman"/>
                        </a:rPr>
                        <a:t> </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US" sz="1800" u="none" cap="none" strike="noStrike">
                          <a:latin typeface="Times New Roman"/>
                          <a:ea typeface="Times New Roman"/>
                          <a:cs typeface="Times New Roman"/>
                          <a:sym typeface="Times New Roman"/>
                        </a:rPr>
                        <a:t> </a:t>
                      </a:r>
                      <a:endParaRPr sz="1800" u="none" cap="none" strike="noStrike">
                        <a:latin typeface="Times New Roman"/>
                        <a:ea typeface="Times New Roman"/>
                        <a:cs typeface="Times New Roman"/>
                        <a:sym typeface="Times New Roman"/>
                      </a:endParaRPr>
                    </a:p>
                  </a:txBody>
                  <a:tcPr marT="0" marB="0" marR="68575" marL="68575"/>
                </a:tc>
              </a:tr>
            </a:tbl>
          </a:graphicData>
        </a:graphic>
      </p:graphicFrame>
      <p:sp>
        <p:nvSpPr>
          <p:cNvPr id="412" name="Google Shape;412;p40"/>
          <p:cNvSpPr txBox="1"/>
          <p:nvPr/>
        </p:nvSpPr>
        <p:spPr>
          <a:xfrm>
            <a:off x="1327067" y="4412428"/>
            <a:ext cx="8339447" cy="10207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600" u="none" strike="noStrike">
                <a:solidFill>
                  <a:schemeClr val="lt1"/>
                </a:solidFill>
                <a:latin typeface="Times New Roman"/>
                <a:ea typeface="Times New Roman"/>
                <a:cs typeface="Times New Roman"/>
                <a:sym typeface="Times New Roman"/>
              </a:rPr>
              <a:t>Table 6-6: Analysis of Variance test between the cloud platforms and lexicon-based software </a:t>
            </a:r>
            <a:endParaRPr b="0" sz="1600">
              <a:solidFill>
                <a:schemeClr val="lt1"/>
              </a:solidFill>
              <a:latin typeface="Times New Roman"/>
              <a:ea typeface="Times New Roman"/>
              <a:cs typeface="Times New Roman"/>
              <a:sym typeface="Times New Roman"/>
            </a:endParaRPr>
          </a:p>
          <a:p>
            <a:pPr indent="0" lvl="0" marL="0" marR="0" rtl="0" algn="l">
              <a:spcBef>
                <a:spcPts val="1000"/>
              </a:spcBef>
              <a:spcAft>
                <a:spcPts val="0"/>
              </a:spcAft>
              <a:buNone/>
            </a:pPr>
            <a:br>
              <a:rPr lang="en-US"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1"/>
          <p:cNvSpPr txBox="1"/>
          <p:nvPr>
            <p:ph type="title"/>
          </p:nvPr>
        </p:nvSpPr>
        <p:spPr>
          <a:xfrm>
            <a:off x="646111" y="452719"/>
            <a:ext cx="9404723" cy="6398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1800"/>
              <a:buNone/>
            </a:pPr>
            <a:r>
              <a:rPr lang="en-US" sz="3600">
                <a:latin typeface="Times New Roman"/>
                <a:ea typeface="Times New Roman"/>
                <a:cs typeface="Times New Roman"/>
                <a:sym typeface="Times New Roman"/>
              </a:rPr>
              <a:t>Conclusion</a:t>
            </a:r>
            <a:endParaRPr/>
          </a:p>
        </p:txBody>
      </p:sp>
      <p:sp>
        <p:nvSpPr>
          <p:cNvPr id="418" name="Google Shape;418;p41"/>
          <p:cNvSpPr txBox="1"/>
          <p:nvPr>
            <p:ph idx="1" type="body"/>
          </p:nvPr>
        </p:nvSpPr>
        <p:spPr>
          <a:xfrm>
            <a:off x="646112" y="1318161"/>
            <a:ext cx="9404722" cy="4938177"/>
          </a:xfrm>
          <a:prstGeom prst="rect">
            <a:avLst/>
          </a:prstGeom>
          <a:noFill/>
          <a:ln>
            <a:noFill/>
          </a:ln>
        </p:spPr>
        <p:txBody>
          <a:bodyPr anchorCtr="0" anchor="t" bIns="45700" lIns="91425" spcFirstLastPara="1" rIns="91425" wrap="square" tIns="45700">
            <a:normAutofit lnSpcReduction="10000"/>
          </a:bodyPr>
          <a:lstStyle/>
          <a:p>
            <a:pPr indent="-320040" lvl="0" marL="457200" rtl="0" algn="just">
              <a:lnSpc>
                <a:spcPct val="150000"/>
              </a:lnSpc>
              <a:spcBef>
                <a:spcPts val="1000"/>
              </a:spcBef>
              <a:spcAft>
                <a:spcPts val="0"/>
              </a:spcAft>
              <a:buSzPts val="1440"/>
              <a:buChar char="►"/>
            </a:pPr>
            <a:r>
              <a:rPr b="0" i="0" lang="en-US" sz="1800" u="none" strike="noStrike">
                <a:solidFill>
                  <a:schemeClr val="lt1"/>
                </a:solidFill>
                <a:latin typeface="Times New Roman"/>
                <a:ea typeface="Times New Roman"/>
                <a:cs typeface="Times New Roman"/>
                <a:sym typeface="Times New Roman"/>
              </a:rPr>
              <a:t>In this thesis, a large corpus of data was extracted from social media and sentiments were derived from these comments. Data mining techniques and algorithms for classification were utilized.</a:t>
            </a:r>
            <a:endParaRPr/>
          </a:p>
          <a:p>
            <a:pPr indent="-320040" lvl="0" marL="457200" rtl="0" algn="just">
              <a:lnSpc>
                <a:spcPct val="150000"/>
              </a:lnSpc>
              <a:spcBef>
                <a:spcPts val="1000"/>
              </a:spcBef>
              <a:spcAft>
                <a:spcPts val="0"/>
              </a:spcAft>
              <a:buSzPts val="1440"/>
              <a:buChar char="►"/>
            </a:pPr>
            <a:r>
              <a:rPr lang="en-US">
                <a:solidFill>
                  <a:schemeClr val="lt1"/>
                </a:solidFill>
                <a:latin typeface="Times New Roman"/>
                <a:ea typeface="Times New Roman"/>
                <a:cs typeface="Times New Roman"/>
                <a:sym typeface="Times New Roman"/>
              </a:rPr>
              <a:t>A prediction </a:t>
            </a:r>
            <a:r>
              <a:rPr b="0" i="0" lang="en-US" sz="1800" u="none" strike="noStrike">
                <a:solidFill>
                  <a:schemeClr val="lt1"/>
                </a:solidFill>
                <a:latin typeface="Times New Roman"/>
                <a:ea typeface="Times New Roman"/>
                <a:cs typeface="Times New Roman"/>
                <a:sym typeface="Times New Roman"/>
              </a:rPr>
              <a:t>model was developed that enabled us detect vulnerabilities in the network</a:t>
            </a:r>
            <a:r>
              <a:rPr lang="en-US">
                <a:solidFill>
                  <a:srgbClr val="000000"/>
                </a:solidFill>
                <a:latin typeface="Times New Roman"/>
                <a:ea typeface="Times New Roman"/>
                <a:cs typeface="Times New Roman"/>
                <a:sym typeface="Times New Roman"/>
              </a:rPr>
              <a:t>.</a:t>
            </a:r>
            <a:r>
              <a:rPr b="0" i="0" lang="en-US" sz="1800" u="none" strike="noStrike">
                <a:solidFill>
                  <a:srgbClr val="000000"/>
                </a:solidFill>
                <a:latin typeface="Times New Roman"/>
                <a:ea typeface="Times New Roman"/>
                <a:cs typeface="Times New Roman"/>
                <a:sym typeface="Times New Roman"/>
              </a:rPr>
              <a:t> </a:t>
            </a:r>
            <a:r>
              <a:rPr b="0" i="0" lang="en-US" sz="1800" u="none" strike="noStrike">
                <a:solidFill>
                  <a:schemeClr val="lt1"/>
                </a:solidFill>
                <a:latin typeface="Times New Roman"/>
                <a:ea typeface="Times New Roman"/>
                <a:cs typeface="Times New Roman"/>
                <a:sym typeface="Times New Roman"/>
              </a:rPr>
              <a:t>The use of a cybersecurity dataset was to understand the necessary attributes needed to predict network vulnerabilities.  </a:t>
            </a:r>
            <a:endParaRPr/>
          </a:p>
          <a:p>
            <a:pPr indent="-320040" lvl="0" marL="457200" rtl="0" algn="just">
              <a:lnSpc>
                <a:spcPct val="150000"/>
              </a:lnSpc>
              <a:spcBef>
                <a:spcPts val="0"/>
              </a:spcBef>
              <a:spcAft>
                <a:spcPts val="0"/>
              </a:spcAft>
              <a:buSzPts val="1440"/>
              <a:buChar char="►"/>
            </a:pPr>
            <a:r>
              <a:rPr lang="en-US">
                <a:solidFill>
                  <a:schemeClr val="lt1"/>
                </a:solidFill>
                <a:latin typeface="Times New Roman"/>
                <a:ea typeface="Times New Roman"/>
                <a:cs typeface="Times New Roman"/>
                <a:sym typeface="Times New Roman"/>
              </a:rPr>
              <a:t>W</a:t>
            </a:r>
            <a:r>
              <a:rPr b="0" i="0" lang="en-US" sz="1800" u="none" strike="noStrike">
                <a:solidFill>
                  <a:schemeClr val="lt1"/>
                </a:solidFill>
                <a:latin typeface="Times New Roman"/>
                <a:ea typeface="Times New Roman"/>
                <a:cs typeface="Times New Roman"/>
                <a:sym typeface="Times New Roman"/>
              </a:rPr>
              <a:t>e utilized cloud-based analytic tools to perform sentiment analysis. A detailed explanation of cloud-based process and the effective use of machine learning algorithms was emphasised in this research. This thesis also gives a sequential procedure on how to utilize machine learning algorithms in other programming languages such as python</a:t>
            </a:r>
            <a:r>
              <a:rPr b="0" i="0" lang="en-US" sz="1800" u="none" strike="noStrike">
                <a:solidFill>
                  <a:srgbClr val="000000"/>
                </a:solidFill>
                <a:latin typeface="Times New Roman"/>
                <a:ea typeface="Times New Roman"/>
                <a:cs typeface="Times New Roman"/>
                <a:sym typeface="Times New Roman"/>
              </a:rPr>
              <a:t>.</a:t>
            </a:r>
            <a:endParaRPr b="0">
              <a:latin typeface="Times New Roman"/>
              <a:ea typeface="Times New Roman"/>
              <a:cs typeface="Times New Roman"/>
              <a:sym typeface="Times New Roman"/>
            </a:endParaRPr>
          </a:p>
          <a:p>
            <a:pPr indent="0" lvl="0" marL="137160" rtl="0" algn="l">
              <a:lnSpc>
                <a:spcPct val="100000"/>
              </a:lnSpc>
              <a:spcBef>
                <a:spcPts val="1800"/>
              </a:spcBef>
              <a:spcAft>
                <a:spcPts val="0"/>
              </a:spcAft>
              <a:buSzPts val="1440"/>
              <a:buNone/>
            </a:pPr>
            <a:br>
              <a:rPr lang="en-US"/>
            </a:br>
            <a:endParaRPr>
              <a:solidFill>
                <a:schemeClr val="l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2"/>
          <p:cNvSpPr txBox="1"/>
          <p:nvPr>
            <p:ph type="title"/>
          </p:nvPr>
        </p:nvSpPr>
        <p:spPr>
          <a:xfrm>
            <a:off x="646111" y="452718"/>
            <a:ext cx="9404723" cy="6398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1800"/>
              <a:buNone/>
            </a:pPr>
            <a:r>
              <a:rPr lang="en-US" sz="3600">
                <a:latin typeface="Times New Roman"/>
                <a:ea typeface="Times New Roman"/>
                <a:cs typeface="Times New Roman"/>
                <a:sym typeface="Times New Roman"/>
              </a:rPr>
              <a:t>References</a:t>
            </a:r>
            <a:endParaRPr/>
          </a:p>
        </p:txBody>
      </p:sp>
      <p:sp>
        <p:nvSpPr>
          <p:cNvPr id="424" name="Google Shape;424;p42"/>
          <p:cNvSpPr txBox="1"/>
          <p:nvPr>
            <p:ph idx="1" type="body"/>
          </p:nvPr>
        </p:nvSpPr>
        <p:spPr>
          <a:xfrm>
            <a:off x="646111" y="1236116"/>
            <a:ext cx="10089183" cy="5074164"/>
          </a:xfrm>
          <a:prstGeom prst="rect">
            <a:avLst/>
          </a:prstGeom>
          <a:noFill/>
          <a:ln>
            <a:noFill/>
          </a:ln>
        </p:spPr>
        <p:txBody>
          <a:bodyPr anchorCtr="0" anchor="t" bIns="45700" lIns="91425" spcFirstLastPara="1" rIns="91425" wrap="square" tIns="45700">
            <a:noAutofit/>
          </a:bodyPr>
          <a:lstStyle/>
          <a:p>
            <a:pPr indent="-457200" lvl="0" marL="457200" rtl="0" algn="just">
              <a:lnSpc>
                <a:spcPct val="170000"/>
              </a:lnSpc>
              <a:spcBef>
                <a:spcPts val="0"/>
              </a:spcBef>
              <a:spcAft>
                <a:spcPts val="0"/>
              </a:spcAft>
              <a:buSzPts val="1440"/>
              <a:buChar char="►"/>
            </a:pPr>
            <a:r>
              <a:rPr b="0" i="0" lang="en-US" sz="1600" u="none" strike="noStrike">
                <a:solidFill>
                  <a:schemeClr val="lt1"/>
                </a:solidFill>
                <a:latin typeface="Times New Roman"/>
                <a:ea typeface="Times New Roman"/>
                <a:cs typeface="Times New Roman"/>
                <a:sym typeface="Times New Roman"/>
              </a:rPr>
              <a:t>Opara, E., Wimmer, H., &amp; Rebman, C. M. (2022). </a:t>
            </a:r>
            <a:r>
              <a:rPr b="0" i="1" lang="en-US" sz="1600" u="none" strike="noStrike">
                <a:solidFill>
                  <a:schemeClr val="lt1"/>
                </a:solidFill>
                <a:latin typeface="Times New Roman"/>
                <a:ea typeface="Times New Roman"/>
                <a:cs typeface="Times New Roman"/>
                <a:sym typeface="Times New Roman"/>
              </a:rPr>
              <a:t>Auto-ML Cyber Security Data Analysis Using Google, Azure and IBM Cloud Platforms.</a:t>
            </a:r>
            <a:r>
              <a:rPr b="0" i="0" lang="en-US" sz="1600" u="none" strike="noStrike">
                <a:solidFill>
                  <a:schemeClr val="lt1"/>
                </a:solidFill>
                <a:latin typeface="Times New Roman"/>
                <a:ea typeface="Times New Roman"/>
                <a:cs typeface="Times New Roman"/>
                <a:sym typeface="Times New Roman"/>
              </a:rPr>
              <a:t> Paper presented at the 2022 International Conference on Electrical, Computer and Energy Technologies (ICECET).</a:t>
            </a:r>
            <a:endParaRPr b="0" sz="1600">
              <a:solidFill>
                <a:schemeClr val="lt1"/>
              </a:solidFill>
              <a:latin typeface="Times New Roman"/>
              <a:ea typeface="Times New Roman"/>
              <a:cs typeface="Times New Roman"/>
              <a:sym typeface="Times New Roman"/>
            </a:endParaRPr>
          </a:p>
          <a:p>
            <a:pPr indent="-457200" lvl="0" marL="457200" rtl="0" algn="just">
              <a:lnSpc>
                <a:spcPct val="170000"/>
              </a:lnSpc>
              <a:spcBef>
                <a:spcPts val="0"/>
              </a:spcBef>
              <a:spcAft>
                <a:spcPts val="0"/>
              </a:spcAft>
              <a:buSzPts val="1440"/>
              <a:buChar char="►"/>
            </a:pPr>
            <a:r>
              <a:rPr b="0" i="0" lang="en-US" sz="1600" u="none" strike="noStrike">
                <a:solidFill>
                  <a:schemeClr val="lt1"/>
                </a:solidFill>
                <a:latin typeface="Times New Roman"/>
                <a:ea typeface="Times New Roman"/>
                <a:cs typeface="Times New Roman"/>
                <a:sym typeface="Times New Roman"/>
              </a:rPr>
              <a:t>Keijsers, M., Bartneck, C., &amp; Kazmi, H. S. (2019). </a:t>
            </a:r>
            <a:r>
              <a:rPr b="0" i="1" lang="en-US" sz="1600" u="none" strike="noStrike">
                <a:solidFill>
                  <a:schemeClr val="lt1"/>
                </a:solidFill>
                <a:latin typeface="Times New Roman"/>
                <a:ea typeface="Times New Roman"/>
                <a:cs typeface="Times New Roman"/>
                <a:sym typeface="Times New Roman"/>
              </a:rPr>
              <a:t>Cloud-based sentiment analysis for interactive agents.</a:t>
            </a:r>
            <a:r>
              <a:rPr b="0" i="0" lang="en-US" sz="1600" u="none" strike="noStrike">
                <a:solidFill>
                  <a:schemeClr val="lt1"/>
                </a:solidFill>
                <a:latin typeface="Times New Roman"/>
                <a:ea typeface="Times New Roman"/>
                <a:cs typeface="Times New Roman"/>
                <a:sym typeface="Times New Roman"/>
              </a:rPr>
              <a:t> Paper presented at the Proceedings of the 7th International Conference on Human-Agent Interaction.</a:t>
            </a:r>
            <a:endParaRPr b="0" sz="1600">
              <a:solidFill>
                <a:schemeClr val="lt1"/>
              </a:solidFill>
              <a:latin typeface="Times New Roman"/>
              <a:ea typeface="Times New Roman"/>
              <a:cs typeface="Times New Roman"/>
              <a:sym typeface="Times New Roman"/>
            </a:endParaRPr>
          </a:p>
          <a:p>
            <a:pPr indent="-457200" lvl="0" marL="457200" rtl="0" algn="just">
              <a:lnSpc>
                <a:spcPct val="170000"/>
              </a:lnSpc>
              <a:spcBef>
                <a:spcPts val="0"/>
              </a:spcBef>
              <a:spcAft>
                <a:spcPts val="0"/>
              </a:spcAft>
              <a:buSzPts val="1440"/>
              <a:buChar char="►"/>
            </a:pPr>
            <a:r>
              <a:rPr b="0" i="0" lang="en-US" sz="1600" u="none" strike="noStrike">
                <a:solidFill>
                  <a:schemeClr val="lt1"/>
                </a:solidFill>
                <a:latin typeface="Times New Roman"/>
                <a:ea typeface="Times New Roman"/>
                <a:cs typeface="Times New Roman"/>
                <a:sym typeface="Times New Roman"/>
              </a:rPr>
              <a:t>Graumas, L., David, R., &amp; Caselli, T. (2019). </a:t>
            </a:r>
            <a:r>
              <a:rPr b="0" i="1" lang="en-US" sz="1600" u="none" strike="noStrike">
                <a:solidFill>
                  <a:schemeClr val="lt1"/>
                </a:solidFill>
                <a:latin typeface="Times New Roman"/>
                <a:ea typeface="Times New Roman"/>
                <a:cs typeface="Times New Roman"/>
                <a:sym typeface="Times New Roman"/>
              </a:rPr>
              <a:t>Twitter-based polarised embeddings for abusive language detection.</a:t>
            </a:r>
            <a:r>
              <a:rPr b="0" i="0" lang="en-US" sz="1600" u="none" strike="noStrike">
                <a:solidFill>
                  <a:schemeClr val="lt1"/>
                </a:solidFill>
                <a:latin typeface="Times New Roman"/>
                <a:ea typeface="Times New Roman"/>
                <a:cs typeface="Times New Roman"/>
                <a:sym typeface="Times New Roman"/>
              </a:rPr>
              <a:t> Paper presented at the 2019 8th International Conference on Affective Computing and Intelligent Interaction Workshops and Demos (ACIIW).</a:t>
            </a:r>
            <a:endParaRPr b="0" sz="1600">
              <a:solidFill>
                <a:schemeClr val="lt1"/>
              </a:solidFill>
              <a:latin typeface="Times New Roman"/>
              <a:ea typeface="Times New Roman"/>
              <a:cs typeface="Times New Roman"/>
              <a:sym typeface="Times New Roman"/>
            </a:endParaRPr>
          </a:p>
          <a:p>
            <a:pPr indent="-457200" lvl="0" marL="457200" rtl="0" algn="just">
              <a:lnSpc>
                <a:spcPct val="170000"/>
              </a:lnSpc>
              <a:spcBef>
                <a:spcPts val="0"/>
              </a:spcBef>
              <a:spcAft>
                <a:spcPts val="0"/>
              </a:spcAft>
              <a:buSzPts val="1440"/>
              <a:buChar char="►"/>
            </a:pPr>
            <a:r>
              <a:rPr b="0" i="0" lang="en-US" sz="1600" u="none" strike="noStrike">
                <a:solidFill>
                  <a:schemeClr val="lt1"/>
                </a:solidFill>
                <a:latin typeface="Times New Roman"/>
                <a:ea typeface="Times New Roman"/>
                <a:cs typeface="Times New Roman"/>
                <a:sym typeface="Times New Roman"/>
              </a:rPr>
              <a:t>Carvalho, A., &amp; Xu, J. (2021). </a:t>
            </a:r>
            <a:r>
              <a:rPr b="0" i="1" lang="en-US" sz="1600" u="none" strike="noStrike">
                <a:solidFill>
                  <a:schemeClr val="lt1"/>
                </a:solidFill>
                <a:latin typeface="Times New Roman"/>
                <a:ea typeface="Times New Roman"/>
                <a:cs typeface="Times New Roman"/>
                <a:sym typeface="Times New Roman"/>
              </a:rPr>
              <a:t>Studies on the Accuracy of Ensembles of Cloud-Based Technologies for Sentiment Analysis.</a:t>
            </a:r>
            <a:r>
              <a:rPr b="0" i="0" lang="en-US" sz="1600" u="none" strike="noStrike">
                <a:solidFill>
                  <a:schemeClr val="lt1"/>
                </a:solidFill>
                <a:latin typeface="Times New Roman"/>
                <a:ea typeface="Times New Roman"/>
                <a:cs typeface="Times New Roman"/>
                <a:sym typeface="Times New Roman"/>
              </a:rPr>
              <a:t> Paper presented at the AMCIS.</a:t>
            </a:r>
            <a:endParaRPr b="0" sz="1600">
              <a:solidFill>
                <a:schemeClr val="lt1"/>
              </a:solidFill>
              <a:latin typeface="Times New Roman"/>
              <a:ea typeface="Times New Roman"/>
              <a:cs typeface="Times New Roman"/>
              <a:sym typeface="Times New Roman"/>
            </a:endParaRPr>
          </a:p>
          <a:p>
            <a:pPr indent="-457200" lvl="0" marL="457200" rtl="0" algn="just">
              <a:lnSpc>
                <a:spcPct val="170000"/>
              </a:lnSpc>
              <a:spcBef>
                <a:spcPts val="0"/>
              </a:spcBef>
              <a:spcAft>
                <a:spcPts val="0"/>
              </a:spcAft>
              <a:buSzPts val="1440"/>
              <a:buChar char="►"/>
            </a:pPr>
            <a:r>
              <a:rPr b="0" i="0" lang="en-US" sz="1600" u="none" strike="noStrike">
                <a:solidFill>
                  <a:schemeClr val="lt1"/>
                </a:solidFill>
                <a:latin typeface="Times New Roman"/>
                <a:ea typeface="Times New Roman"/>
                <a:cs typeface="Times New Roman"/>
                <a:sym typeface="Times New Roman"/>
              </a:rPr>
              <a:t>Aggarwal, A., Gola, B., &amp; Sankla, T. (2021, 2021//). </a:t>
            </a:r>
            <a:r>
              <a:rPr b="0" i="1" lang="en-US" sz="1600" u="none" strike="noStrike">
                <a:solidFill>
                  <a:schemeClr val="lt1"/>
                </a:solidFill>
                <a:latin typeface="Times New Roman"/>
                <a:ea typeface="Times New Roman"/>
                <a:cs typeface="Times New Roman"/>
                <a:sym typeface="Times New Roman"/>
              </a:rPr>
              <a:t>Data Mining and Analysis of Reddit User Data.</a:t>
            </a:r>
            <a:r>
              <a:rPr b="0" i="0" lang="en-US" sz="1600" u="none" strike="noStrike">
                <a:solidFill>
                  <a:schemeClr val="lt1"/>
                </a:solidFill>
                <a:latin typeface="Times New Roman"/>
                <a:ea typeface="Times New Roman"/>
                <a:cs typeface="Times New Roman"/>
                <a:sym typeface="Times New Roman"/>
              </a:rPr>
              <a:t> Paper presented at the Cybernetics, Cognition and Machine Learning Applications, Singapore.</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5"/>
          <p:cNvSpPr txBox="1"/>
          <p:nvPr>
            <p:ph type="title"/>
          </p:nvPr>
        </p:nvSpPr>
        <p:spPr>
          <a:xfrm>
            <a:off x="646111" y="452718"/>
            <a:ext cx="9404723" cy="79856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Literature Review(Study 2)</a:t>
            </a:r>
            <a:endParaRPr/>
          </a:p>
        </p:txBody>
      </p:sp>
      <p:sp>
        <p:nvSpPr>
          <p:cNvPr id="84" name="Google Shape;84;p5"/>
          <p:cNvSpPr txBox="1"/>
          <p:nvPr/>
        </p:nvSpPr>
        <p:spPr>
          <a:xfrm>
            <a:off x="914399" y="1361662"/>
            <a:ext cx="10363200" cy="4580168"/>
          </a:xfrm>
          <a:prstGeom prst="rect">
            <a:avLst/>
          </a:prstGeom>
          <a:noFill/>
          <a:ln>
            <a:noFill/>
          </a:ln>
        </p:spPr>
        <p:txBody>
          <a:bodyPr anchorCtr="0" anchor="t" bIns="45700" lIns="91425" spcFirstLastPara="1" rIns="91425" wrap="square" tIns="45700">
            <a:normAutofit/>
          </a:bodyPr>
          <a:lstStyle/>
          <a:p>
            <a:pPr indent="-320040" lvl="0" marL="457200" marR="0" rtl="0" algn="just">
              <a:lnSpc>
                <a:spcPct val="100000"/>
              </a:lnSpc>
              <a:spcBef>
                <a:spcPts val="1000"/>
              </a:spcBef>
              <a:spcAft>
                <a:spcPts val="0"/>
              </a:spcAft>
              <a:buClr>
                <a:srgbClr val="86D1D8"/>
              </a:buClr>
              <a:buSzPts val="1440"/>
              <a:buFont typeface="Noto Sans"/>
              <a:buChar char="►"/>
            </a:pPr>
            <a:r>
              <a:rPr b="0" i="0" lang="en-US" sz="1800" u="none" cap="none" strike="noStrike">
                <a:solidFill>
                  <a:schemeClr val="lt1"/>
                </a:solidFill>
                <a:latin typeface="Times New Roman"/>
                <a:ea typeface="Times New Roman"/>
                <a:cs typeface="Times New Roman"/>
                <a:sym typeface="Times New Roman"/>
              </a:rPr>
              <a:t>Ruwandika and Weerasinghe (2018) developed a model to detect hate speech using machine learning techniques. The author utilized both supervised and unsupervised machine learning techniques. The techniques used were Logic regression, Navies bayes, Decision tree and K-means. The author compared the results gotten from the algorithms with lexicon-based approaches, and the Navies Bayes classifier performed best with an F-score of 0.719. The dataset used were comments from News articles posted on the Colombo Telegraph website. 1500 preprocessed comment dataset were used.</a:t>
            </a:r>
            <a:endParaRPr/>
          </a:p>
          <a:p>
            <a:pPr indent="-320040" lvl="0" marL="457200" marR="0" rtl="0" algn="just">
              <a:lnSpc>
                <a:spcPct val="100000"/>
              </a:lnSpc>
              <a:spcBef>
                <a:spcPts val="1000"/>
              </a:spcBef>
              <a:spcAft>
                <a:spcPts val="0"/>
              </a:spcAft>
              <a:buClr>
                <a:srgbClr val="86D1D8"/>
              </a:buClr>
              <a:buSzPts val="1440"/>
              <a:buFont typeface="Noto Sans"/>
              <a:buChar char="►"/>
            </a:pPr>
            <a:r>
              <a:rPr b="0" i="0" lang="en-US" sz="1800" u="none" cap="none" strike="noStrike">
                <a:solidFill>
                  <a:schemeClr val="lt1"/>
                </a:solidFill>
                <a:latin typeface="Times New Roman"/>
                <a:ea typeface="Times New Roman"/>
                <a:cs typeface="Times New Roman"/>
                <a:sym typeface="Times New Roman"/>
              </a:rPr>
              <a:t>Machova, Mach, and Vasilko (2021) proposed an offensive language detection system to analyze over 50,000 German hate tweets posted between August 2017 and April 2018. The authors used a combination of qualitative approaches with quantitative techniques from Natural Language Processing (NLP). To evaluate the qualitative approach, they analyzed a random subsample of 2,000 tweets, then compared the results to support quantitative evidence. They computed the average score for all tweets resulting in about 32% of the hate tweets predicted as negative, against 22% of the safe tweets, or a 10% difference. They utilized Character trigrams to efficiently model linguistic variation such as spelling errors, word inflections, function words. In order to evaluate the Perceptron algorithm used, they did a cross evaluation with a hold-out set of the 1,000 most offensive examples in the hate speech dataset </a:t>
            </a:r>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6"/>
          <p:cNvSpPr txBox="1"/>
          <p:nvPr>
            <p:ph type="title"/>
          </p:nvPr>
        </p:nvSpPr>
        <p:spPr>
          <a:xfrm>
            <a:off x="646111" y="452718"/>
            <a:ext cx="9404723" cy="79856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Literature Review(Study 3)</a:t>
            </a:r>
            <a:endParaRPr/>
          </a:p>
        </p:txBody>
      </p:sp>
      <p:sp>
        <p:nvSpPr>
          <p:cNvPr id="90" name="Google Shape;90;p6"/>
          <p:cNvSpPr txBox="1"/>
          <p:nvPr/>
        </p:nvSpPr>
        <p:spPr>
          <a:xfrm>
            <a:off x="646111" y="1240298"/>
            <a:ext cx="10363200" cy="4690545"/>
          </a:xfrm>
          <a:prstGeom prst="rect">
            <a:avLst/>
          </a:prstGeom>
          <a:noFill/>
          <a:ln>
            <a:noFill/>
          </a:ln>
        </p:spPr>
        <p:txBody>
          <a:bodyPr anchorCtr="0" anchor="t" bIns="45700" lIns="91425" spcFirstLastPara="1" rIns="91425" wrap="square" tIns="45700">
            <a:normAutofit/>
          </a:bodyPr>
          <a:lstStyle/>
          <a:p>
            <a:pPr indent="-320040" lvl="0" marL="457200" marR="0" rtl="0" algn="just">
              <a:lnSpc>
                <a:spcPct val="100000"/>
              </a:lnSpc>
              <a:spcBef>
                <a:spcPts val="1000"/>
              </a:spcBef>
              <a:spcAft>
                <a:spcPts val="0"/>
              </a:spcAft>
              <a:buClr>
                <a:srgbClr val="86D1D8"/>
              </a:buClr>
              <a:buSzPts val="1440"/>
              <a:buFont typeface="Noto Sans"/>
              <a:buChar char="►"/>
            </a:pPr>
            <a:r>
              <a:rPr b="0" i="0" lang="en-US" sz="1600" u="none" cap="none" strike="noStrike">
                <a:solidFill>
                  <a:schemeClr val="lt1"/>
                </a:solidFill>
                <a:latin typeface="Times New Roman"/>
                <a:ea typeface="Times New Roman"/>
                <a:cs typeface="Times New Roman"/>
                <a:sym typeface="Times New Roman"/>
              </a:rPr>
              <a:t>White and Rege (2020) performed sentiment analysis using services on the google cloud platform. The experiment was conducted utilizing two services available on the Google Cloud Platform (GCP) for performing sentiment analysis, which are Natural Language API and Auto-ML Natural Language. </a:t>
            </a:r>
            <a:r>
              <a:rPr b="0" i="0" lang="en-US" sz="1800" u="none" cap="none" strike="noStrike">
                <a:solidFill>
                  <a:schemeClr val="lt1"/>
                </a:solidFill>
                <a:latin typeface="Times New Roman"/>
                <a:ea typeface="Times New Roman"/>
                <a:cs typeface="Times New Roman"/>
                <a:sym typeface="Times New Roman"/>
              </a:rPr>
              <a:t>The dataset used in this experiment consisted of 1.5 million labeled comments which was retrieved from the Kaggle website. 1,675,189 comments were labeled as positive sentiments, while 104,796 were labeled as negative comments. The authors utilized Natural language API on GCP for sentiment analysis, the authors created a project on google cloud platform, then they enabled the google Natural Language API. The results obtained when using natural language API were represented in a confusion matrix and an ROC Curve. The overall accuracy of the prediction was only 57%. When utilizing Auto-ML natural language, the author labeled the data as “TRAIN”, “VALIDATION”, and “TEST”. The Auto-ML service will automatically train a model using the training and validation data. After the training is complete, the service uses the testing data to determine the true quality of the sentiment analysis and makes various quality metrics available on the GCP console </a:t>
            </a:r>
            <a:endParaRPr b="0" i="0" sz="16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Google Shape;95;p7"/>
          <p:cNvSpPr txBox="1"/>
          <p:nvPr>
            <p:ph type="title"/>
          </p:nvPr>
        </p:nvSpPr>
        <p:spPr>
          <a:xfrm>
            <a:off x="646111" y="452717"/>
            <a:ext cx="9802582" cy="104154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3200"/>
              <a:buFont typeface="Times New Roman"/>
              <a:buNone/>
            </a:pPr>
            <a:r>
              <a:rPr lang="en-US" sz="3200">
                <a:latin typeface="Times New Roman"/>
                <a:ea typeface="Times New Roman"/>
                <a:cs typeface="Times New Roman"/>
                <a:sym typeface="Times New Roman"/>
              </a:rPr>
              <a:t>Study 1: Auto-ML Cybersecurity Data Analysis Using Google, Azure, and IBM Cloud Platforms</a:t>
            </a:r>
            <a:br>
              <a:rPr b="1" i="1" lang="en-US" sz="2400"/>
            </a:br>
            <a:endParaRPr sz="2400"/>
          </a:p>
        </p:txBody>
      </p:sp>
      <p:grpSp>
        <p:nvGrpSpPr>
          <p:cNvPr id="96" name="Google Shape;96;p7"/>
          <p:cNvGrpSpPr/>
          <p:nvPr/>
        </p:nvGrpSpPr>
        <p:grpSpPr>
          <a:xfrm>
            <a:off x="646100" y="2161575"/>
            <a:ext cx="10526830" cy="2804699"/>
            <a:chOff x="1" y="667323"/>
            <a:chExt cx="10374327" cy="2804699"/>
          </a:xfrm>
        </p:grpSpPr>
        <p:sp>
          <p:nvSpPr>
            <p:cNvPr id="97" name="Google Shape;97;p7"/>
            <p:cNvSpPr/>
            <p:nvPr/>
          </p:nvSpPr>
          <p:spPr>
            <a:xfrm>
              <a:off x="805832" y="667323"/>
              <a:ext cx="883211" cy="845123"/>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7"/>
            <p:cNvSpPr/>
            <p:nvPr/>
          </p:nvSpPr>
          <p:spPr>
            <a:xfrm>
              <a:off x="1" y="1962154"/>
              <a:ext cx="3663910" cy="128161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7"/>
            <p:cNvSpPr txBox="1"/>
            <p:nvPr/>
          </p:nvSpPr>
          <p:spPr>
            <a:xfrm>
              <a:off x="1" y="1962154"/>
              <a:ext cx="3663910" cy="1281615"/>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chemeClr val="lt1"/>
                </a:buClr>
                <a:buSzPts val="1600"/>
                <a:buFont typeface="Times New Roman"/>
                <a:buNone/>
              </a:pPr>
              <a:r>
                <a:rPr b="0" i="0" lang="en-US" sz="1800" u="none" cap="none" strike="noStrike">
                  <a:solidFill>
                    <a:schemeClr val="lt1"/>
                  </a:solidFill>
                  <a:latin typeface="Times New Roman"/>
                  <a:ea typeface="Times New Roman"/>
                  <a:cs typeface="Times New Roman"/>
                  <a:sym typeface="Times New Roman"/>
                </a:rPr>
                <a:t>Automated machine learning (Auto-ML)  increased the creativity and productivity of data scientists because it saves effort on the repetitive tasks in ML training pipeline. </a:t>
              </a:r>
              <a:r>
                <a:rPr b="0" i="0" lang="en-US" sz="1600" u="none" cap="none" strike="noStrike">
                  <a:solidFill>
                    <a:schemeClr val="lt1"/>
                  </a:solidFill>
                  <a:latin typeface="Times New Roman"/>
                  <a:ea typeface="Times New Roman"/>
                  <a:cs typeface="Times New Roman"/>
                  <a:sym typeface="Times New Roman"/>
                </a:rPr>
                <a:t> </a:t>
              </a:r>
              <a:endParaRPr/>
            </a:p>
            <a:p>
              <a:pPr indent="0" lvl="0" marL="0" marR="0" rtl="0" algn="just">
                <a:lnSpc>
                  <a:spcPct val="100000"/>
                </a:lnSpc>
                <a:spcBef>
                  <a:spcPts val="560"/>
                </a:spcBef>
                <a:spcAft>
                  <a:spcPts val="0"/>
                </a:spcAft>
                <a:buClr>
                  <a:schemeClr val="lt1"/>
                </a:buClr>
                <a:buSzPts val="1600"/>
                <a:buFont typeface="Times New Roman"/>
                <a:buNone/>
              </a:pPr>
              <a:r>
                <a:rPr b="0" i="0" lang="en-US" sz="1800" u="none" cap="none" strike="noStrike">
                  <a:solidFill>
                    <a:schemeClr val="lt1"/>
                  </a:solidFill>
                  <a:latin typeface="Times New Roman"/>
                  <a:ea typeface="Times New Roman"/>
                  <a:cs typeface="Times New Roman"/>
                  <a:sym typeface="Times New Roman"/>
                </a:rPr>
                <a:t>When utilizing the Azure machine learning tools in the machine learning studio, workflows are optimized for better performance on the cloud service. </a:t>
              </a:r>
              <a:endParaRPr sz="1600"/>
            </a:p>
          </p:txBody>
        </p:sp>
        <p:sp>
          <p:nvSpPr>
            <p:cNvPr id="100" name="Google Shape;100;p7"/>
            <p:cNvSpPr/>
            <p:nvPr/>
          </p:nvSpPr>
          <p:spPr>
            <a:xfrm>
              <a:off x="5032445" y="695976"/>
              <a:ext cx="834888" cy="777716"/>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7"/>
            <p:cNvSpPr/>
            <p:nvPr/>
          </p:nvSpPr>
          <p:spPr>
            <a:xfrm>
              <a:off x="4244066" y="1961522"/>
              <a:ext cx="2653104" cy="109980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7"/>
            <p:cNvSpPr txBox="1"/>
            <p:nvPr/>
          </p:nvSpPr>
          <p:spPr>
            <a:xfrm>
              <a:off x="4244066" y="1961522"/>
              <a:ext cx="2653104" cy="1099806"/>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chemeClr val="lt1"/>
                </a:buClr>
                <a:buSzPts val="1600"/>
                <a:buFont typeface="Times New Roman"/>
                <a:buNone/>
              </a:pPr>
              <a:r>
                <a:rPr b="0" i="0" lang="en-US" sz="1600" u="none" cap="none" strike="noStrike">
                  <a:solidFill>
                    <a:schemeClr val="lt1"/>
                  </a:solidFill>
                  <a:latin typeface="Times New Roman"/>
                  <a:ea typeface="Times New Roman"/>
                  <a:cs typeface="Times New Roman"/>
                  <a:sym typeface="Times New Roman"/>
                </a:rPr>
                <a:t>T</a:t>
              </a:r>
              <a:r>
                <a:rPr b="0" i="0" lang="en-US" sz="1800" u="none" cap="none" strike="noStrike">
                  <a:solidFill>
                    <a:schemeClr val="lt1"/>
                  </a:solidFill>
                  <a:latin typeface="Times New Roman"/>
                  <a:ea typeface="Times New Roman"/>
                  <a:cs typeface="Times New Roman"/>
                  <a:sym typeface="Times New Roman"/>
                </a:rPr>
                <a:t>he machine learning services and tools which are embedded on different platforms are similar in training and deployment of models but differ in the different open-source framework embedded in the them. The training and deployment of models are similar in process but differ in open-source framework</a:t>
              </a:r>
              <a:r>
                <a:rPr b="0" i="0" lang="en-US" sz="1500" u="none" cap="none" strike="noStrike">
                  <a:solidFill>
                    <a:schemeClr val="lt1"/>
                  </a:solidFill>
                  <a:latin typeface="Century Gothic"/>
                  <a:ea typeface="Century Gothic"/>
                  <a:cs typeface="Century Gothic"/>
                  <a:sym typeface="Century Gothic"/>
                </a:rPr>
                <a:t>. </a:t>
              </a:r>
              <a:endParaRPr b="0" i="0" sz="1500" u="none" cap="none" strike="noStrike">
                <a:solidFill>
                  <a:schemeClr val="lt1"/>
                </a:solidFill>
                <a:latin typeface="Century Gothic"/>
                <a:ea typeface="Century Gothic"/>
                <a:cs typeface="Century Gothic"/>
                <a:sym typeface="Century Gothic"/>
              </a:endParaRPr>
            </a:p>
          </p:txBody>
        </p:sp>
        <p:sp>
          <p:nvSpPr>
            <p:cNvPr id="103" name="Google Shape;103;p7"/>
            <p:cNvSpPr/>
            <p:nvPr/>
          </p:nvSpPr>
          <p:spPr>
            <a:xfrm>
              <a:off x="8416717" y="723067"/>
              <a:ext cx="859933" cy="710806"/>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7"/>
            <p:cNvSpPr/>
            <p:nvPr/>
          </p:nvSpPr>
          <p:spPr>
            <a:xfrm>
              <a:off x="7721224" y="1960899"/>
              <a:ext cx="2653104" cy="151112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7"/>
            <p:cNvSpPr txBox="1"/>
            <p:nvPr/>
          </p:nvSpPr>
          <p:spPr>
            <a:xfrm>
              <a:off x="7374964" y="1960912"/>
              <a:ext cx="2653200" cy="1511100"/>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chemeClr val="lt1"/>
                </a:buClr>
                <a:buSzPts val="1600"/>
                <a:buFont typeface="Times New Roman"/>
                <a:buNone/>
              </a:pPr>
              <a:r>
                <a:rPr b="0" i="0" lang="en-US" sz="1600" u="none" cap="none" strike="noStrike">
                  <a:solidFill>
                    <a:schemeClr val="lt1"/>
                  </a:solidFill>
                  <a:latin typeface="Times New Roman"/>
                  <a:ea typeface="Times New Roman"/>
                  <a:cs typeface="Times New Roman"/>
                  <a:sym typeface="Times New Roman"/>
                </a:rPr>
                <a:t>S</a:t>
              </a:r>
              <a:r>
                <a:rPr b="0" i="0" lang="en-US" sz="1700" u="none" cap="none" strike="noStrike">
                  <a:solidFill>
                    <a:schemeClr val="lt1"/>
                  </a:solidFill>
                  <a:latin typeface="Times New Roman"/>
                  <a:ea typeface="Times New Roman"/>
                  <a:cs typeface="Times New Roman"/>
                  <a:sym typeface="Times New Roman"/>
                </a:rPr>
                <a:t>ome of the frameworks it supports are Py-torch, TensorFlow, Scikit-learn, XGBoost, R, .NET, keras, Ray RLLib, Open Neural Network.</a:t>
              </a:r>
              <a:endParaRPr sz="1500"/>
            </a:p>
            <a:p>
              <a:pPr indent="0" lvl="0" marL="0" marR="0" rtl="0" algn="just">
                <a:lnSpc>
                  <a:spcPct val="100000"/>
                </a:lnSpc>
                <a:spcBef>
                  <a:spcPts val="560"/>
                </a:spcBef>
                <a:spcAft>
                  <a:spcPts val="0"/>
                </a:spcAft>
                <a:buClr>
                  <a:schemeClr val="lt1"/>
                </a:buClr>
                <a:buSzPts val="1600"/>
                <a:buFont typeface="Times New Roman"/>
                <a:buNone/>
              </a:pPr>
              <a:r>
                <a:rPr lang="en-US" sz="1700">
                  <a:solidFill>
                    <a:schemeClr val="lt1"/>
                  </a:solidFill>
                  <a:latin typeface="Times New Roman"/>
                  <a:ea typeface="Times New Roman"/>
                  <a:cs typeface="Times New Roman"/>
                  <a:sym typeface="Times New Roman"/>
                </a:rPr>
                <a:t>T</a:t>
              </a:r>
              <a:r>
                <a:rPr b="0" i="0" lang="en-US" sz="1700" u="none" cap="none" strike="noStrike">
                  <a:solidFill>
                    <a:schemeClr val="lt1"/>
                  </a:solidFill>
                  <a:latin typeface="Times New Roman"/>
                  <a:ea typeface="Times New Roman"/>
                  <a:cs typeface="Times New Roman"/>
                  <a:sym typeface="Times New Roman"/>
                </a:rPr>
                <a:t>he process of data featurization and algorithm for training which </a:t>
              </a:r>
              <a:r>
                <a:rPr lang="en-US" sz="1700">
                  <a:solidFill>
                    <a:schemeClr val="lt1"/>
                  </a:solidFill>
                  <a:latin typeface="Times New Roman"/>
                  <a:ea typeface="Times New Roman"/>
                  <a:cs typeface="Times New Roman"/>
                  <a:sym typeface="Times New Roman"/>
                </a:rPr>
                <a:t>wa</a:t>
              </a:r>
              <a:r>
                <a:rPr b="0" i="0" lang="en-US" sz="1700" u="none" cap="none" strike="noStrike">
                  <a:solidFill>
                    <a:schemeClr val="lt1"/>
                  </a:solidFill>
                  <a:latin typeface="Times New Roman"/>
                  <a:ea typeface="Times New Roman"/>
                  <a:cs typeface="Times New Roman"/>
                  <a:sym typeface="Times New Roman"/>
                </a:rPr>
                <a:t>s done in the studio of the Python SDK environment. Hyperparameter optimization is automated, and the results are visualized in the studio.</a:t>
              </a:r>
              <a:endParaRPr sz="1500"/>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8"/>
          <p:cNvSpPr txBox="1"/>
          <p:nvPr>
            <p:ph type="title"/>
          </p:nvPr>
        </p:nvSpPr>
        <p:spPr>
          <a:xfrm>
            <a:off x="646111" y="452718"/>
            <a:ext cx="9404723" cy="79856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Dataset utilized in Study 1</a:t>
            </a:r>
            <a:endParaRPr/>
          </a:p>
        </p:txBody>
      </p:sp>
      <p:sp>
        <p:nvSpPr>
          <p:cNvPr id="111" name="Google Shape;111;p8"/>
          <p:cNvSpPr txBox="1"/>
          <p:nvPr/>
        </p:nvSpPr>
        <p:spPr>
          <a:xfrm>
            <a:off x="914400" y="1985224"/>
            <a:ext cx="10363200" cy="4012361"/>
          </a:xfrm>
          <a:prstGeom prst="rect">
            <a:avLst/>
          </a:prstGeom>
          <a:noFill/>
          <a:ln>
            <a:noFill/>
          </a:ln>
        </p:spPr>
        <p:txBody>
          <a:bodyPr anchorCtr="0" anchor="t" bIns="45700" lIns="91425" spcFirstLastPara="1" rIns="91425" wrap="square" tIns="45700">
            <a:normAutofit/>
          </a:bodyPr>
          <a:lstStyle/>
          <a:p>
            <a:pPr indent="-320040" lvl="0" marL="457200" marR="0" rtl="0" algn="just">
              <a:lnSpc>
                <a:spcPct val="150000"/>
              </a:lnSpc>
              <a:spcBef>
                <a:spcPts val="1000"/>
              </a:spcBef>
              <a:spcAft>
                <a:spcPts val="0"/>
              </a:spcAft>
              <a:buClr>
                <a:srgbClr val="86D1D8"/>
              </a:buClr>
              <a:buSzPts val="1440"/>
              <a:buFont typeface="Noto Sans"/>
              <a:buChar char="►"/>
            </a:pPr>
            <a:r>
              <a:rPr b="0" i="0" lang="en-US" sz="2000" u="none" cap="none" strike="noStrike">
                <a:solidFill>
                  <a:schemeClr val="lt1"/>
                </a:solidFill>
                <a:latin typeface="Times New Roman"/>
                <a:ea typeface="Times New Roman"/>
                <a:cs typeface="Times New Roman"/>
                <a:sym typeface="Times New Roman"/>
              </a:rPr>
              <a:t>For this research study, the UNSW-NB15 dataset was used. </a:t>
            </a:r>
            <a:endParaRPr/>
          </a:p>
          <a:p>
            <a:pPr indent="-320040" lvl="0" marL="457200" marR="0" rtl="0" algn="just">
              <a:lnSpc>
                <a:spcPct val="150000"/>
              </a:lnSpc>
              <a:spcBef>
                <a:spcPts val="1000"/>
              </a:spcBef>
              <a:spcAft>
                <a:spcPts val="0"/>
              </a:spcAft>
              <a:buClr>
                <a:srgbClr val="86D1D8"/>
              </a:buClr>
              <a:buSzPts val="1440"/>
              <a:buFont typeface="Noto Sans"/>
              <a:buChar char="►"/>
            </a:pPr>
            <a:r>
              <a:rPr b="0" i="0" lang="en-US" sz="2000" u="none" cap="none" strike="noStrike">
                <a:solidFill>
                  <a:schemeClr val="lt1"/>
                </a:solidFill>
                <a:latin typeface="Times New Roman"/>
                <a:ea typeface="Times New Roman"/>
                <a:cs typeface="Times New Roman"/>
                <a:sym typeface="Times New Roman"/>
              </a:rPr>
              <a:t>The number of records in the training set is 175,341 records and the testing set is 82,332 records from different types of attacks. </a:t>
            </a:r>
            <a:endParaRPr/>
          </a:p>
          <a:p>
            <a:pPr indent="-320040" lvl="0" marL="457200" marR="0" rtl="0" algn="just">
              <a:lnSpc>
                <a:spcPct val="150000"/>
              </a:lnSpc>
              <a:spcBef>
                <a:spcPts val="1000"/>
              </a:spcBef>
              <a:spcAft>
                <a:spcPts val="0"/>
              </a:spcAft>
              <a:buClr>
                <a:srgbClr val="86D1D8"/>
              </a:buClr>
              <a:buSzPts val="1440"/>
              <a:buFont typeface="Noto Sans"/>
              <a:buChar char="►"/>
            </a:pPr>
            <a:r>
              <a:rPr b="0" i="0" lang="en-US" sz="2000" u="none" cap="none" strike="noStrike">
                <a:solidFill>
                  <a:schemeClr val="lt1"/>
                </a:solidFill>
                <a:latin typeface="Times New Roman"/>
                <a:ea typeface="Times New Roman"/>
                <a:cs typeface="Times New Roman"/>
                <a:sym typeface="Times New Roman"/>
              </a:rPr>
              <a:t>The dataset contains 49 attributes. There were ten different type of attacks namely, Fuzzers, Analysis, Backdoors, DoS, Exploits, Generic, Reconnaissance, Shellcode and Worms</a:t>
            </a:r>
            <a:r>
              <a:rPr b="0" i="0" lang="en-US" sz="1800" u="none" cap="none" strike="noStrike">
                <a:solidFill>
                  <a:schemeClr val="lt1"/>
                </a:solidFill>
                <a:latin typeface="Times New Roman"/>
                <a:ea typeface="Times New Roman"/>
                <a:cs typeface="Times New Roman"/>
                <a:sym typeface="Times New Roman"/>
              </a:rPr>
              <a:t>.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9"/>
          <p:cNvSpPr txBox="1"/>
          <p:nvPr>
            <p:ph type="title"/>
          </p:nvPr>
        </p:nvSpPr>
        <p:spPr>
          <a:xfrm>
            <a:off x="646111" y="452718"/>
            <a:ext cx="9404723" cy="74991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sz="3200">
                <a:latin typeface="Times New Roman"/>
                <a:ea typeface="Times New Roman"/>
                <a:cs typeface="Times New Roman"/>
                <a:sym typeface="Times New Roman"/>
              </a:rPr>
              <a:t>Data Pre-processing</a:t>
            </a:r>
            <a:endParaRPr sz="3200">
              <a:latin typeface="Times New Roman"/>
              <a:ea typeface="Times New Roman"/>
              <a:cs typeface="Times New Roman"/>
              <a:sym typeface="Times New Roman"/>
            </a:endParaRPr>
          </a:p>
        </p:txBody>
      </p:sp>
      <p:sp>
        <p:nvSpPr>
          <p:cNvPr id="117" name="Google Shape;117;p9"/>
          <p:cNvSpPr txBox="1"/>
          <p:nvPr>
            <p:ph idx="1" type="body"/>
          </p:nvPr>
        </p:nvSpPr>
        <p:spPr>
          <a:xfrm>
            <a:off x="646111" y="1282149"/>
            <a:ext cx="10942915" cy="4974190"/>
          </a:xfrm>
          <a:prstGeom prst="rect">
            <a:avLst/>
          </a:prstGeom>
          <a:noFill/>
          <a:ln>
            <a:noFill/>
          </a:ln>
        </p:spPr>
        <p:txBody>
          <a:bodyPr anchorCtr="0" anchor="t" bIns="45700" lIns="91425" spcFirstLastPara="1" rIns="91425" wrap="square" tIns="45700">
            <a:normAutofit/>
          </a:bodyPr>
          <a:lstStyle/>
          <a:p>
            <a:pPr indent="-285750" lvl="0" marL="285750" rtl="0" algn="just">
              <a:lnSpc>
                <a:spcPct val="150000"/>
              </a:lnSpc>
              <a:spcBef>
                <a:spcPts val="1000"/>
              </a:spcBef>
              <a:spcAft>
                <a:spcPts val="0"/>
              </a:spcAft>
              <a:buSzPts val="1440"/>
              <a:buChar char="►"/>
            </a:pPr>
            <a:r>
              <a:rPr lang="en-US">
                <a:solidFill>
                  <a:schemeClr val="lt1"/>
                </a:solidFill>
                <a:latin typeface="Times New Roman"/>
                <a:ea typeface="Times New Roman"/>
                <a:cs typeface="Times New Roman"/>
                <a:sym typeface="Times New Roman"/>
              </a:rPr>
              <a:t>First, we evaluated the dataset, there were four discrete variables in this dataset which were denoted by the following attributes, </a:t>
            </a:r>
            <a:r>
              <a:rPr i="1" lang="en-US">
                <a:solidFill>
                  <a:schemeClr val="lt1"/>
                </a:solidFill>
                <a:latin typeface="Times New Roman"/>
                <a:ea typeface="Times New Roman"/>
                <a:cs typeface="Times New Roman"/>
                <a:sym typeface="Times New Roman"/>
              </a:rPr>
              <a:t>Protocol, Service, State, and Attack_category</a:t>
            </a:r>
            <a:r>
              <a:rPr lang="en-US">
                <a:solidFill>
                  <a:schemeClr val="lt1"/>
                </a:solidFill>
                <a:latin typeface="Times New Roman"/>
                <a:ea typeface="Times New Roman"/>
                <a:cs typeface="Times New Roman"/>
                <a:sym typeface="Times New Roman"/>
              </a:rPr>
              <a:t>. </a:t>
            </a:r>
            <a:endParaRPr/>
          </a:p>
          <a:p>
            <a:pPr indent="-285750" lvl="0" marL="285750" rtl="0" algn="just">
              <a:lnSpc>
                <a:spcPct val="150000"/>
              </a:lnSpc>
              <a:spcBef>
                <a:spcPts val="1000"/>
              </a:spcBef>
              <a:spcAft>
                <a:spcPts val="0"/>
              </a:spcAft>
              <a:buSzPts val="1440"/>
              <a:buChar char="►"/>
            </a:pPr>
            <a:r>
              <a:rPr lang="en-US">
                <a:latin typeface="Times New Roman"/>
                <a:ea typeface="Times New Roman"/>
                <a:cs typeface="Times New Roman"/>
                <a:sym typeface="Times New Roman"/>
              </a:rPr>
              <a:t>The target variable was ‘attack category., while the predictor variables or independent variables were (Protocol, service, and state). We also checked the number of occurrences for each attack in the attack_category. </a:t>
            </a:r>
            <a:endParaRPr/>
          </a:p>
          <a:p>
            <a:pPr indent="-342900" lvl="0" marL="342900" rtl="0" algn="just">
              <a:lnSpc>
                <a:spcPct val="150000"/>
              </a:lnSpc>
              <a:spcBef>
                <a:spcPts val="0"/>
              </a:spcBef>
              <a:spcAft>
                <a:spcPts val="0"/>
              </a:spcAft>
              <a:buSzPts val="1600"/>
              <a:buChar char="►"/>
            </a:pPr>
            <a:r>
              <a:rPr lang="en-US">
                <a:latin typeface="Times New Roman"/>
                <a:ea typeface="Times New Roman"/>
                <a:cs typeface="Times New Roman"/>
                <a:sym typeface="Times New Roman"/>
              </a:rPr>
              <a:t>There was a label attribute/column in the dataset. We used the Boolean mask to generate a Boolean array for the service and protocol attributes. Using the (.loc) function, this returns a series of true and false values for each row in the data frame. </a:t>
            </a:r>
            <a:endParaRPr/>
          </a:p>
          <a:p>
            <a:pPr indent="-342900" lvl="0" marL="342900" rtl="0" algn="just">
              <a:lnSpc>
                <a:spcPct val="150000"/>
              </a:lnSpc>
              <a:spcBef>
                <a:spcPts val="1000"/>
              </a:spcBef>
              <a:spcAft>
                <a:spcPts val="0"/>
              </a:spcAft>
              <a:buSzPts val="1600"/>
              <a:buChar char="►"/>
            </a:pPr>
            <a:r>
              <a:rPr lang="en-US">
                <a:latin typeface="Times New Roman"/>
                <a:ea typeface="Times New Roman"/>
                <a:cs typeface="Times New Roman"/>
                <a:sym typeface="Times New Roman"/>
              </a:rPr>
              <a:t>We set the value count for both the service and protocol, that is we set the values for protocol and service to be True when the label = 0, and False when the label = 1</a:t>
            </a:r>
            <a:endParaRPr/>
          </a:p>
          <a:p>
            <a:pPr indent="-194310" lvl="0" marL="285750" rtl="0" algn="just">
              <a:lnSpc>
                <a:spcPct val="100000"/>
              </a:lnSpc>
              <a:spcBef>
                <a:spcPts val="1000"/>
              </a:spcBef>
              <a:spcAft>
                <a:spcPts val="0"/>
              </a:spcAft>
              <a:buSzPts val="1440"/>
              <a:buNone/>
            </a:pPr>
            <a:r>
              <a:t/>
            </a:r>
            <a:endParaRPr>
              <a:solidFill>
                <a:schemeClr val="l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2022-10-25T15:41:04Z</dcterms:created>
  <dc:creator>Emmanuel Chukwuyerem Opara</dc:creator>
</cp:coreProperties>
</file>