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257" r:id="rId4"/>
    <p:sldId id="266" r:id="rId5"/>
    <p:sldId id="258" r:id="rId6"/>
    <p:sldId id="259" r:id="rId7"/>
    <p:sldId id="260" r:id="rId8"/>
    <p:sldId id="261" r:id="rId9"/>
    <p:sldId id="263" r:id="rId10"/>
    <p:sldId id="271" r:id="rId11"/>
    <p:sldId id="267" r:id="rId12"/>
    <p:sldId id="268" r:id="rId13"/>
    <p:sldId id="269" r:id="rId14"/>
    <p:sldId id="270" r:id="rId15"/>
    <p:sldId id="272" r:id="rId16"/>
    <p:sldId id="264" r:id="rId17"/>
    <p:sldId id="265" r:id="rId18"/>
  </p:sldIdLst>
  <p:sldSz cx="9144000" cy="6858000" type="screen4x3"/>
  <p:notesSz cx="6858000" cy="9144000"/>
  <p:defaultTextStyle>
    <a:defPPr>
      <a:defRPr lang="fi-FI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43" autoAdjust="0"/>
  </p:normalViewPr>
  <p:slideViewPr>
    <p:cSldViewPr snapToGrid="0" snapToObjects="1">
      <p:cViewPr varScale="1">
        <p:scale>
          <a:sx n="124" d="100"/>
          <a:sy n="124" d="100"/>
        </p:scale>
        <p:origin x="1224" y="96"/>
      </p:cViewPr>
      <p:guideLst>
        <p:guide orient="horz" pos="2160"/>
        <p:guide pos="2880"/>
      </p:guideLst>
    </p:cSldViewPr>
  </p:slideViewPr>
  <p:notesTextViewPr>
    <p:cViewPr>
      <p:scale>
        <a:sx n="176" d="100"/>
        <a:sy n="17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0A2939-D0A5-4FF4-9316-22BFAFF38727}" type="datetimeFigureOut">
              <a:rPr lang="fi-FI" smtClean="0"/>
              <a:t>9.7.2018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DEB3D-AFB5-4FEB-AD47-9766F7605BF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13499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DEB3D-AFB5-4FEB-AD47-9766F7605BF9}" type="slidenum">
              <a:rPr lang="fi-FI" smtClean="0"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93916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1255301"/>
            <a:ext cx="7772400" cy="1843030"/>
          </a:xfrm>
        </p:spPr>
        <p:txBody>
          <a:bodyPr/>
          <a:lstStyle>
            <a:lvl1pPr algn="ctr">
              <a:defRPr/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3443153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  <a:endParaRPr lang="fi-FI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86EC56-E190-445A-B196-EF4CB5D47BC5}" type="datetime1">
              <a:rPr lang="fi-FI"/>
              <a:pPr>
                <a:defRPr/>
              </a:pPr>
              <a:t>9.7.2018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3FDDA-B1DA-45D2-B4E0-2526E1394151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10139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ADCE3D-EBB4-4954-8E7F-EB7F3F8B363C}" type="datetime1">
              <a:rPr lang="fi-FI"/>
              <a:pPr>
                <a:defRPr/>
              </a:pPr>
              <a:t>9.7.2018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2B1C58-4814-4A0C-BF6B-425E84EE0874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30303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untainen otsikko 1"/>
          <p:cNvSpPr>
            <a:spLocks noGrp="1"/>
          </p:cNvSpPr>
          <p:nvPr>
            <p:ph type="title" orient="vert"/>
          </p:nvPr>
        </p:nvSpPr>
        <p:spPr>
          <a:xfrm>
            <a:off x="6963269" y="628110"/>
            <a:ext cx="1863441" cy="6046856"/>
          </a:xfrm>
        </p:spPr>
        <p:txBody>
          <a:bodyPr vert="eaVert"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609600" y="628110"/>
            <a:ext cx="5863062" cy="6046856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>
          <a:xfrm rot="5400000">
            <a:off x="-76199" y="5416550"/>
            <a:ext cx="7937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067E88-422E-4654-A806-49FD6191BFCE}" type="datetime1">
              <a:rPr lang="fi-FI"/>
              <a:pPr>
                <a:defRPr/>
              </a:pPr>
              <a:t>9.7.2018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>
          <a:xfrm rot="5400000">
            <a:off x="-621506" y="4077494"/>
            <a:ext cx="18843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>
          <a:xfrm rot="5400000">
            <a:off x="-19049" y="6153150"/>
            <a:ext cx="6794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535750-02FA-4C54-B9C0-2424E8705AF2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28180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hjä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8815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/>
              <a:t>Muokkaa perustyylejä naps.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naps.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37CF7-9B89-4C8D-8998-D0157E501EE3}" type="datetime1">
              <a:rPr lang="fi-FI"/>
              <a:pPr>
                <a:defRPr/>
              </a:pPr>
              <a:t>9.7.2018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AC1D9F-9106-4D7D-87A6-3DAED04420A0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04040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perustyylejä naps.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E0D4C0-0751-4039-BA24-D117FFDA70C6}" type="datetime1">
              <a:rPr lang="fi-FI"/>
              <a:pPr>
                <a:defRPr/>
              </a:pPr>
              <a:t>9.7.2018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EBF4A7-FE10-4E5A-8F09-86E1877669DF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58081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F7D469-5E49-4EEB-A170-90C701699FA5}" type="datetime1">
              <a:rPr lang="fi-FI"/>
              <a:pPr>
                <a:defRPr/>
              </a:pPr>
              <a:t>9.7.2018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F83E1-E52B-4089-870C-069E9D2B6D8D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769348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perustyylejä naps.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44D21D-4E41-44BF-B707-047599E1E904}" type="datetime1">
              <a:rPr lang="fi-FI"/>
              <a:pPr>
                <a:defRPr/>
              </a:pPr>
              <a:t>9.7.2018</a:t>
            </a:fld>
            <a:endParaRPr lang="fi-FI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6D2DB6-93A7-41B6-8A71-16BD4EC24B6D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16882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5A8823-19C7-4BD9-B762-B0DFC6C44E05}" type="datetime1">
              <a:rPr lang="fi-FI"/>
              <a:pPr>
                <a:defRPr/>
              </a:pPr>
              <a:t>9.7.2018</a:t>
            </a:fld>
            <a:endParaRPr lang="fi-FI"/>
          </a:p>
        </p:txBody>
      </p:sp>
      <p:sp>
        <p:nvSpPr>
          <p:cNvPr id="8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9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1DBE1D-1D1E-4697-937C-E712760618F3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1160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perustyylejä naps.</a:t>
            </a:r>
          </a:p>
        </p:txBody>
      </p:sp>
      <p:sp>
        <p:nvSpPr>
          <p:cNvPr id="3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30E238-8D54-4C4C-A2C6-75B93D7E1383}" type="datetime1">
              <a:rPr lang="fi-FI"/>
              <a:pPr>
                <a:defRPr/>
              </a:pPr>
              <a:t>9.7.2018</a:t>
            </a:fld>
            <a:endParaRPr lang="fi-FI"/>
          </a:p>
        </p:txBody>
      </p:sp>
      <p:sp>
        <p:nvSpPr>
          <p:cNvPr id="4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C71384-FFF6-4ECF-9D41-F883EB30A61B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729120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581681-D0C4-4705-98B2-1178BAD3BE4C}" type="datetime1">
              <a:rPr lang="fi-FI"/>
              <a:pPr>
                <a:defRPr/>
              </a:pPr>
              <a:t>9.7.2018</a:t>
            </a:fld>
            <a:endParaRPr lang="fi-FI"/>
          </a:p>
        </p:txBody>
      </p:sp>
      <p:sp>
        <p:nvSpPr>
          <p:cNvPr id="3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4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D7C3E6-A4EC-4C9E-9846-D03F275ABE77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43322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FA500-0568-447D-8D4A-8977E4E1B04A}" type="datetime1">
              <a:rPr lang="fi-FI"/>
              <a:pPr>
                <a:defRPr/>
              </a:pPr>
              <a:t>9.7.2018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B8501B-4F19-4CAB-AE19-B3E633C66B36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5857737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8E0C8-59E2-47CF-850F-ED4D4F5BEE57}" type="datetime1">
              <a:rPr lang="fi-FI"/>
              <a:pPr>
                <a:defRPr/>
              </a:pPr>
              <a:t>9.7.2018</a:t>
            </a:fld>
            <a:endParaRPr lang="fi-FI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EA032-1277-4374-B544-D4DDDF18A2E0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665382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i-FI" noProof="0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61749-7715-4C5A-83EB-4AD1AC97E31E}" type="datetime1">
              <a:rPr lang="fi-FI"/>
              <a:pPr>
                <a:defRPr/>
              </a:pPr>
              <a:t>9.7.2018</a:t>
            </a:fld>
            <a:endParaRPr lang="fi-FI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E214C-A25E-48FF-B5B3-39F0746A4D9C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052364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perustyylejä naps.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36F458-C47B-41CA-B7BB-37A5153CA1F4}" type="datetime1">
              <a:rPr lang="fi-FI"/>
              <a:pPr>
                <a:defRPr/>
              </a:pPr>
              <a:t>9.7.2018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2746D-8EF4-4E82-B47F-9B2A88A0A8EE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600400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untainen otsikko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/>
              <a:t>Muokkaa perustyylejä naps.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453AF5-66B9-44EA-8300-A667F77DFFB9}" type="datetime1">
              <a:rPr lang="fi-FI"/>
              <a:pPr>
                <a:defRPr/>
              </a:pPr>
              <a:t>9.7.2018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5F442-E92F-4F81-99C0-F9B4DAF80631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636531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kautettu asette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perustyylejä naps.</a:t>
            </a:r>
          </a:p>
        </p:txBody>
      </p:sp>
      <p:sp>
        <p:nvSpPr>
          <p:cNvPr id="3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80128A-7779-432A-8C5B-E79A55AB5C62}" type="datetime1">
              <a:rPr lang="fi-FI"/>
              <a:pPr>
                <a:defRPr/>
              </a:pPr>
              <a:t>9.7.2018</a:t>
            </a:fld>
            <a:endParaRPr lang="fi-FI"/>
          </a:p>
        </p:txBody>
      </p:sp>
      <p:sp>
        <p:nvSpPr>
          <p:cNvPr id="4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D2F5B-82AB-418D-8252-10CA2FC8ABBB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02718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812862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2" y="2674585"/>
            <a:ext cx="812862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B2ABB-17B5-4F7D-9207-EA1192E03502}" type="datetime1">
              <a:rPr lang="fi-FI"/>
              <a:pPr>
                <a:defRPr/>
              </a:pPr>
              <a:t>9.7.2018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81855-8AA2-4035-B60E-EDA933F826CF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02601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669915" y="379221"/>
            <a:ext cx="8206752" cy="1143000"/>
          </a:xfrm>
        </p:spPr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669915" y="1600200"/>
            <a:ext cx="389099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97459" y="1600200"/>
            <a:ext cx="417920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40C2A-4BA5-4FFB-B65E-0F1DA8E78D4B}" type="datetime1">
              <a:rPr lang="fi-FI"/>
              <a:pPr>
                <a:defRPr/>
              </a:pPr>
              <a:t>9.7.2018</a:t>
            </a:fld>
            <a:endParaRPr lang="fi-FI" dirty="0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89128A-961F-4A04-9CDB-A206C8870968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632762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621334" y="163854"/>
            <a:ext cx="8229600" cy="1035969"/>
          </a:xfrm>
        </p:spPr>
        <p:txBody>
          <a:bodyPr/>
          <a:lstStyle>
            <a:lvl1pPr>
              <a:defRPr/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621334" y="1535113"/>
            <a:ext cx="38760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21334" y="2174875"/>
            <a:ext cx="38760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752081" y="1535113"/>
            <a:ext cx="409885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752081" y="2174875"/>
            <a:ext cx="409885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B9D0E-8DEE-41FE-9743-34EC52F02013}" type="datetime1">
              <a:rPr lang="fi-FI"/>
              <a:pPr>
                <a:defRPr/>
              </a:pPr>
              <a:t>9.7.2018</a:t>
            </a:fld>
            <a:endParaRPr lang="fi-FI" dirty="0"/>
          </a:p>
        </p:txBody>
      </p:sp>
      <p:sp>
        <p:nvSpPr>
          <p:cNvPr id="8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9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27F5-3E5F-403C-B87D-1340BA75D03D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221143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BAE0F5-5071-4260-A15E-99F4572B21DA}" type="datetime1">
              <a:rPr lang="fi-FI"/>
              <a:pPr>
                <a:defRPr/>
              </a:pPr>
              <a:t>9.7.2018</a:t>
            </a:fld>
            <a:endParaRPr lang="fi-FI" dirty="0"/>
          </a:p>
        </p:txBody>
      </p:sp>
      <p:sp>
        <p:nvSpPr>
          <p:cNvPr id="4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169B85-ADAE-4C0D-8AB1-B71FCB8A80B3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34007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D07CB7-AC1C-4404-AC3C-5A527D9B280E}" type="datetime1">
              <a:rPr lang="fi-FI"/>
              <a:pPr>
                <a:defRPr/>
              </a:pPr>
              <a:t>9.7.2018</a:t>
            </a:fld>
            <a:endParaRPr lang="fi-FI" dirty="0"/>
          </a:p>
        </p:txBody>
      </p:sp>
      <p:sp>
        <p:nvSpPr>
          <p:cNvPr id="3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4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8D536-98D0-411B-80AA-A1CD41829506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379921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566738" y="273050"/>
            <a:ext cx="289877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73050"/>
            <a:ext cx="527588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566738" y="1435100"/>
            <a:ext cx="289877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00160-69BD-483B-B609-04387DCF5932}" type="datetime1">
              <a:rPr lang="fi-FI"/>
              <a:pPr>
                <a:defRPr/>
              </a:pPr>
              <a:t>9.7.2018</a:t>
            </a:fld>
            <a:endParaRPr lang="fi-FI" dirty="0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DC86E-54EB-43E6-B374-E9A59E2BCF4D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919029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206539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2065396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i-FI" noProof="0"/>
              <a:t>Lisää kuva napsauttamalla kuvaketta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206539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58153-D003-49B3-BC0A-646DA59F987A}" type="datetime1">
              <a:rPr lang="fi-FI"/>
              <a:pPr>
                <a:defRPr/>
              </a:pPr>
              <a:t>9.7.2018</a:t>
            </a:fld>
            <a:endParaRPr lang="fi-FI" dirty="0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4AF50-3EA1-4EC1-8CC5-50BDB7CFB6C7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284174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Otsikon paikkamerkki 1"/>
          <p:cNvSpPr>
            <a:spLocks noGrp="1"/>
          </p:cNvSpPr>
          <p:nvPr>
            <p:ph type="title"/>
          </p:nvPr>
        </p:nvSpPr>
        <p:spPr bwMode="auto">
          <a:xfrm>
            <a:off x="620713" y="457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i-FI"/>
              <a:t>Muokkaa perustyylejä naps.</a:t>
            </a:r>
          </a:p>
        </p:txBody>
      </p:sp>
      <p:sp>
        <p:nvSpPr>
          <p:cNvPr id="1027" name="Tekstin paikkamerkki 2"/>
          <p:cNvSpPr>
            <a:spLocks noGrp="1"/>
          </p:cNvSpPr>
          <p:nvPr>
            <p:ph type="body" idx="1"/>
          </p:nvPr>
        </p:nvSpPr>
        <p:spPr bwMode="auto">
          <a:xfrm>
            <a:off x="620713" y="1830388"/>
            <a:ext cx="8229600" cy="442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6962775" y="6356350"/>
            <a:ext cx="1055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6DC65A56-7A70-4177-A978-63AB7C59C82D}" type="datetime1">
              <a:rPr lang="fi-FI"/>
              <a:pPr>
                <a:defRPr/>
              </a:pPr>
              <a:t>9.7.2018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3487738" y="6356350"/>
            <a:ext cx="3335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8170863" y="6356350"/>
            <a:ext cx="679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A7335F7F-52D4-4EA7-AACB-74FBE31569D9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22" r:id="rId11"/>
    <p:sldLayoutId id="2147483723" r:id="rId12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Arial Black" pitchFamily="34" charset="0"/>
          <a:ea typeface="+mj-ea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Black" pitchFamily="34" charset="0"/>
          <a:cs typeface="Arial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Black" pitchFamily="34" charset="0"/>
          <a:cs typeface="Arial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Black" pitchFamily="34" charset="0"/>
          <a:cs typeface="Arial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Black" pitchFamily="34" charset="0"/>
          <a:cs typeface="Arial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Black" pitchFamily="34" charset="0"/>
          <a:cs typeface="Arial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Black" pitchFamily="34" charset="0"/>
          <a:cs typeface="Arial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Black" pitchFamily="34" charset="0"/>
          <a:cs typeface="Arial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Black" pitchFamily="34" charset="0"/>
          <a:cs typeface="Arial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Otsikon paikkamerkki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i-FI"/>
              <a:t>Muokkaa perustyylejä naps.</a:t>
            </a:r>
          </a:p>
        </p:txBody>
      </p:sp>
      <p:sp>
        <p:nvSpPr>
          <p:cNvPr id="2051" name="Tekstin paikkamerkki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8842722-F314-45FE-861B-8CE681450540}" type="datetime1">
              <a:rPr lang="fi-FI"/>
              <a:pPr>
                <a:defRPr/>
              </a:pPr>
              <a:t>9.7.2018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2B76F39-F92A-4941-8A29-15EF653A2167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sp>
        <p:nvSpPr>
          <p:cNvPr id="2055" name="Tekstiruutu 6"/>
          <p:cNvSpPr txBox="1">
            <a:spLocks noChangeArrowheads="1"/>
          </p:cNvSpPr>
          <p:nvPr/>
        </p:nvSpPr>
        <p:spPr bwMode="auto">
          <a:xfrm>
            <a:off x="6996113" y="-11113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gyQzU" TargetMode="External"/><Relationship Id="rId2" Type="http://schemas.openxmlformats.org/officeDocument/2006/relationships/hyperlink" Target="https://tutfi-my.sharepoint.com/:f:/g/personal/arttu_hautakoski_tut_fi/EkXFqUKi4JlOkWc024nT-YgBaE7B3IdKrfwLUX84c8m0P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ariaRobot/Joystick-Contro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tsikko 5"/>
          <p:cNvSpPr>
            <a:spLocks noGrp="1"/>
          </p:cNvSpPr>
          <p:nvPr>
            <p:ph type="ctrTitle"/>
          </p:nvPr>
        </p:nvSpPr>
        <p:spPr>
          <a:xfrm>
            <a:off x="685800" y="1255713"/>
            <a:ext cx="7772400" cy="1843087"/>
          </a:xfrm>
        </p:spPr>
        <p:txBody>
          <a:bodyPr/>
          <a:lstStyle/>
          <a:p>
            <a:pPr eaLnBrk="1" hangingPunct="1"/>
            <a:r>
              <a:rPr lang="en-US" dirty="0" err="1" smtClean="0">
                <a:cs typeface="Arial" charset="0"/>
              </a:rPr>
              <a:t>Aaria</a:t>
            </a:r>
            <a:r>
              <a:rPr lang="en-US" dirty="0" smtClean="0">
                <a:cs typeface="Arial" charset="0"/>
              </a:rPr>
              <a:t> model</a:t>
            </a:r>
            <a:endParaRPr lang="en-US" dirty="0">
              <a:cs typeface="Arial" charset="0"/>
            </a:endParaRPr>
          </a:p>
        </p:txBody>
      </p:sp>
      <p:sp>
        <p:nvSpPr>
          <p:cNvPr id="5123" name="Alaotsikko 6"/>
          <p:cNvSpPr>
            <a:spLocks noGrp="1"/>
          </p:cNvSpPr>
          <p:nvPr>
            <p:ph type="subTitle" idx="1"/>
          </p:nvPr>
        </p:nvSpPr>
        <p:spPr>
          <a:xfrm>
            <a:off x="1371600" y="3443288"/>
            <a:ext cx="6400800" cy="17526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Manual control with joystick</a:t>
            </a: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2FA500-0568-447D-8D4A-8977E4E1B04A}" type="datetime1">
              <a:rPr lang="fi-FI" smtClean="0"/>
              <a:pPr>
                <a:defRPr/>
              </a:pPr>
              <a:t>9.7.2018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B8501B-4F19-4CAB-AE19-B3E633C66B36}" type="slidenum">
              <a:rPr lang="fi-FI" smtClean="0"/>
              <a:pPr>
                <a:defRPr/>
              </a:pPr>
              <a:t>10</a:t>
            </a:fld>
            <a:endParaRPr lang="fi-FI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simOut</a:t>
            </a:r>
            <a:r>
              <a:rPr lang="en-US" dirty="0" smtClean="0"/>
              <a:t> in Workspace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SensorData</a:t>
            </a:r>
            <a:r>
              <a:rPr lang="en-US" dirty="0" smtClean="0"/>
              <a:t>  </a:t>
            </a:r>
          </a:p>
          <a:p>
            <a:r>
              <a:rPr lang="en-US" dirty="0" smtClean="0"/>
              <a:t>3. Paint columns and click</a:t>
            </a:r>
          </a:p>
          <a:p>
            <a:pPr marL="0" indent="0">
              <a:buNone/>
            </a:pPr>
            <a:r>
              <a:rPr lang="en-US" dirty="0" smtClean="0"/>
              <a:t>plot from the plots tab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255" y="1189254"/>
            <a:ext cx="4012745" cy="12822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301" y="2471522"/>
            <a:ext cx="2976635" cy="33086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072" y="4041775"/>
            <a:ext cx="4510542" cy="216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0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2FA500-0568-447D-8D4A-8977E4E1B04A}" type="datetime1">
              <a:rPr lang="fi-FI" smtClean="0"/>
              <a:pPr>
                <a:defRPr/>
              </a:pPr>
              <a:t>9.7.2018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B8501B-4F19-4CAB-AE19-B3E633C66B36}" type="slidenum">
              <a:rPr lang="fi-FI" smtClean="0"/>
              <a:pPr>
                <a:defRPr/>
              </a:pPr>
              <a:t>11</a:t>
            </a:fld>
            <a:endParaRPr lang="fi-FI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566" y="304800"/>
            <a:ext cx="8311766" cy="605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5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565" y="87406"/>
            <a:ext cx="8467895" cy="620732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2FA500-0568-447D-8D4A-8977E4E1B04A}" type="datetime1">
              <a:rPr lang="fi-FI" smtClean="0"/>
              <a:pPr>
                <a:defRPr/>
              </a:pPr>
              <a:t>9.7.2018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B8501B-4F19-4CAB-AE19-B3E633C66B36}" type="slidenum">
              <a:rPr lang="fi-FI" smtClean="0"/>
              <a:pPr>
                <a:defRPr/>
              </a:pPr>
              <a:t>12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85418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6698" y="1766887"/>
            <a:ext cx="4873724" cy="442277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2FA500-0568-447D-8D4A-8977E4E1B04A}" type="datetime1">
              <a:rPr lang="fi-FI" smtClean="0"/>
              <a:pPr>
                <a:defRPr/>
              </a:pPr>
              <a:t>9.7.2018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B8501B-4F19-4CAB-AE19-B3E633C66B36}" type="slidenum">
              <a:rPr lang="fi-FI" smtClean="0"/>
              <a:pPr>
                <a:defRPr/>
              </a:pPr>
              <a:t>13</a:t>
            </a:fld>
            <a:endParaRPr lang="fi-FI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766887"/>
            <a:ext cx="370967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Select magnifying glass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Drag a box around the</a:t>
            </a:r>
          </a:p>
          <a:p>
            <a:r>
              <a:rPr lang="en-US" sz="2400" dirty="0" smtClean="0"/>
              <a:t> part you want to zoom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Double click the graph</a:t>
            </a:r>
          </a:p>
          <a:p>
            <a:r>
              <a:rPr lang="en-US" sz="2400" dirty="0"/>
              <a:t>t</a:t>
            </a:r>
            <a:r>
              <a:rPr lang="en-US" sz="2400" dirty="0" smtClean="0"/>
              <a:t>o return to normal view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48940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err="1" smtClean="0"/>
              <a:t>SensorData</a:t>
            </a:r>
            <a:r>
              <a:rPr lang="en-GB" sz="2000" dirty="0" smtClean="0"/>
              <a:t> </a:t>
            </a:r>
            <a:r>
              <a:rPr lang="en-GB" sz="2000" dirty="0"/>
              <a:t>table column guide:</a:t>
            </a:r>
          </a:p>
          <a:p>
            <a:r>
              <a:rPr lang="en-GB" sz="2000" dirty="0" smtClean="0"/>
              <a:t>1 </a:t>
            </a:r>
            <a:r>
              <a:rPr lang="en-GB" sz="2000" dirty="0"/>
              <a:t>time, </a:t>
            </a:r>
          </a:p>
          <a:p>
            <a:r>
              <a:rPr lang="en-GB" sz="2000" dirty="0" smtClean="0"/>
              <a:t>2-7 </a:t>
            </a:r>
            <a:r>
              <a:rPr lang="en-GB" sz="2000" dirty="0"/>
              <a:t>joint values[radians or meters]</a:t>
            </a:r>
          </a:p>
          <a:p>
            <a:r>
              <a:rPr lang="en-GB" sz="2000" dirty="0" smtClean="0"/>
              <a:t>8-13 </a:t>
            </a:r>
            <a:r>
              <a:rPr lang="en-GB" sz="2000" dirty="0"/>
              <a:t>base sensor,  [xyz angular velocity, xyz acceleration]</a:t>
            </a:r>
          </a:p>
          <a:p>
            <a:r>
              <a:rPr lang="en-GB" sz="2000" dirty="0" smtClean="0"/>
              <a:t>14-19 </a:t>
            </a:r>
            <a:r>
              <a:rPr lang="en-GB" sz="2000" dirty="0"/>
              <a:t>tool sensor, [xyz angular velocity, xyz acceleration]</a:t>
            </a:r>
          </a:p>
          <a:p>
            <a:r>
              <a:rPr lang="en-GB" sz="2000" dirty="0" smtClean="0"/>
              <a:t>20-31 </a:t>
            </a:r>
            <a:r>
              <a:rPr lang="en-GB" sz="2000" dirty="0"/>
              <a:t>link 1 sensors [xyz angular velocity, xyz acceleration] X 2</a:t>
            </a:r>
          </a:p>
          <a:p>
            <a:r>
              <a:rPr lang="en-GB" sz="2000" dirty="0" smtClean="0"/>
              <a:t>32-43</a:t>
            </a:r>
            <a:r>
              <a:rPr lang="en-GB" sz="2000" dirty="0"/>
              <a:t>, 44-55, 56-67, 68-79, 80-91</a:t>
            </a:r>
          </a:p>
          <a:p>
            <a:r>
              <a:rPr lang="en-US" sz="2000" dirty="0" smtClean="0"/>
              <a:t>each </a:t>
            </a:r>
            <a:r>
              <a:rPr lang="en-US" sz="2000" dirty="0"/>
              <a:t>link to 91 when using 2 sensor for each </a:t>
            </a:r>
            <a:r>
              <a:rPr lang="en-US" sz="2000" dirty="0" smtClean="0"/>
              <a:t>link</a:t>
            </a:r>
          </a:p>
          <a:p>
            <a:endParaRPr lang="en-US" sz="2000" dirty="0"/>
          </a:p>
          <a:p>
            <a:r>
              <a:rPr lang="en-US" sz="2000" dirty="0" smtClean="0"/>
              <a:t>This info is written in </a:t>
            </a:r>
            <a:r>
              <a:rPr lang="en-US" sz="2000" b="1" i="1" dirty="0" smtClean="0"/>
              <a:t>AariaParams12J.m</a:t>
            </a:r>
            <a:r>
              <a:rPr lang="en-US" sz="2000" dirty="0" smtClean="0"/>
              <a:t> file on </a:t>
            </a:r>
            <a:r>
              <a:rPr lang="en-US" sz="2000" b="1" dirty="0" smtClean="0"/>
              <a:t>line 35</a:t>
            </a:r>
            <a:endParaRPr lang="en-US" sz="2000" b="1" dirty="0"/>
          </a:p>
          <a:p>
            <a:endParaRPr lang="en-GB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2FA500-0568-447D-8D4A-8977E4E1B04A}" type="datetime1">
              <a:rPr lang="fi-FI" smtClean="0"/>
              <a:pPr>
                <a:defRPr/>
              </a:pPr>
              <a:t>9.7.2018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B8501B-4F19-4CAB-AE19-B3E633C66B36}" type="slidenum">
              <a:rPr lang="fi-FI" smtClean="0"/>
              <a:pPr>
                <a:defRPr/>
              </a:pPr>
              <a:t>14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70869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022" y="4781407"/>
            <a:ext cx="8229600" cy="4422775"/>
          </a:xfrm>
        </p:spPr>
        <p:txBody>
          <a:bodyPr/>
          <a:lstStyle/>
          <a:p>
            <a:r>
              <a:rPr lang="en-US" dirty="0" smtClean="0"/>
              <a:t>Try to grab the yellow box</a:t>
            </a:r>
          </a:p>
          <a:p>
            <a:r>
              <a:rPr lang="en-US" dirty="0" smtClean="0"/>
              <a:t>The tool needs to be close enough and in the right orientation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2FA500-0568-447D-8D4A-8977E4E1B04A}" type="datetime1">
              <a:rPr lang="fi-FI" smtClean="0"/>
              <a:pPr>
                <a:defRPr/>
              </a:pPr>
              <a:t>9.7.2018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B8501B-4F19-4CAB-AE19-B3E633C66B36}" type="slidenum">
              <a:rPr lang="fi-FI" smtClean="0"/>
              <a:pPr>
                <a:defRPr/>
              </a:pPr>
              <a:t>15</a:t>
            </a:fld>
            <a:endParaRPr lang="fi-FI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405" y="117370"/>
            <a:ext cx="6502833" cy="436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49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713" y="2687782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Good Luck!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2FA500-0568-447D-8D4A-8977E4E1B04A}" type="datetime1">
              <a:rPr lang="fi-FI" smtClean="0"/>
              <a:pPr>
                <a:defRPr/>
              </a:pPr>
              <a:t>9.7.2018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B8501B-4F19-4CAB-AE19-B3E633C66B36}" type="slidenum">
              <a:rPr lang="fi-FI" smtClean="0"/>
              <a:pPr>
                <a:defRPr/>
              </a:pPr>
              <a:t>16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181688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the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Download the model folder: AariaR2017a</a:t>
            </a:r>
            <a:endParaRPr lang="en-GB" sz="2400" dirty="0" smtClean="0">
              <a:hlinkClick r:id="rId2"/>
            </a:endParaRPr>
          </a:p>
          <a:p>
            <a:r>
              <a:rPr lang="en-GB" sz="2000" dirty="0">
                <a:hlinkClick r:id="rId3"/>
              </a:rPr>
              <a:t>https://</a:t>
            </a:r>
            <a:r>
              <a:rPr lang="en-GB" sz="2000" dirty="0" smtClean="0">
                <a:hlinkClick r:id="rId3"/>
              </a:rPr>
              <a:t>bit.ly/2zgyQzU</a:t>
            </a:r>
            <a:endParaRPr lang="en-GB" sz="2000" dirty="0" smtClean="0"/>
          </a:p>
          <a:p>
            <a:r>
              <a:rPr lang="en-US" sz="2000">
                <a:hlinkClick r:id="rId4"/>
              </a:rPr>
              <a:t>https</a:t>
            </a:r>
            <a:r>
              <a:rPr lang="en-US" sz="2000">
                <a:hlinkClick r:id="rId4"/>
              </a:rPr>
              <a:t>://</a:t>
            </a:r>
            <a:r>
              <a:rPr lang="en-US" sz="2000" smtClean="0">
                <a:hlinkClick r:id="rId4"/>
              </a:rPr>
              <a:t>github.com/AariaRobot/Joystick-Control</a:t>
            </a:r>
            <a:endParaRPr lang="en-US" sz="2000" smtClean="0"/>
          </a:p>
          <a:p>
            <a:r>
              <a:rPr lang="en-US" sz="2400" smtClean="0"/>
              <a:t>Open </a:t>
            </a:r>
            <a:r>
              <a:rPr lang="en-US" sz="2400" dirty="0" smtClean="0"/>
              <a:t>MATLAB R2017a</a:t>
            </a:r>
          </a:p>
          <a:p>
            <a:r>
              <a:rPr lang="en-US" sz="2400" dirty="0" smtClean="0"/>
              <a:t>Open files</a:t>
            </a:r>
          </a:p>
          <a:p>
            <a:pPr lvl="1"/>
            <a:r>
              <a:rPr lang="en-US" sz="2200" dirty="0" smtClean="0"/>
              <a:t> AariaJoystickR2017a.slx</a:t>
            </a:r>
          </a:p>
          <a:p>
            <a:pPr lvl="1"/>
            <a:r>
              <a:rPr lang="en-US" sz="2200" dirty="0" smtClean="0"/>
              <a:t> AariaUI2017a.m </a:t>
            </a:r>
          </a:p>
          <a:p>
            <a:r>
              <a:rPr lang="en-US" sz="2400" dirty="0" smtClean="0"/>
              <a:t>AariaJoystickR2017a.slx will open in a new window</a:t>
            </a:r>
          </a:p>
          <a:p>
            <a:r>
              <a:rPr lang="en-US" sz="2400" dirty="0" smtClean="0"/>
              <a:t>Run AariaUI2017a.m to open the User Interface</a:t>
            </a:r>
            <a:endParaRPr lang="en-GB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2FA500-0568-447D-8D4A-8977E4E1B04A}" type="datetime1">
              <a:rPr lang="fi-FI" smtClean="0"/>
              <a:pPr>
                <a:defRPr/>
              </a:pPr>
              <a:t>9.7.2018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B8501B-4F19-4CAB-AE19-B3E633C66B36}" type="slidenum">
              <a:rPr lang="fi-FI" smtClean="0"/>
              <a:pPr>
                <a:defRPr/>
              </a:pPr>
              <a:t>2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16317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2FA500-0568-447D-8D4A-8977E4E1B04A}" type="datetime1">
              <a:rPr lang="fi-FI" smtClean="0"/>
              <a:pPr>
                <a:defRPr/>
              </a:pPr>
              <a:t>9.7.2018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B8501B-4F19-4CAB-AE19-B3E633C66B36}" type="slidenum">
              <a:rPr lang="fi-FI" smtClean="0"/>
              <a:pPr>
                <a:defRPr/>
              </a:pPr>
              <a:t>3</a:t>
            </a:fld>
            <a:endParaRPr lang="fi-FI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75" y="806693"/>
            <a:ext cx="8335538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58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3747" y="413251"/>
            <a:ext cx="7376841" cy="594309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2FA500-0568-447D-8D4A-8977E4E1B04A}" type="datetime1">
              <a:rPr lang="fi-FI" smtClean="0"/>
              <a:pPr>
                <a:defRPr/>
              </a:pPr>
              <a:t>9.7.2018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B8501B-4F19-4CAB-AE19-B3E633C66B36}" type="slidenum">
              <a:rPr lang="fi-FI" smtClean="0"/>
              <a:pPr>
                <a:defRPr/>
              </a:pPr>
              <a:t>4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82401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2FA500-0568-447D-8D4A-8977E4E1B04A}" type="datetime1">
              <a:rPr lang="fi-FI" smtClean="0"/>
              <a:pPr>
                <a:defRPr/>
              </a:pPr>
              <a:t>9.7.2018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B8501B-4F19-4CAB-AE19-B3E633C66B36}" type="slidenum">
              <a:rPr lang="fi-FI" smtClean="0"/>
              <a:pPr>
                <a:defRPr/>
              </a:pPr>
              <a:t>5</a:t>
            </a:fld>
            <a:endParaRPr lang="fi-FI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78" y="228166"/>
            <a:ext cx="8269136" cy="33047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5898" y="3706403"/>
            <a:ext cx="77446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Input desired DH-parameters using the modified notation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Values must be numeric pi = 3.142, pi/2 = 1.571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Set the link types: 1 = revolute joint, 2 = prismatic joint, 0 = empty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Click “Simulate” button to begin simulation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Click “Stop simulation” to stop the simulation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62302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713" y="2216728"/>
            <a:ext cx="8229600" cy="4036436"/>
          </a:xfrm>
        </p:spPr>
        <p:txBody>
          <a:bodyPr/>
          <a:lstStyle/>
          <a:p>
            <a:r>
              <a:rPr lang="en-US" sz="2400" dirty="0" smtClean="0"/>
              <a:t>Alternatively, you can simulate a preset manipulator model by clicking one the buttons in the bottom left</a:t>
            </a:r>
          </a:p>
          <a:p>
            <a:r>
              <a:rPr lang="en-US" sz="2400" dirty="0" smtClean="0"/>
              <a:t>The simulation can be stopped by clicking the “Stop simulation” button</a:t>
            </a:r>
            <a:endParaRPr lang="en-GB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2FA500-0568-447D-8D4A-8977E4E1B04A}" type="datetime1">
              <a:rPr lang="fi-FI" smtClean="0"/>
              <a:pPr>
                <a:defRPr/>
              </a:pPr>
              <a:t>9.7.2018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B8501B-4F19-4CAB-AE19-B3E633C66B36}" type="slidenum">
              <a:rPr lang="fi-FI" smtClean="0"/>
              <a:pPr>
                <a:defRPr/>
              </a:pPr>
              <a:t>6</a:t>
            </a:fld>
            <a:endParaRPr lang="fi-FI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14" y="160672"/>
            <a:ext cx="8229600" cy="18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14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713" y="304960"/>
            <a:ext cx="3197225" cy="5948204"/>
          </a:xfrm>
        </p:spPr>
        <p:txBody>
          <a:bodyPr/>
          <a:lstStyle/>
          <a:p>
            <a:r>
              <a:rPr lang="en-US" sz="2400" dirty="0" smtClean="0"/>
              <a:t>The simulation visualization will appear in a new window or a tab in MATLAB</a:t>
            </a:r>
          </a:p>
          <a:p>
            <a:r>
              <a:rPr lang="en-US" sz="2400" dirty="0" smtClean="0"/>
              <a:t>Zoom the view with scroll wheel</a:t>
            </a:r>
          </a:p>
          <a:p>
            <a:r>
              <a:rPr lang="en-US" sz="2400" dirty="0" smtClean="0"/>
              <a:t>Rotate the view by dragging with middle mouse button</a:t>
            </a:r>
          </a:p>
          <a:p>
            <a:r>
              <a:rPr lang="en-US" sz="2400" dirty="0" smtClean="0"/>
              <a:t>Cursor location matters</a:t>
            </a:r>
            <a:endParaRPr lang="en-GB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2FA500-0568-447D-8D4A-8977E4E1B04A}" type="datetime1">
              <a:rPr lang="fi-FI" smtClean="0"/>
              <a:pPr>
                <a:defRPr/>
              </a:pPr>
              <a:t>9.7.2018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B8501B-4F19-4CAB-AE19-B3E633C66B36}" type="slidenum">
              <a:rPr lang="fi-FI" smtClean="0"/>
              <a:pPr>
                <a:defRPr/>
              </a:pPr>
              <a:t>7</a:t>
            </a:fld>
            <a:endParaRPr lang="fi-FI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938" y="304959"/>
            <a:ext cx="5032375" cy="605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Joystick controls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Joint 1: Left and Right</a:t>
            </a:r>
          </a:p>
          <a:p>
            <a:r>
              <a:rPr lang="en-US" sz="2800" dirty="0" smtClean="0"/>
              <a:t>Joint 2: Front and Back</a:t>
            </a:r>
          </a:p>
          <a:p>
            <a:r>
              <a:rPr lang="en-US" sz="2800" dirty="0" smtClean="0"/>
              <a:t>Joint 3: Twist Clockwise and Counterclockwise</a:t>
            </a:r>
          </a:p>
          <a:p>
            <a:r>
              <a:rPr lang="en-US" sz="2800" dirty="0" smtClean="0"/>
              <a:t>Joint 4: Lever Up and Down</a:t>
            </a:r>
          </a:p>
          <a:p>
            <a:r>
              <a:rPr lang="en-US" sz="2800" dirty="0" smtClean="0"/>
              <a:t>Joint 5: Buttons 3 and 4</a:t>
            </a:r>
          </a:p>
          <a:p>
            <a:r>
              <a:rPr lang="en-US" sz="2800" dirty="0" smtClean="0"/>
              <a:t>Joint 6: Buttons 7 and 8</a:t>
            </a:r>
          </a:p>
          <a:p>
            <a:r>
              <a:rPr lang="en-US" sz="2800" dirty="0" smtClean="0"/>
              <a:t>Grab: Trigger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2FA500-0568-447D-8D4A-8977E4E1B04A}" type="datetime1">
              <a:rPr lang="fi-FI" smtClean="0"/>
              <a:pPr>
                <a:defRPr/>
              </a:pPr>
              <a:t>9.7.2018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B8501B-4F19-4CAB-AE19-B3E633C66B36}" type="slidenum">
              <a:rPr lang="fi-FI" smtClean="0"/>
              <a:pPr>
                <a:defRPr/>
              </a:pPr>
              <a:t>8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6411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55" y="140168"/>
            <a:ext cx="8143057" cy="611299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2FA500-0568-447D-8D4A-8977E4E1B04A}" type="datetime1">
              <a:rPr lang="fi-FI" smtClean="0"/>
              <a:pPr>
                <a:defRPr/>
              </a:pPr>
              <a:t>9.7.2018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B8501B-4F19-4CAB-AE19-B3E633C66B36}" type="slidenum">
              <a:rPr lang="fi-FI" smtClean="0"/>
              <a:pPr>
                <a:defRPr/>
              </a:pPr>
              <a:t>9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35849552"/>
      </p:ext>
    </p:extLst>
  </p:cSld>
  <p:clrMapOvr>
    <a:masterClrMapping/>
  </p:clrMapOvr>
</p:sld>
</file>

<file path=ppt/theme/theme1.xml><?xml version="1.0" encoding="utf-8"?>
<a:theme xmlns:a="http://schemas.openxmlformats.org/drawingml/2006/main" name="TTY_esityspohja">
  <a:themeElements>
    <a:clrScheme name="TTY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3CBAFF"/>
      </a:accent1>
      <a:accent2>
        <a:srgbClr val="A7D908"/>
      </a:accent2>
      <a:accent3>
        <a:srgbClr val="FF8800"/>
      </a:accent3>
      <a:accent4>
        <a:srgbClr val="046A1D"/>
      </a:accent4>
      <a:accent5>
        <a:srgbClr val="0068BA"/>
      </a:accent5>
      <a:accent6>
        <a:srgbClr val="C0002A"/>
      </a:accent6>
      <a:hlink>
        <a:srgbClr val="34B9FF"/>
      </a:hlink>
      <a:folHlink>
        <a:srgbClr val="A6DB00"/>
      </a:folHlink>
    </a:clrScheme>
    <a:fontScheme name="Office, klassinen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ukautettu suunnittelumalli">
  <a:themeElements>
    <a:clrScheme name="Mukautettu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B7F26"/>
      </a:accent1>
      <a:accent2>
        <a:srgbClr val="2C357E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994F07"/>
      </a:hlink>
      <a:folHlink>
        <a:srgbClr val="6C9200"/>
      </a:folHlink>
    </a:clrScheme>
    <a:fontScheme name="Office, klassinen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TTY_esityspohja</Template>
  <TotalTime>855</TotalTime>
  <Words>384</Words>
  <Application>Microsoft Office PowerPoint</Application>
  <PresentationFormat>On-screen Show (4:3)</PresentationFormat>
  <Paragraphs>86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Black</vt:lpstr>
      <vt:lpstr>Calibri</vt:lpstr>
      <vt:lpstr>TTY_esityspohja</vt:lpstr>
      <vt:lpstr>Mukautettu suunnittelumalli</vt:lpstr>
      <vt:lpstr>Aaria model</vt:lpstr>
      <vt:lpstr>Opening the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Joystick controls</vt:lpstr>
      <vt:lpstr>PowerPoint Presentation</vt:lpstr>
      <vt:lpstr>Plotting</vt:lpstr>
      <vt:lpstr>PowerPoint Presentation</vt:lpstr>
      <vt:lpstr>PowerPoint Presentation</vt:lpstr>
      <vt:lpstr>PowerPoint Presentation</vt:lpstr>
      <vt:lpstr>The data</vt:lpstr>
      <vt:lpstr>PowerPoint Presentation</vt:lpstr>
      <vt:lpstr>Good Luck!</vt:lpstr>
    </vt:vector>
  </TitlesOfParts>
  <Company>Tampere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Andersin Virpi</dc:creator>
  <cp:lastModifiedBy>Arttu Hautakoski</cp:lastModifiedBy>
  <cp:revision>52</cp:revision>
  <dcterms:created xsi:type="dcterms:W3CDTF">2013-06-07T07:14:36Z</dcterms:created>
  <dcterms:modified xsi:type="dcterms:W3CDTF">2018-07-09T05:35:16Z</dcterms:modified>
</cp:coreProperties>
</file>