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9" r:id="rId3"/>
    <p:sldId id="310" r:id="rId4"/>
    <p:sldId id="311" r:id="rId5"/>
    <p:sldId id="331" r:id="rId6"/>
    <p:sldId id="332" r:id="rId7"/>
    <p:sldId id="308"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2E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8" d="100"/>
          <a:sy n="78" d="100"/>
        </p:scale>
        <p:origin x="1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945FF-500A-4FE0-9FED-480FAB65F6D1}" type="datetimeFigureOut">
              <a:rPr lang="fr-FR" smtClean="0"/>
              <a:t>20/06/2023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FD4BB-F688-40A6-82BF-35E98974ED43}" type="slidenum">
              <a:rPr lang="fr-FR" smtClean="0"/>
              <a:t>‹N°›</a:t>
            </a:fld>
            <a:endParaRPr lang="fr-FR"/>
          </a:p>
        </p:txBody>
      </p:sp>
    </p:spTree>
    <p:extLst>
      <p:ext uri="{BB962C8B-B14F-4D97-AF65-F5344CB8AC3E}">
        <p14:creationId xmlns:p14="http://schemas.microsoft.com/office/powerpoint/2010/main" val="182649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à tous, je suis ravie de vous présenter le projet auquel nous avons travaillé en groupe.</a:t>
            </a:r>
          </a:p>
          <a:p>
            <a:r>
              <a:rPr lang="fr-FR" dirty="0"/>
              <a:t>Je vous souhaite donc la bienvenue à notre présentation sur le projet de dessin en console en Scala.</a:t>
            </a:r>
          </a:p>
          <a:p>
            <a:r>
              <a:rPr lang="fr-FR" dirty="0"/>
              <a:t>Nous allons vous présenter aujourd’hui l’organisation de notre équipe ainsi que les différentes tâches assignées à chacun.</a:t>
            </a:r>
          </a:p>
        </p:txBody>
      </p:sp>
      <p:sp>
        <p:nvSpPr>
          <p:cNvPr id="4" name="Espace réservé du numéro de diapositive 3"/>
          <p:cNvSpPr>
            <a:spLocks noGrp="1"/>
          </p:cNvSpPr>
          <p:nvPr>
            <p:ph type="sldNum" sz="quarter" idx="5"/>
          </p:nvPr>
        </p:nvSpPr>
        <p:spPr/>
        <p:txBody>
          <a:bodyPr/>
          <a:lstStyle/>
          <a:p>
            <a:fld id="{4D5E7B7C-9AF9-4DBB-BCFC-8F7F9120DAEB}" type="slidenum">
              <a:rPr lang="fr-FR" smtClean="0"/>
              <a:t>1</a:t>
            </a:fld>
            <a:endParaRPr lang="fr-FR"/>
          </a:p>
        </p:txBody>
      </p:sp>
    </p:spTree>
    <p:extLst>
      <p:ext uri="{BB962C8B-B14F-4D97-AF65-F5344CB8AC3E}">
        <p14:creationId xmlns:p14="http://schemas.microsoft.com/office/powerpoint/2010/main" val="312718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 plan de notre présentation.</a:t>
            </a:r>
          </a:p>
        </p:txBody>
      </p:sp>
      <p:sp>
        <p:nvSpPr>
          <p:cNvPr id="4" name="Espace réservé du numéro de diapositive 3"/>
          <p:cNvSpPr>
            <a:spLocks noGrp="1"/>
          </p:cNvSpPr>
          <p:nvPr>
            <p:ph type="sldNum" sz="quarter" idx="5"/>
          </p:nvPr>
        </p:nvSpPr>
        <p:spPr/>
        <p:txBody>
          <a:bodyPr/>
          <a:lstStyle/>
          <a:p>
            <a:fld id="{4D5E7B7C-9AF9-4DBB-BCFC-8F7F9120DAEB}" type="slidenum">
              <a:rPr lang="fr-FR" smtClean="0"/>
              <a:t>2</a:t>
            </a:fld>
            <a:endParaRPr lang="fr-FR"/>
          </a:p>
        </p:txBody>
      </p:sp>
    </p:spTree>
    <p:extLst>
      <p:ext uri="{BB962C8B-B14F-4D97-AF65-F5344CB8AC3E}">
        <p14:creationId xmlns:p14="http://schemas.microsoft.com/office/powerpoint/2010/main" val="2509391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solidFill>
                  <a:srgbClr val="211E53"/>
                </a:solidFill>
              </a:rPr>
              <a:t>Le but de ce projet était de développer un programme qui permet de créer des dessins simples en utilisant la console comme interface utilisateur.</a:t>
            </a:r>
          </a:p>
          <a:p>
            <a:r>
              <a:rPr lang="fr-FR" sz="1200" dirty="0">
                <a:solidFill>
                  <a:srgbClr val="211E53"/>
                </a:solidFill>
              </a:rPr>
              <a:t>Ce projet a été réalisé dans le cadre de notre cours de programmation fonctionnelle en Scala.</a:t>
            </a:r>
          </a:p>
          <a:p>
            <a:r>
              <a:rPr lang="fr-FR" sz="1200" dirty="0">
                <a:solidFill>
                  <a:srgbClr val="211E53"/>
                </a:solidFill>
              </a:rPr>
              <a:t>Nous avons utilisé le paradigme MVC (Modèle-Vue-Contrôleur) pour structurer notre code et nous avons travaillé en groupe pour implémenter les différentes fonctionnalités.</a:t>
            </a:r>
          </a:p>
          <a:p>
            <a:endParaRPr lang="fr-FR" sz="1200" dirty="0">
              <a:solidFill>
                <a:srgbClr val="211E53"/>
              </a:solidFill>
            </a:endParaRPr>
          </a:p>
          <a:p>
            <a:r>
              <a:rPr lang="fr-FR" sz="1200" dirty="0">
                <a:solidFill>
                  <a:srgbClr val="211E53"/>
                </a:solidFill>
              </a:rPr>
              <a:t>Le programme marche de la façon suivante :</a:t>
            </a:r>
          </a:p>
          <a:p>
            <a:pPr marL="228600" indent="-228600">
              <a:buAutoNum type="arabicParenR"/>
            </a:pPr>
            <a:r>
              <a:rPr lang="fr-FR" sz="1200" dirty="0">
                <a:solidFill>
                  <a:srgbClr val="211E53"/>
                </a:solidFill>
              </a:rPr>
              <a:t>La </a:t>
            </a:r>
            <a:r>
              <a:rPr lang="fr-FR" sz="1200" dirty="0" err="1">
                <a:solidFill>
                  <a:srgbClr val="211E53"/>
                </a:solidFill>
              </a:rPr>
              <a:t>canvas</a:t>
            </a:r>
            <a:r>
              <a:rPr lang="fr-FR" sz="1200" dirty="0">
                <a:solidFill>
                  <a:srgbClr val="211E53"/>
                </a:solidFill>
              </a:rPr>
              <a:t> (i.e. la toile de dessin) est affichée</a:t>
            </a:r>
          </a:p>
          <a:p>
            <a:pPr marL="228600" indent="-228600">
              <a:buAutoNum type="arabicParenR"/>
            </a:pPr>
            <a:r>
              <a:rPr lang="fr-FR" sz="1200" dirty="0">
                <a:solidFill>
                  <a:srgbClr val="211E53"/>
                </a:solidFill>
              </a:rPr>
              <a:t>Le programme demande l’action à exécuter</a:t>
            </a:r>
          </a:p>
          <a:p>
            <a:pPr marL="228600" indent="-228600">
              <a:buAutoNum type="arabicParenR"/>
            </a:pPr>
            <a:r>
              <a:rPr lang="fr-FR" sz="1200" dirty="0">
                <a:solidFill>
                  <a:srgbClr val="211E53"/>
                </a:solidFill>
              </a:rPr>
              <a:t>L’utilisateur écrit une commande composée d’une action et éventuellement d’arguments (exemple: “</a:t>
            </a:r>
            <a:r>
              <a:rPr lang="fr-FR" sz="1200" dirty="0" err="1">
                <a:solidFill>
                  <a:srgbClr val="FF0000"/>
                </a:solidFill>
              </a:rPr>
              <a:t>draw_line</a:t>
            </a:r>
            <a:r>
              <a:rPr lang="fr-FR" sz="1200" dirty="0">
                <a:solidFill>
                  <a:srgbClr val="FF0000"/>
                </a:solidFill>
              </a:rPr>
              <a:t> 0,1 2,5 x</a:t>
            </a:r>
            <a:r>
              <a:rPr lang="fr-FR" sz="1200" dirty="0">
                <a:solidFill>
                  <a:srgbClr val="211E53"/>
                </a:solidFill>
              </a:rPr>
              <a:t>”) - Ici l’action est </a:t>
            </a:r>
            <a:r>
              <a:rPr lang="fr-FR" sz="1200" dirty="0" err="1">
                <a:solidFill>
                  <a:srgbClr val="211E53"/>
                </a:solidFill>
              </a:rPr>
              <a:t>draw_line</a:t>
            </a:r>
            <a:r>
              <a:rPr lang="fr-FR" sz="1200" dirty="0">
                <a:solidFill>
                  <a:srgbClr val="211E53"/>
                </a:solidFill>
              </a:rPr>
              <a:t>, et les arguments sont 0,1 - 2,5 – x</a:t>
            </a:r>
          </a:p>
          <a:p>
            <a:pPr marL="228600" indent="-228600">
              <a:buAutoNum type="arabicParenR"/>
            </a:pPr>
            <a:r>
              <a:rPr lang="fr-FR" sz="1200" dirty="0">
                <a:solidFill>
                  <a:srgbClr val="211E53"/>
                </a:solidFill>
              </a:rPr>
              <a:t>Le programme applique l’action sur la </a:t>
            </a:r>
            <a:r>
              <a:rPr lang="fr-FR" sz="1200" dirty="0" err="1">
                <a:solidFill>
                  <a:srgbClr val="211E53"/>
                </a:solidFill>
              </a:rPr>
              <a:t>canvas</a:t>
            </a:r>
            <a:r>
              <a:rPr lang="fr-FR" sz="1200" dirty="0">
                <a:solidFill>
                  <a:srgbClr val="211E53"/>
                </a:solidFill>
              </a:rPr>
              <a:t> et retourne à l’étape 1.</a:t>
            </a:r>
          </a:p>
          <a:p>
            <a:pPr algn="l" fontAlgn="base"/>
            <a:endParaRPr lang="fr-FR" b="0" i="0" dirty="0">
              <a:solidFill>
                <a:srgbClr val="444444"/>
              </a:solidFill>
              <a:effectLst/>
              <a:latin typeface="Georgia" panose="02040502050405020303" pitchFamily="18" charset="0"/>
            </a:endParaRPr>
          </a:p>
          <a:p>
            <a:pPr algn="l" fontAlgn="base"/>
            <a:r>
              <a:rPr lang="fr-FR" b="0" i="0" dirty="0">
                <a:solidFill>
                  <a:srgbClr val="444444"/>
                </a:solidFill>
                <a:effectLst/>
                <a:latin typeface="Georgia" panose="02040502050405020303" pitchFamily="18" charset="0"/>
              </a:rPr>
              <a:t>Maintenant, passons à la présentation de notre projet et des différentes tâches que nous avons effectuées.</a:t>
            </a:r>
          </a:p>
        </p:txBody>
      </p:sp>
      <p:sp>
        <p:nvSpPr>
          <p:cNvPr id="4" name="Espace réservé du numéro de diapositive 3"/>
          <p:cNvSpPr>
            <a:spLocks noGrp="1"/>
          </p:cNvSpPr>
          <p:nvPr>
            <p:ph type="sldNum" sz="quarter" idx="5"/>
          </p:nvPr>
        </p:nvSpPr>
        <p:spPr/>
        <p:txBody>
          <a:bodyPr/>
          <a:lstStyle/>
          <a:p>
            <a:fld id="{4D5E7B7C-9AF9-4DBB-BCFC-8F7F9120DAEB}" type="slidenum">
              <a:rPr lang="fr-FR" smtClean="0"/>
              <a:t>3</a:t>
            </a:fld>
            <a:endParaRPr lang="fr-FR"/>
          </a:p>
        </p:txBody>
      </p:sp>
    </p:spTree>
    <p:extLst>
      <p:ext uri="{BB962C8B-B14F-4D97-AF65-F5344CB8AC3E}">
        <p14:creationId xmlns:p14="http://schemas.microsoft.com/office/powerpoint/2010/main" val="348179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r>
              <a:rPr lang="fr-FR" b="0" i="0" dirty="0">
                <a:solidFill>
                  <a:srgbClr val="444444"/>
                </a:solidFill>
                <a:effectLst/>
                <a:latin typeface="Georgia" panose="02040502050405020303" pitchFamily="18" charset="0"/>
              </a:rPr>
              <a:t>Nous étions une équipe de 3 développeurs et avons réparti les tâches de la manière suivante :</a:t>
            </a:r>
          </a:p>
        </p:txBody>
      </p:sp>
      <p:sp>
        <p:nvSpPr>
          <p:cNvPr id="4" name="Espace réservé du numéro de diapositive 3"/>
          <p:cNvSpPr>
            <a:spLocks noGrp="1"/>
          </p:cNvSpPr>
          <p:nvPr>
            <p:ph type="sldNum" sz="quarter" idx="5"/>
          </p:nvPr>
        </p:nvSpPr>
        <p:spPr/>
        <p:txBody>
          <a:bodyPr/>
          <a:lstStyle/>
          <a:p>
            <a:fld id="{4D5E7B7C-9AF9-4DBB-BCFC-8F7F9120DAEB}" type="slidenum">
              <a:rPr lang="fr-FR" smtClean="0"/>
              <a:t>4</a:t>
            </a:fld>
            <a:endParaRPr lang="fr-FR"/>
          </a:p>
        </p:txBody>
      </p:sp>
    </p:spTree>
    <p:extLst>
      <p:ext uri="{BB962C8B-B14F-4D97-AF65-F5344CB8AC3E}">
        <p14:creationId xmlns:p14="http://schemas.microsoft.com/office/powerpoint/2010/main" val="3378439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r>
              <a:rPr lang="fr-FR" b="0" i="0" dirty="0">
                <a:solidFill>
                  <a:srgbClr val="444444"/>
                </a:solidFill>
                <a:effectLst/>
                <a:latin typeface="Georgia" panose="02040502050405020303" pitchFamily="18" charset="0"/>
              </a:rPr>
              <a:t>Maintenant que nous savons qui a travaillé sur quoi, laissez-moi vous expliquer comment nous avons travaillé en groupe sur les différentes fonctions.</a:t>
            </a:r>
          </a:p>
          <a:p>
            <a:pPr algn="l" fontAlgn="base"/>
            <a:r>
              <a:rPr lang="fr-FR" b="0" i="0" dirty="0">
                <a:solidFill>
                  <a:srgbClr val="444444"/>
                </a:solidFill>
                <a:effectLst/>
                <a:latin typeface="Georgia" panose="02040502050405020303" pitchFamily="18" charset="0"/>
              </a:rPr>
              <a:t>Nous avons commencé par une discussion pour prendre connaissance des fonctionnalités à implémenter dans le programme.</a:t>
            </a:r>
            <a:br>
              <a:rPr lang="fr-FR" b="0" i="0" dirty="0">
                <a:solidFill>
                  <a:srgbClr val="444444"/>
                </a:solidFill>
                <a:effectLst/>
                <a:latin typeface="Georgia" panose="02040502050405020303" pitchFamily="18" charset="0"/>
              </a:rPr>
            </a:br>
            <a:r>
              <a:rPr lang="fr-FR" b="0" i="0" dirty="0">
                <a:solidFill>
                  <a:srgbClr val="444444"/>
                </a:solidFill>
                <a:effectLst/>
                <a:latin typeface="Georgia" panose="02040502050405020303" pitchFamily="18" charset="0"/>
              </a:rPr>
              <a:t>Ensuite, nous avons divisé les tâches en fonction des préférences et des compétences de chaque membre de l’équipe.</a:t>
            </a:r>
          </a:p>
          <a:p>
            <a:pPr algn="l" fontAlgn="base"/>
            <a:r>
              <a:rPr lang="fr-FR" b="0" i="0" dirty="0">
                <a:solidFill>
                  <a:srgbClr val="444444"/>
                </a:solidFill>
                <a:effectLst/>
                <a:latin typeface="Georgia" panose="02040502050405020303" pitchFamily="18" charset="0"/>
              </a:rPr>
              <a:t>Nous avons utilisé GitHub et Discord pour gérer les versions du code et pour nous assurer que tout le monde avait accès à toutes les fonctionnalités et aux dernières mises à jour.</a:t>
            </a:r>
          </a:p>
          <a:p>
            <a:pPr algn="l" fontAlgn="base"/>
            <a:r>
              <a:rPr lang="fr-FR" b="0" i="0" dirty="0">
                <a:solidFill>
                  <a:srgbClr val="444444"/>
                </a:solidFill>
                <a:effectLst/>
                <a:latin typeface="Georgia" panose="02040502050405020303" pitchFamily="18" charset="0"/>
              </a:rPr>
              <a:t>Nous avons également utilisé des réunions régulières pour discuter de l’avancement du projet et pour discuter des problèmes rencontrés.</a:t>
            </a:r>
          </a:p>
          <a:p>
            <a:pPr algn="l" fontAlgn="base"/>
            <a:r>
              <a:rPr lang="fr-FR" b="0" i="0" dirty="0">
                <a:solidFill>
                  <a:srgbClr val="444444"/>
                </a:solidFill>
                <a:effectLst/>
                <a:latin typeface="Georgia" panose="02040502050405020303" pitchFamily="18" charset="0"/>
              </a:rPr>
              <a:t>Enfin, nous avons testé le programme à plusieurs reprises pour nous assurer qu’il fonctionnait correctement.</a:t>
            </a:r>
          </a:p>
        </p:txBody>
      </p:sp>
      <p:sp>
        <p:nvSpPr>
          <p:cNvPr id="4" name="Espace réservé du numéro de diapositive 3"/>
          <p:cNvSpPr>
            <a:spLocks noGrp="1"/>
          </p:cNvSpPr>
          <p:nvPr>
            <p:ph type="sldNum" sz="quarter" idx="5"/>
          </p:nvPr>
        </p:nvSpPr>
        <p:spPr/>
        <p:txBody>
          <a:bodyPr/>
          <a:lstStyle/>
          <a:p>
            <a:fld id="{4D5E7B7C-9AF9-4DBB-BCFC-8F7F9120DAEB}" type="slidenum">
              <a:rPr lang="fr-FR" smtClean="0"/>
              <a:t>5</a:t>
            </a:fld>
            <a:endParaRPr lang="fr-FR"/>
          </a:p>
        </p:txBody>
      </p:sp>
    </p:spTree>
    <p:extLst>
      <p:ext uri="{BB962C8B-B14F-4D97-AF65-F5344CB8AC3E}">
        <p14:creationId xmlns:p14="http://schemas.microsoft.com/office/powerpoint/2010/main" val="563641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fontAlgn="base"/>
            <a:r>
              <a:rPr lang="fr-FR" b="0" i="0" dirty="0">
                <a:solidFill>
                  <a:srgbClr val="444444"/>
                </a:solidFill>
                <a:effectLst/>
                <a:latin typeface="Georgia" panose="02040502050405020303" pitchFamily="18" charset="0"/>
              </a:rPr>
              <a:t>Maintenant que nous savons qui a travaillé sur quoi, laissez-moi vous expliquer comment nous avons travaillé en groupe sur les différentes fonctions.</a:t>
            </a:r>
          </a:p>
          <a:p>
            <a:pPr algn="l" fontAlgn="base"/>
            <a:r>
              <a:rPr lang="fr-FR" b="0" i="0" dirty="0">
                <a:solidFill>
                  <a:srgbClr val="444444"/>
                </a:solidFill>
                <a:effectLst/>
                <a:latin typeface="Georgia" panose="02040502050405020303" pitchFamily="18" charset="0"/>
              </a:rPr>
              <a:t>Nous avons commencé par une discussion pour prendre connaissance des fonctionnalités à implémenter dans le programme.</a:t>
            </a:r>
            <a:br>
              <a:rPr lang="fr-FR" b="0" i="0" dirty="0">
                <a:solidFill>
                  <a:srgbClr val="444444"/>
                </a:solidFill>
                <a:effectLst/>
                <a:latin typeface="Georgia" panose="02040502050405020303" pitchFamily="18" charset="0"/>
              </a:rPr>
            </a:br>
            <a:r>
              <a:rPr lang="fr-FR" b="0" i="0" dirty="0">
                <a:solidFill>
                  <a:srgbClr val="444444"/>
                </a:solidFill>
                <a:effectLst/>
                <a:latin typeface="Georgia" panose="02040502050405020303" pitchFamily="18" charset="0"/>
              </a:rPr>
              <a:t>Ensuite, nous avons divisé les tâches en fonction des préférences et des compétences de chaque membre de l’équipe.</a:t>
            </a:r>
          </a:p>
          <a:p>
            <a:pPr algn="l" fontAlgn="base"/>
            <a:r>
              <a:rPr lang="fr-FR" b="0" i="0" dirty="0">
                <a:solidFill>
                  <a:srgbClr val="444444"/>
                </a:solidFill>
                <a:effectLst/>
                <a:latin typeface="Georgia" panose="02040502050405020303" pitchFamily="18" charset="0"/>
              </a:rPr>
              <a:t>Nous avons utilisé GitHub et Discord pour gérer les versions du code et pour nous assurer que tout le monde avait accès à toutes les fonctionnalités et aux dernières mises à jour.</a:t>
            </a:r>
          </a:p>
          <a:p>
            <a:pPr algn="l" fontAlgn="base"/>
            <a:r>
              <a:rPr lang="fr-FR" b="0" i="0" dirty="0">
                <a:solidFill>
                  <a:srgbClr val="444444"/>
                </a:solidFill>
                <a:effectLst/>
                <a:latin typeface="Georgia" panose="02040502050405020303" pitchFamily="18" charset="0"/>
              </a:rPr>
              <a:t>Nous avons également utilisé des réunions régulières pour discuter de l’avancement du projet et pour discuter des problèmes rencontrés.</a:t>
            </a:r>
          </a:p>
          <a:p>
            <a:pPr algn="l" fontAlgn="base"/>
            <a:r>
              <a:rPr lang="fr-FR" b="0" i="0" dirty="0">
                <a:solidFill>
                  <a:srgbClr val="444444"/>
                </a:solidFill>
                <a:effectLst/>
                <a:latin typeface="Georgia" panose="02040502050405020303" pitchFamily="18" charset="0"/>
              </a:rPr>
              <a:t>Enfin, nous avons testé le programme à plusieurs reprises pour nous assurer qu’il fonctionnait correctement.</a:t>
            </a:r>
          </a:p>
        </p:txBody>
      </p:sp>
      <p:sp>
        <p:nvSpPr>
          <p:cNvPr id="4" name="Espace réservé du numéro de diapositive 3"/>
          <p:cNvSpPr>
            <a:spLocks noGrp="1"/>
          </p:cNvSpPr>
          <p:nvPr>
            <p:ph type="sldNum" sz="quarter" idx="5"/>
          </p:nvPr>
        </p:nvSpPr>
        <p:spPr/>
        <p:txBody>
          <a:bodyPr/>
          <a:lstStyle/>
          <a:p>
            <a:fld id="{4D5E7B7C-9AF9-4DBB-BCFC-8F7F9120DAEB}" type="slidenum">
              <a:rPr lang="fr-FR" smtClean="0"/>
              <a:t>6</a:t>
            </a:fld>
            <a:endParaRPr lang="fr-FR"/>
          </a:p>
        </p:txBody>
      </p:sp>
    </p:spTree>
    <p:extLst>
      <p:ext uri="{BB962C8B-B14F-4D97-AF65-F5344CB8AC3E}">
        <p14:creationId xmlns:p14="http://schemas.microsoft.com/office/powerpoint/2010/main" val="1518386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D1D5DB"/>
                </a:solidFill>
                <a:effectLst/>
                <a:latin typeface="Söhne"/>
              </a:rPr>
              <a:t>Nous avons travaillé en équipe sur ce projet et nous sommes tous satisfaits du résultat final. Nous avons appris à travailler ensemble en utilisant GitHub et Discord et avons pu développer de nouvelles compétences en programmation. Nous sommes fiers de notre travail et espérons que notre programme sera utile pour d’autres développeurs. Merci beaucoup !</a:t>
            </a:r>
          </a:p>
        </p:txBody>
      </p:sp>
      <p:sp>
        <p:nvSpPr>
          <p:cNvPr id="4" name="Espace réservé du numéro de diapositive 3"/>
          <p:cNvSpPr>
            <a:spLocks noGrp="1"/>
          </p:cNvSpPr>
          <p:nvPr>
            <p:ph type="sldNum" sz="quarter" idx="5"/>
          </p:nvPr>
        </p:nvSpPr>
        <p:spPr/>
        <p:txBody>
          <a:bodyPr/>
          <a:lstStyle/>
          <a:p>
            <a:fld id="{4D5E7B7C-9AF9-4DBB-BCFC-8F7F9120DAEB}" type="slidenum">
              <a:rPr lang="fr-FR" smtClean="0"/>
              <a:t>7</a:t>
            </a:fld>
            <a:endParaRPr lang="fr-FR"/>
          </a:p>
        </p:txBody>
      </p:sp>
    </p:spTree>
    <p:extLst>
      <p:ext uri="{BB962C8B-B14F-4D97-AF65-F5344CB8AC3E}">
        <p14:creationId xmlns:p14="http://schemas.microsoft.com/office/powerpoint/2010/main" val="193661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5FCB8B-CBA4-DDFC-92B6-1BABE07228F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568E8C-7E5F-8F93-89D4-6B29B9C3A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6420DA1-78FA-2BF4-8261-C381CE7517E1}"/>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5" name="Espace réservé du pied de page 4">
            <a:extLst>
              <a:ext uri="{FF2B5EF4-FFF2-40B4-BE49-F238E27FC236}">
                <a16:creationId xmlns:a16="http://schemas.microsoft.com/office/drawing/2014/main" id="{C050828D-60F9-96F4-87FC-06F46474B70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3CE47B-F10D-A76E-66CC-735CE3B563C3}"/>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181876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E4AC0A-BC3D-F06D-5503-E2A84C8F073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C428EC0-284B-921C-6EC7-649A997A2AA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67FB8C-5B78-60BA-D71C-BB77DBBEE1D3}"/>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5" name="Espace réservé du pied de page 4">
            <a:extLst>
              <a:ext uri="{FF2B5EF4-FFF2-40B4-BE49-F238E27FC236}">
                <a16:creationId xmlns:a16="http://schemas.microsoft.com/office/drawing/2014/main" id="{B8367468-271E-8547-AF4F-171D32EDFF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BDBA65-BAB8-987D-7584-5E4C26814E63}"/>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62311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E5633F-4BDE-C87F-197C-9E04C3F82AB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8169DF8-5681-9BAD-006F-ED42311373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485712-351A-076F-207D-9AD505D0DB25}"/>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5" name="Espace réservé du pied de page 4">
            <a:extLst>
              <a:ext uri="{FF2B5EF4-FFF2-40B4-BE49-F238E27FC236}">
                <a16:creationId xmlns:a16="http://schemas.microsoft.com/office/drawing/2014/main" id="{038A551D-A045-93C0-8365-264E252E79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E23059-5DFA-F57C-727F-A3A2C5C30701}"/>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1912074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9712-955B-70BE-F294-92403A042C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D18564E-372E-47EA-930A-7A433AE8AB2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880FC1A-B44F-0E5A-1FA8-138D3D14D5C0}"/>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5" name="Espace réservé du pied de page 4">
            <a:extLst>
              <a:ext uri="{FF2B5EF4-FFF2-40B4-BE49-F238E27FC236}">
                <a16:creationId xmlns:a16="http://schemas.microsoft.com/office/drawing/2014/main" id="{C38621CA-DE82-45BF-3ED0-74A1D23DE63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0472BC-BE8D-B233-FE49-4C638B1CDABA}"/>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268624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502F0B-16C4-20A3-E43D-F5BB0AC1794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9715FEF-2831-DF3C-6703-8C6C6785D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BDC78FF-5339-A7AD-DE73-CC4606B7DCE5}"/>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5" name="Espace réservé du pied de page 4">
            <a:extLst>
              <a:ext uri="{FF2B5EF4-FFF2-40B4-BE49-F238E27FC236}">
                <a16:creationId xmlns:a16="http://schemas.microsoft.com/office/drawing/2014/main" id="{AA8390B9-C43B-08C1-40D4-77DA7E5E5E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7471352-230B-AAC6-5B54-76F55BC5EF61}"/>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427109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96A0-24B6-415F-4DCE-D69952904E0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2D10277-D1B2-D059-CA6B-AC48D80E032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C849-D77E-1D63-3EF6-17A431FFEC4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A5F11B3-4C4A-A8D2-B989-2A735306FB0F}"/>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6" name="Espace réservé du pied de page 5">
            <a:extLst>
              <a:ext uri="{FF2B5EF4-FFF2-40B4-BE49-F238E27FC236}">
                <a16:creationId xmlns:a16="http://schemas.microsoft.com/office/drawing/2014/main" id="{992F0251-85A1-9E37-CF57-FCCD63AC3C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3EDD706-769F-260C-E557-91B5245E0F4F}"/>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58137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16DB04-63EC-7E9E-EE2A-5862C38151F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B9FCC9C-C39B-3494-988E-92057DD63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5C924C5-CC46-6183-D53D-05A284282DD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2033E44-06C8-0F1B-3E79-31B51F4B1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F956648-7637-61BA-7B30-A090C3CEE0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554B791-52CB-EC10-4587-4C7887B68C0D}"/>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8" name="Espace réservé du pied de page 7">
            <a:extLst>
              <a:ext uri="{FF2B5EF4-FFF2-40B4-BE49-F238E27FC236}">
                <a16:creationId xmlns:a16="http://schemas.microsoft.com/office/drawing/2014/main" id="{E773F435-5984-F12F-493A-9300D92E623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88D0FA5-93E7-58EE-B916-8606C41B2792}"/>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125121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46998A-E1F0-9641-75F4-8D5EB27F78C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53D50A5-D9E7-5C37-A0F8-06F09CDF0BD6}"/>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4" name="Espace réservé du pied de page 3">
            <a:extLst>
              <a:ext uri="{FF2B5EF4-FFF2-40B4-BE49-F238E27FC236}">
                <a16:creationId xmlns:a16="http://schemas.microsoft.com/office/drawing/2014/main" id="{20A0E663-DDB0-BCBF-9723-5405D2D93DF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039CC4C-5F67-A304-F729-3FEDE38EE573}"/>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267131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375E9DC-2307-9A3F-4380-FD174EDDAF7E}"/>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3" name="Espace réservé du pied de page 2">
            <a:extLst>
              <a:ext uri="{FF2B5EF4-FFF2-40B4-BE49-F238E27FC236}">
                <a16:creationId xmlns:a16="http://schemas.microsoft.com/office/drawing/2014/main" id="{75A68ACD-DB65-6421-1910-8289CAD379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200CFBB-1F39-BF80-04F3-10E6A28FF5AD}"/>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31134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DA5C23-355F-9116-191B-F2830EA2352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D2AA5A8-7BF8-7A46-562C-444CA480B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C753D7F-38D8-EBDD-D49A-EA51E8E51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C051905-D74F-4498-401D-566B2B61E508}"/>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6" name="Espace réservé du pied de page 5">
            <a:extLst>
              <a:ext uri="{FF2B5EF4-FFF2-40B4-BE49-F238E27FC236}">
                <a16:creationId xmlns:a16="http://schemas.microsoft.com/office/drawing/2014/main" id="{2EECC45D-3335-7FE3-38E0-A63E7CFC516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98B5DD6-7EB4-839A-ECC5-87CF1996D4BC}"/>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140439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C3D13-CF69-BD25-2A88-D20F58F14A7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3654F52-FD36-719B-DAF1-7B54DB12D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2A14C5E-EFB1-C71E-7156-5BDC0BA8D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0972CC-1175-EE68-C477-B7E27C0BC127}"/>
              </a:ext>
            </a:extLst>
          </p:cNvPr>
          <p:cNvSpPr>
            <a:spLocks noGrp="1"/>
          </p:cNvSpPr>
          <p:nvPr>
            <p:ph type="dt" sz="half" idx="10"/>
          </p:nvPr>
        </p:nvSpPr>
        <p:spPr/>
        <p:txBody>
          <a:bodyPr/>
          <a:lstStyle/>
          <a:p>
            <a:fld id="{0EF1F8E4-D756-441D-9FC6-26E8F1BBC9B3}" type="datetimeFigureOut">
              <a:rPr lang="fr-FR" smtClean="0"/>
              <a:t>20/06/2023</a:t>
            </a:fld>
            <a:endParaRPr lang="fr-FR"/>
          </a:p>
        </p:txBody>
      </p:sp>
      <p:sp>
        <p:nvSpPr>
          <p:cNvPr id="6" name="Espace réservé du pied de page 5">
            <a:extLst>
              <a:ext uri="{FF2B5EF4-FFF2-40B4-BE49-F238E27FC236}">
                <a16:creationId xmlns:a16="http://schemas.microsoft.com/office/drawing/2014/main" id="{7FA4A381-BAFA-8B5E-C38B-62EBB7A8DA3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7D067EA-1430-FBEA-1369-DC3B69362862}"/>
              </a:ext>
            </a:extLst>
          </p:cNvPr>
          <p:cNvSpPr>
            <a:spLocks noGrp="1"/>
          </p:cNvSpPr>
          <p:nvPr>
            <p:ph type="sldNum" sz="quarter" idx="12"/>
          </p:nvPr>
        </p:nvSpPr>
        <p:spPr/>
        <p:txBody>
          <a:bodyPr/>
          <a:lstStyle/>
          <a:p>
            <a:fld id="{60B6DF27-D9AD-423D-B7F5-73CA23C478C3}" type="slidenum">
              <a:rPr lang="fr-FR" smtClean="0"/>
              <a:t>‹N°›</a:t>
            </a:fld>
            <a:endParaRPr lang="fr-FR"/>
          </a:p>
        </p:txBody>
      </p:sp>
    </p:spTree>
    <p:extLst>
      <p:ext uri="{BB962C8B-B14F-4D97-AF65-F5344CB8AC3E}">
        <p14:creationId xmlns:p14="http://schemas.microsoft.com/office/powerpoint/2010/main" val="175483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9F2865-696F-C173-8762-2B9FA130C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2043C08-F115-C663-EE01-6DC7D2179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21A655-AC9D-3706-FD0B-152BC09AF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F1F8E4-D756-441D-9FC6-26E8F1BBC9B3}" type="datetimeFigureOut">
              <a:rPr lang="fr-FR" smtClean="0"/>
              <a:t>20/06/2023</a:t>
            </a:fld>
            <a:endParaRPr lang="fr-FR"/>
          </a:p>
        </p:txBody>
      </p:sp>
      <p:sp>
        <p:nvSpPr>
          <p:cNvPr id="5" name="Espace réservé du pied de page 4">
            <a:extLst>
              <a:ext uri="{FF2B5EF4-FFF2-40B4-BE49-F238E27FC236}">
                <a16:creationId xmlns:a16="http://schemas.microsoft.com/office/drawing/2014/main" id="{E1B559FC-8F6F-AA42-2A60-40788E6B09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BE30F18-664F-AB3E-5053-D13FB0700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6DF27-D9AD-423D-B7F5-73CA23C478C3}" type="slidenum">
              <a:rPr lang="fr-FR" smtClean="0"/>
              <a:t>‹N°›</a:t>
            </a:fld>
            <a:endParaRPr lang="fr-FR"/>
          </a:p>
        </p:txBody>
      </p:sp>
    </p:spTree>
    <p:extLst>
      <p:ext uri="{BB962C8B-B14F-4D97-AF65-F5344CB8AC3E}">
        <p14:creationId xmlns:p14="http://schemas.microsoft.com/office/powerpoint/2010/main" val="180283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A27BABE-F8A2-4696-94C6-65AC09D3DD4B}"/>
              </a:ext>
            </a:extLst>
          </p:cNvPr>
          <p:cNvPicPr>
            <a:picLocks noChangeAspect="1"/>
          </p:cNvPicPr>
          <p:nvPr/>
        </p:nvPicPr>
        <p:blipFill>
          <a:blip r:embed="rId3"/>
          <a:stretch>
            <a:fillRect/>
          </a:stretch>
        </p:blipFill>
        <p:spPr>
          <a:xfrm>
            <a:off x="0" y="-297"/>
            <a:ext cx="12192528" cy="6858297"/>
          </a:xfrm>
          <a:prstGeom prst="rect">
            <a:avLst/>
          </a:prstGeom>
        </p:spPr>
      </p:pic>
      <p:grpSp>
        <p:nvGrpSpPr>
          <p:cNvPr id="11" name="Groupe 10">
            <a:extLst>
              <a:ext uri="{FF2B5EF4-FFF2-40B4-BE49-F238E27FC236}">
                <a16:creationId xmlns:a16="http://schemas.microsoft.com/office/drawing/2014/main" id="{72BFCA6B-F820-4A27-B283-BEC682D7F2D5}"/>
              </a:ext>
            </a:extLst>
          </p:cNvPr>
          <p:cNvGrpSpPr/>
          <p:nvPr/>
        </p:nvGrpSpPr>
        <p:grpSpPr>
          <a:xfrm>
            <a:off x="3255503" y="314776"/>
            <a:ext cx="7333385" cy="7333385"/>
            <a:chOff x="3255503" y="314776"/>
            <a:chExt cx="7333385" cy="7333385"/>
          </a:xfrm>
        </p:grpSpPr>
        <p:pic>
          <p:nvPicPr>
            <p:cNvPr id="8" name="Graphique 7" descr="Loupe">
              <a:extLst>
                <a:ext uri="{FF2B5EF4-FFF2-40B4-BE49-F238E27FC236}">
                  <a16:creationId xmlns:a16="http://schemas.microsoft.com/office/drawing/2014/main" id="{F371D6D7-10C8-4A67-97B0-D22EB394F1C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0868929">
              <a:off x="3255503" y="314776"/>
              <a:ext cx="7333385" cy="7333385"/>
            </a:xfrm>
            <a:prstGeom prst="rect">
              <a:avLst/>
            </a:prstGeom>
          </p:spPr>
        </p:pic>
        <p:sp>
          <p:nvSpPr>
            <p:cNvPr id="12" name="Lune 11">
              <a:extLst>
                <a:ext uri="{FF2B5EF4-FFF2-40B4-BE49-F238E27FC236}">
                  <a16:creationId xmlns:a16="http://schemas.microsoft.com/office/drawing/2014/main" id="{DD3A9637-52EF-422F-9130-664CFF59F3F2}"/>
                </a:ext>
              </a:extLst>
            </p:cNvPr>
            <p:cNvSpPr/>
            <p:nvPr/>
          </p:nvSpPr>
          <p:spPr>
            <a:xfrm rot="12783176">
              <a:off x="9903223" y="5614418"/>
              <a:ext cx="347472" cy="799356"/>
            </a:xfrm>
            <a:prstGeom prst="moon">
              <a:avLst/>
            </a:prstGeom>
            <a:solidFill>
              <a:srgbClr val="55CBF9"/>
            </a:solidFill>
            <a:ln>
              <a:solidFill>
                <a:srgbClr val="55CB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3" name="Ellipse 12">
            <a:extLst>
              <a:ext uri="{FF2B5EF4-FFF2-40B4-BE49-F238E27FC236}">
                <a16:creationId xmlns:a16="http://schemas.microsoft.com/office/drawing/2014/main" id="{82B34047-8661-4F2F-A093-32487C5E901E}"/>
              </a:ext>
            </a:extLst>
          </p:cNvPr>
          <p:cNvSpPr/>
          <p:nvPr/>
        </p:nvSpPr>
        <p:spPr>
          <a:xfrm>
            <a:off x="4101333" y="1424764"/>
            <a:ext cx="3945388" cy="3942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Picture 2" descr="The Scala Programming Language">
            <a:extLst>
              <a:ext uri="{FF2B5EF4-FFF2-40B4-BE49-F238E27FC236}">
                <a16:creationId xmlns:a16="http://schemas.microsoft.com/office/drawing/2014/main" id="{C54E1B0D-2A0B-7DCF-D087-C587AC1A51E5}"/>
              </a:ext>
            </a:extLst>
          </p:cNvPr>
          <p:cNvPicPr>
            <a:picLocks noChangeAspect="1" noChangeArrowheads="1"/>
          </p:cNvPicPr>
          <p:nvPr/>
        </p:nvPicPr>
        <p:blipFill>
          <a:blip r:embed="rId6">
            <a:alphaModFix amt="40000"/>
            <a:extLst>
              <a:ext uri="{28A0092B-C50C-407E-A947-70E740481C1C}">
                <a14:useLocalDpi xmlns:a14="http://schemas.microsoft.com/office/drawing/2010/main" val="0"/>
              </a:ext>
            </a:extLst>
          </a:blip>
          <a:srcRect/>
          <a:stretch>
            <a:fillRect/>
          </a:stretch>
        </p:blipFill>
        <p:spPr bwMode="auto">
          <a:xfrm>
            <a:off x="5070178" y="1709046"/>
            <a:ext cx="2051643" cy="3320429"/>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53196FD5-58CC-47F9-9882-BB0B4D9BA975}"/>
              </a:ext>
            </a:extLst>
          </p:cNvPr>
          <p:cNvSpPr txBox="1"/>
          <p:nvPr/>
        </p:nvSpPr>
        <p:spPr>
          <a:xfrm>
            <a:off x="3433774" y="2314422"/>
            <a:ext cx="5280505" cy="954107"/>
          </a:xfrm>
          <a:prstGeom prst="rect">
            <a:avLst/>
          </a:prstGeom>
          <a:noFill/>
        </p:spPr>
        <p:txBody>
          <a:bodyPr wrap="square" rtlCol="0">
            <a:spAutoFit/>
          </a:bodyPr>
          <a:lstStyle/>
          <a:p>
            <a:pPr algn="ctr"/>
            <a:r>
              <a:rPr lang="fr-FR" sz="2800" b="1" dirty="0">
                <a:solidFill>
                  <a:srgbClr val="FF1E64"/>
                </a:solidFill>
                <a:latin typeface="Bahnschrift" panose="020B0502040204020203" pitchFamily="34" charset="0"/>
                <a:cs typeface="Aharoni" panose="02010803020104030203" pitchFamily="2" charset="-79"/>
              </a:rPr>
              <a:t>PROJET</a:t>
            </a:r>
          </a:p>
          <a:p>
            <a:pPr algn="ctr"/>
            <a:r>
              <a:rPr lang="fr-FR" sz="2800" b="1" dirty="0">
                <a:solidFill>
                  <a:srgbClr val="FF1E64"/>
                </a:solidFill>
                <a:latin typeface="Bahnschrift" panose="020B0502040204020203" pitchFamily="34" charset="0"/>
                <a:cs typeface="Aharoni" panose="02010803020104030203" pitchFamily="2" charset="-79"/>
              </a:rPr>
              <a:t>SCALA</a:t>
            </a:r>
          </a:p>
        </p:txBody>
      </p:sp>
      <p:sp>
        <p:nvSpPr>
          <p:cNvPr id="22" name="ZoneTexte 21">
            <a:extLst>
              <a:ext uri="{FF2B5EF4-FFF2-40B4-BE49-F238E27FC236}">
                <a16:creationId xmlns:a16="http://schemas.microsoft.com/office/drawing/2014/main" id="{AEB1D7AE-1839-41A6-AC44-7FC5B90F6CB2}"/>
              </a:ext>
            </a:extLst>
          </p:cNvPr>
          <p:cNvSpPr txBox="1"/>
          <p:nvPr/>
        </p:nvSpPr>
        <p:spPr>
          <a:xfrm>
            <a:off x="4304551" y="3369261"/>
            <a:ext cx="3582895" cy="954107"/>
          </a:xfrm>
          <a:prstGeom prst="rect">
            <a:avLst/>
          </a:prstGeom>
          <a:noFill/>
        </p:spPr>
        <p:txBody>
          <a:bodyPr wrap="square" rtlCol="0">
            <a:spAutoFit/>
          </a:bodyPr>
          <a:lstStyle/>
          <a:p>
            <a:pPr algn="ctr"/>
            <a:r>
              <a:rPr lang="fr-FR" sz="2800" b="1" dirty="0">
                <a:solidFill>
                  <a:srgbClr val="0A9CE7"/>
                </a:solidFill>
                <a:latin typeface="Bahnschrift" panose="020B0502040204020203" pitchFamily="34" charset="0"/>
                <a:cs typeface="Aharoni" panose="02010803020104030203" pitchFamily="2" charset="-79"/>
              </a:rPr>
              <a:t>Examen Scala - Semestre 2</a:t>
            </a:r>
          </a:p>
        </p:txBody>
      </p:sp>
      <p:sp>
        <p:nvSpPr>
          <p:cNvPr id="24" name="ZoneTexte 23">
            <a:extLst>
              <a:ext uri="{FF2B5EF4-FFF2-40B4-BE49-F238E27FC236}">
                <a16:creationId xmlns:a16="http://schemas.microsoft.com/office/drawing/2014/main" id="{B78E6339-2BA4-4D87-8312-897B7E3A26E8}"/>
              </a:ext>
            </a:extLst>
          </p:cNvPr>
          <p:cNvSpPr txBox="1"/>
          <p:nvPr/>
        </p:nvSpPr>
        <p:spPr>
          <a:xfrm>
            <a:off x="0" y="5704042"/>
            <a:ext cx="5689600" cy="1200329"/>
          </a:xfrm>
          <a:prstGeom prst="rect">
            <a:avLst/>
          </a:prstGeom>
          <a:noFill/>
        </p:spPr>
        <p:txBody>
          <a:bodyPr wrap="square" rtlCol="0">
            <a:spAutoFit/>
          </a:bodyPr>
          <a:lstStyle/>
          <a:p>
            <a:r>
              <a:rPr lang="fr-FR" b="1" dirty="0">
                <a:solidFill>
                  <a:schemeClr val="bg1"/>
                </a:solidFill>
                <a:latin typeface="Bahnschrift" panose="020B0502040204020203" pitchFamily="34" charset="0"/>
                <a:cs typeface="Aharoni" panose="02010803020104030203" pitchFamily="2" charset="-79"/>
              </a:rPr>
              <a:t>Aaricia DOMINGUEZ</a:t>
            </a:r>
          </a:p>
          <a:p>
            <a:r>
              <a:rPr lang="fr-FR" b="1" dirty="0">
                <a:solidFill>
                  <a:schemeClr val="bg1"/>
                </a:solidFill>
                <a:latin typeface="Bahnschrift" panose="020B0502040204020203" pitchFamily="34" charset="0"/>
                <a:cs typeface="Aharoni" panose="02010803020104030203" pitchFamily="2" charset="-79"/>
              </a:rPr>
              <a:t>Aboubacar CAMARA</a:t>
            </a:r>
          </a:p>
          <a:p>
            <a:r>
              <a:rPr lang="fr-FR" b="1" dirty="0">
                <a:solidFill>
                  <a:schemeClr val="bg1"/>
                </a:solidFill>
                <a:latin typeface="Bahnschrift" panose="020B0502040204020203" pitchFamily="34" charset="0"/>
                <a:cs typeface="Aharoni" panose="02010803020104030203" pitchFamily="2" charset="-79"/>
              </a:rPr>
              <a:t>Adrien ALVAREZ</a:t>
            </a:r>
          </a:p>
          <a:p>
            <a:r>
              <a:rPr lang="fr-FR" b="1" dirty="0">
                <a:solidFill>
                  <a:schemeClr val="bg1"/>
                </a:solidFill>
                <a:latin typeface="Bahnschrift" panose="020B0502040204020203" pitchFamily="34" charset="0"/>
                <a:cs typeface="Aharoni" panose="02010803020104030203" pitchFamily="2" charset="-79"/>
              </a:rPr>
              <a:t>M1 IABD (ESGI)</a:t>
            </a:r>
          </a:p>
        </p:txBody>
      </p:sp>
    </p:spTree>
    <p:extLst>
      <p:ext uri="{BB962C8B-B14F-4D97-AF65-F5344CB8AC3E}">
        <p14:creationId xmlns:p14="http://schemas.microsoft.com/office/powerpoint/2010/main" val="186862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80F3D3-26C1-4775-8332-720439BE386F}"/>
              </a:ext>
            </a:extLst>
          </p:cNvPr>
          <p:cNvSpPr/>
          <p:nvPr/>
        </p:nvSpPr>
        <p:spPr>
          <a:xfrm>
            <a:off x="0" y="0"/>
            <a:ext cx="12192000" cy="6858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CD744210-CF32-4022-B5B9-194A8539DB8A}"/>
              </a:ext>
            </a:extLst>
          </p:cNvPr>
          <p:cNvSpPr txBox="1"/>
          <p:nvPr/>
        </p:nvSpPr>
        <p:spPr>
          <a:xfrm>
            <a:off x="4989250" y="443883"/>
            <a:ext cx="6747030" cy="523220"/>
          </a:xfrm>
          <a:prstGeom prst="rect">
            <a:avLst/>
          </a:prstGeom>
          <a:noFill/>
        </p:spPr>
        <p:txBody>
          <a:bodyPr wrap="square" rtlCol="0">
            <a:spAutoFit/>
          </a:bodyPr>
          <a:lstStyle/>
          <a:p>
            <a:r>
              <a:rPr lang="fr-FR" sz="2800" b="1" dirty="0">
                <a:solidFill>
                  <a:srgbClr val="005DBD"/>
                </a:solidFill>
                <a:latin typeface="Arial" panose="020B0604020202020204" pitchFamily="34" charset="0"/>
                <a:cs typeface="Arial" panose="020B0604020202020204" pitchFamily="34" charset="0"/>
              </a:rPr>
              <a:t>SOMMAIRE</a:t>
            </a:r>
            <a:endParaRPr lang="fr-FR" sz="3200" b="1" dirty="0">
              <a:solidFill>
                <a:srgbClr val="005DBD"/>
              </a:solidFill>
              <a:latin typeface="Arial" panose="020B0604020202020204" pitchFamily="34" charset="0"/>
              <a:cs typeface="Arial" panose="020B0604020202020204" pitchFamily="34" charset="0"/>
            </a:endParaRPr>
          </a:p>
        </p:txBody>
      </p:sp>
      <p:cxnSp>
        <p:nvCxnSpPr>
          <p:cNvPr id="9" name="Connecteur droit 8">
            <a:extLst>
              <a:ext uri="{FF2B5EF4-FFF2-40B4-BE49-F238E27FC236}">
                <a16:creationId xmlns:a16="http://schemas.microsoft.com/office/drawing/2014/main" id="{60732097-DFF8-4E16-9356-8A230D373CF8}"/>
              </a:ext>
            </a:extLst>
          </p:cNvPr>
          <p:cNvCxnSpPr/>
          <p:nvPr/>
        </p:nvCxnSpPr>
        <p:spPr>
          <a:xfrm>
            <a:off x="577048" y="1198485"/>
            <a:ext cx="11363417" cy="0"/>
          </a:xfrm>
          <a:prstGeom prst="line">
            <a:avLst/>
          </a:prstGeom>
          <a:ln w="38100">
            <a:solidFill>
              <a:srgbClr val="005DBD"/>
            </a:solidFill>
          </a:ln>
        </p:spPr>
        <p:style>
          <a:lnRef idx="1">
            <a:schemeClr val="accent1"/>
          </a:lnRef>
          <a:fillRef idx="0">
            <a:schemeClr val="accent1"/>
          </a:fillRef>
          <a:effectRef idx="0">
            <a:schemeClr val="accent1"/>
          </a:effectRef>
          <a:fontRef idx="minor">
            <a:schemeClr val="tx1"/>
          </a:fontRef>
        </p:style>
      </p:cxnSp>
      <p:sp>
        <p:nvSpPr>
          <p:cNvPr id="16" name="Rectangle : coins arrondis 15">
            <a:extLst>
              <a:ext uri="{FF2B5EF4-FFF2-40B4-BE49-F238E27FC236}">
                <a16:creationId xmlns:a16="http://schemas.microsoft.com/office/drawing/2014/main" id="{31048A68-6E46-42B6-805F-F9F6656B882B}"/>
              </a:ext>
            </a:extLst>
          </p:cNvPr>
          <p:cNvSpPr/>
          <p:nvPr/>
        </p:nvSpPr>
        <p:spPr>
          <a:xfrm>
            <a:off x="4630759" y="2050629"/>
            <a:ext cx="6885329" cy="559261"/>
          </a:xfrm>
          <a:prstGeom prst="roundRect">
            <a:avLst/>
          </a:prstGeom>
          <a:solidFill>
            <a:srgbClr val="B8D1E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fr-FR" dirty="0">
                <a:latin typeface="Arial" panose="020B0604020202020204" pitchFamily="34" charset="0"/>
                <a:cs typeface="Arial" panose="020B0604020202020204" pitchFamily="34" charset="0"/>
              </a:rPr>
              <a:t>Contexte du projet</a:t>
            </a:r>
          </a:p>
        </p:txBody>
      </p:sp>
      <p:sp>
        <p:nvSpPr>
          <p:cNvPr id="17" name="Rectangle : coins arrondis 16">
            <a:extLst>
              <a:ext uri="{FF2B5EF4-FFF2-40B4-BE49-F238E27FC236}">
                <a16:creationId xmlns:a16="http://schemas.microsoft.com/office/drawing/2014/main" id="{2638EE0A-F26C-4775-8656-FA4B9C899545}"/>
              </a:ext>
            </a:extLst>
          </p:cNvPr>
          <p:cNvSpPr/>
          <p:nvPr/>
        </p:nvSpPr>
        <p:spPr>
          <a:xfrm>
            <a:off x="4630759" y="3011234"/>
            <a:ext cx="6885329" cy="559261"/>
          </a:xfrm>
          <a:prstGeom prst="roundRect">
            <a:avLst/>
          </a:prstGeom>
          <a:solidFill>
            <a:srgbClr val="7EA3B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Organisation de l’équipe</a:t>
            </a:r>
          </a:p>
        </p:txBody>
      </p:sp>
      <p:sp>
        <p:nvSpPr>
          <p:cNvPr id="19" name="Rectangle : coins arrondis 18">
            <a:extLst>
              <a:ext uri="{FF2B5EF4-FFF2-40B4-BE49-F238E27FC236}">
                <a16:creationId xmlns:a16="http://schemas.microsoft.com/office/drawing/2014/main" id="{0BE06585-373E-49B6-BBF6-4A0ABE93137C}"/>
              </a:ext>
            </a:extLst>
          </p:cNvPr>
          <p:cNvSpPr/>
          <p:nvPr/>
        </p:nvSpPr>
        <p:spPr>
          <a:xfrm>
            <a:off x="4630759" y="3973703"/>
            <a:ext cx="6885329" cy="559261"/>
          </a:xfrm>
          <a:prstGeom prst="roundRect">
            <a:avLst/>
          </a:prstGeom>
          <a:solidFill>
            <a:srgbClr val="4D648D"/>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Code source</a:t>
            </a:r>
          </a:p>
        </p:txBody>
      </p:sp>
      <p:pic>
        <p:nvPicPr>
          <p:cNvPr id="3" name="Graphique 2" descr="Terminal Cmd avec un remplissage uni">
            <a:extLst>
              <a:ext uri="{FF2B5EF4-FFF2-40B4-BE49-F238E27FC236}">
                <a16:creationId xmlns:a16="http://schemas.microsoft.com/office/drawing/2014/main" id="{2C0D4CBD-611A-B887-2A62-86F1CF644A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766" y="2059598"/>
            <a:ext cx="3180080" cy="3180080"/>
          </a:xfrm>
          <a:prstGeom prst="rect">
            <a:avLst/>
          </a:prstGeom>
        </p:spPr>
      </p:pic>
      <p:pic>
        <p:nvPicPr>
          <p:cNvPr id="1026" name="Picture 2" descr="The Scala Programming Language">
            <a:extLst>
              <a:ext uri="{FF2B5EF4-FFF2-40B4-BE49-F238E27FC236}">
                <a16:creationId xmlns:a16="http://schemas.microsoft.com/office/drawing/2014/main" id="{A89D39D3-51D7-2DEE-3CEE-3D767FE8F1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0863" y="3221013"/>
            <a:ext cx="264841" cy="428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 coins arrondis 1">
            <a:extLst>
              <a:ext uri="{FF2B5EF4-FFF2-40B4-BE49-F238E27FC236}">
                <a16:creationId xmlns:a16="http://schemas.microsoft.com/office/drawing/2014/main" id="{957D220B-1E50-BB43-96EA-80058F628877}"/>
              </a:ext>
            </a:extLst>
          </p:cNvPr>
          <p:cNvSpPr/>
          <p:nvPr/>
        </p:nvSpPr>
        <p:spPr>
          <a:xfrm>
            <a:off x="4630758" y="4936172"/>
            <a:ext cx="6885329" cy="559261"/>
          </a:xfrm>
          <a:prstGeom prst="roundRect">
            <a:avLst/>
          </a:prstGeom>
          <a:solidFill>
            <a:srgbClr val="00214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latin typeface="Arial" panose="020B0604020202020204" pitchFamily="34" charset="0"/>
                <a:cs typeface="Arial" panose="020B0604020202020204" pitchFamily="34" charset="0"/>
              </a:rPr>
              <a:t>Tests unitaires</a:t>
            </a:r>
          </a:p>
        </p:txBody>
      </p:sp>
    </p:spTree>
    <p:extLst>
      <p:ext uri="{BB962C8B-B14F-4D97-AF65-F5344CB8AC3E}">
        <p14:creationId xmlns:p14="http://schemas.microsoft.com/office/powerpoint/2010/main" val="111302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3A1725-1634-4ADE-B40A-139827335C18}"/>
              </a:ext>
            </a:extLst>
          </p:cNvPr>
          <p:cNvSpPr/>
          <p:nvPr/>
        </p:nvSpPr>
        <p:spPr>
          <a:xfrm>
            <a:off x="0" y="0"/>
            <a:ext cx="12192000" cy="6858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Connecteur droit 2">
            <a:extLst>
              <a:ext uri="{FF2B5EF4-FFF2-40B4-BE49-F238E27FC236}">
                <a16:creationId xmlns:a16="http://schemas.microsoft.com/office/drawing/2014/main" id="{136463DE-388E-4744-B38B-3EBD6AFC7977}"/>
              </a:ext>
            </a:extLst>
          </p:cNvPr>
          <p:cNvCxnSpPr/>
          <p:nvPr/>
        </p:nvCxnSpPr>
        <p:spPr>
          <a:xfrm>
            <a:off x="577048" y="1198485"/>
            <a:ext cx="11363417" cy="0"/>
          </a:xfrm>
          <a:prstGeom prst="line">
            <a:avLst/>
          </a:prstGeom>
          <a:ln w="38100">
            <a:solidFill>
              <a:srgbClr val="005DBD"/>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3F479F1-9447-4202-BB31-3F1833402626}"/>
              </a:ext>
            </a:extLst>
          </p:cNvPr>
          <p:cNvSpPr txBox="1"/>
          <p:nvPr/>
        </p:nvSpPr>
        <p:spPr>
          <a:xfrm>
            <a:off x="1243144" y="1646947"/>
            <a:ext cx="3867244" cy="4770537"/>
          </a:xfrm>
          <a:prstGeom prst="rect">
            <a:avLst/>
          </a:prstGeom>
          <a:noFill/>
        </p:spPr>
        <p:txBody>
          <a:bodyPr wrap="square" rtlCol="0">
            <a:spAutoFit/>
          </a:bodyPr>
          <a:lstStyle/>
          <a:p>
            <a:pPr algn="ctr"/>
            <a:r>
              <a:rPr lang="fr-FR" sz="1900" dirty="0">
                <a:solidFill>
                  <a:srgbClr val="211E53"/>
                </a:solidFill>
              </a:rPr>
              <a:t>Le but du projet est </a:t>
            </a:r>
            <a:r>
              <a:rPr lang="fr-FR" sz="1900" b="1" dirty="0">
                <a:solidFill>
                  <a:srgbClr val="211E53"/>
                </a:solidFill>
              </a:rPr>
              <a:t>d’utiliser une des APIs de </a:t>
            </a:r>
            <a:r>
              <a:rPr lang="fr-FR" sz="1900" b="1" dirty="0" err="1">
                <a:solidFill>
                  <a:srgbClr val="211E53"/>
                </a:solidFill>
              </a:rPr>
              <a:t>Wikipedia</a:t>
            </a:r>
            <a:r>
              <a:rPr lang="fr-FR" sz="1900" dirty="0">
                <a:solidFill>
                  <a:srgbClr val="211E53"/>
                </a:solidFill>
              </a:rPr>
              <a:t> pour effectuer des statistiques sur les articles. </a:t>
            </a:r>
          </a:p>
          <a:p>
            <a:pPr algn="ctr"/>
            <a:endParaRPr lang="fr-FR" sz="1900" dirty="0">
              <a:solidFill>
                <a:srgbClr val="211E53"/>
              </a:solidFill>
            </a:endParaRPr>
          </a:p>
          <a:p>
            <a:pPr algn="ctr"/>
            <a:r>
              <a:rPr lang="fr-FR" sz="1900" dirty="0">
                <a:solidFill>
                  <a:srgbClr val="211E53"/>
                </a:solidFill>
              </a:rPr>
              <a:t>On dispose d'un lien vers l'API </a:t>
            </a:r>
            <a:r>
              <a:rPr lang="fr-FR" sz="1900" dirty="0" err="1">
                <a:solidFill>
                  <a:srgbClr val="211E53"/>
                </a:solidFill>
              </a:rPr>
              <a:t>Sandbox</a:t>
            </a:r>
            <a:r>
              <a:rPr lang="fr-FR" sz="1900" dirty="0">
                <a:solidFill>
                  <a:srgbClr val="211E53"/>
                </a:solidFill>
              </a:rPr>
              <a:t> de </a:t>
            </a:r>
            <a:r>
              <a:rPr lang="fr-FR" sz="1900" dirty="0" err="1">
                <a:solidFill>
                  <a:srgbClr val="211E53"/>
                </a:solidFill>
              </a:rPr>
              <a:t>Wikipedia</a:t>
            </a:r>
            <a:r>
              <a:rPr lang="fr-FR" sz="1900" dirty="0">
                <a:solidFill>
                  <a:srgbClr val="211E53"/>
                </a:solidFill>
              </a:rPr>
              <a:t>, </a:t>
            </a:r>
            <a:r>
              <a:rPr lang="fr-FR" sz="1900" b="1" dirty="0">
                <a:solidFill>
                  <a:srgbClr val="211E53"/>
                </a:solidFill>
              </a:rPr>
              <a:t>où on peut faire des requêtes en spécifiant un mot clé à rechercher. </a:t>
            </a:r>
          </a:p>
          <a:p>
            <a:pPr algn="ctr"/>
            <a:endParaRPr lang="fr-FR" sz="1900" dirty="0">
              <a:solidFill>
                <a:srgbClr val="211E53"/>
              </a:solidFill>
            </a:endParaRPr>
          </a:p>
          <a:p>
            <a:pPr algn="ctr"/>
            <a:r>
              <a:rPr lang="fr-FR" sz="1900" dirty="0">
                <a:solidFill>
                  <a:srgbClr val="211E53"/>
                </a:solidFill>
              </a:rPr>
              <a:t>En utilisant cette API, </a:t>
            </a:r>
            <a:r>
              <a:rPr lang="fr-FR" sz="1900" b="1" dirty="0">
                <a:solidFill>
                  <a:srgbClr val="211E53"/>
                </a:solidFill>
              </a:rPr>
              <a:t>notre objectif est de récupérer les pages associées au mot clé</a:t>
            </a:r>
            <a:r>
              <a:rPr lang="fr-FR" sz="1900" dirty="0">
                <a:solidFill>
                  <a:srgbClr val="211E53"/>
                </a:solidFill>
              </a:rPr>
              <a:t>, de les traiter pour les convertir en objets Scala, et d'analyser les informations contenues dans ces différentes pages.</a:t>
            </a:r>
          </a:p>
        </p:txBody>
      </p:sp>
      <p:sp>
        <p:nvSpPr>
          <p:cNvPr id="7" name="ZoneTexte 6">
            <a:extLst>
              <a:ext uri="{FF2B5EF4-FFF2-40B4-BE49-F238E27FC236}">
                <a16:creationId xmlns:a16="http://schemas.microsoft.com/office/drawing/2014/main" id="{5AA58370-7976-4183-9BD8-D06C931AC505}"/>
              </a:ext>
            </a:extLst>
          </p:cNvPr>
          <p:cNvSpPr txBox="1"/>
          <p:nvPr/>
        </p:nvSpPr>
        <p:spPr>
          <a:xfrm>
            <a:off x="577047" y="417250"/>
            <a:ext cx="11929911" cy="523220"/>
          </a:xfrm>
          <a:prstGeom prst="rect">
            <a:avLst/>
          </a:prstGeom>
          <a:noFill/>
        </p:spPr>
        <p:txBody>
          <a:bodyPr wrap="square" rtlCol="0">
            <a:spAutoFit/>
          </a:bodyPr>
          <a:lstStyle/>
          <a:p>
            <a:pPr algn="ctr"/>
            <a:r>
              <a:rPr lang="fr-FR" sz="2800" b="1" dirty="0">
                <a:solidFill>
                  <a:srgbClr val="005DBD"/>
                </a:solidFill>
                <a:latin typeface="Arial" panose="020B0604020202020204" pitchFamily="34" charset="0"/>
                <a:cs typeface="Arial" panose="020B0604020202020204" pitchFamily="34" charset="0"/>
              </a:rPr>
              <a:t>CONTEXTE DU PROJET</a:t>
            </a:r>
          </a:p>
        </p:txBody>
      </p:sp>
      <p:pic>
        <p:nvPicPr>
          <p:cNvPr id="5122" name="Picture 2" descr="Wikipédia — Wikipédia">
            <a:extLst>
              <a:ext uri="{FF2B5EF4-FFF2-40B4-BE49-F238E27FC236}">
                <a16:creationId xmlns:a16="http://schemas.microsoft.com/office/drawing/2014/main" id="{0D4C12F7-3483-5A73-04E2-7C97AA227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7607" y="1787618"/>
            <a:ext cx="4481249" cy="448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77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3A1725-1634-4ADE-B40A-139827335C18}"/>
              </a:ext>
            </a:extLst>
          </p:cNvPr>
          <p:cNvSpPr/>
          <p:nvPr/>
        </p:nvSpPr>
        <p:spPr>
          <a:xfrm>
            <a:off x="0" y="0"/>
            <a:ext cx="12192000" cy="6858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 name="Connecteur droit 2">
            <a:extLst>
              <a:ext uri="{FF2B5EF4-FFF2-40B4-BE49-F238E27FC236}">
                <a16:creationId xmlns:a16="http://schemas.microsoft.com/office/drawing/2014/main" id="{136463DE-388E-4744-B38B-3EBD6AFC7977}"/>
              </a:ext>
            </a:extLst>
          </p:cNvPr>
          <p:cNvCxnSpPr/>
          <p:nvPr/>
        </p:nvCxnSpPr>
        <p:spPr>
          <a:xfrm>
            <a:off x="577048" y="1198485"/>
            <a:ext cx="11363417" cy="0"/>
          </a:xfrm>
          <a:prstGeom prst="line">
            <a:avLst/>
          </a:prstGeom>
          <a:ln w="38100">
            <a:solidFill>
              <a:srgbClr val="005DBD"/>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5AA58370-7976-4183-9BD8-D06C931AC505}"/>
              </a:ext>
            </a:extLst>
          </p:cNvPr>
          <p:cNvSpPr txBox="1"/>
          <p:nvPr/>
        </p:nvSpPr>
        <p:spPr>
          <a:xfrm>
            <a:off x="10554" y="437028"/>
            <a:ext cx="12192000" cy="523220"/>
          </a:xfrm>
          <a:prstGeom prst="rect">
            <a:avLst/>
          </a:prstGeom>
          <a:noFill/>
        </p:spPr>
        <p:txBody>
          <a:bodyPr wrap="square" rtlCol="0">
            <a:spAutoFit/>
          </a:bodyPr>
          <a:lstStyle/>
          <a:p>
            <a:pPr algn="ctr"/>
            <a:r>
              <a:rPr lang="fr-FR" sz="2800" b="1" dirty="0">
                <a:solidFill>
                  <a:srgbClr val="005DBD"/>
                </a:solidFill>
                <a:latin typeface="Arial" panose="020B0604020202020204" pitchFamily="34" charset="0"/>
                <a:cs typeface="Arial" panose="020B0604020202020204" pitchFamily="34" charset="0"/>
              </a:rPr>
              <a:t>ORGANISATION DE L’EQUIPE</a:t>
            </a:r>
          </a:p>
        </p:txBody>
      </p:sp>
      <p:sp>
        <p:nvSpPr>
          <p:cNvPr id="4" name="Ellipse 3">
            <a:extLst>
              <a:ext uri="{FF2B5EF4-FFF2-40B4-BE49-F238E27FC236}">
                <a16:creationId xmlns:a16="http://schemas.microsoft.com/office/drawing/2014/main" id="{80B13279-12CA-39DE-165D-5201B061531B}"/>
              </a:ext>
            </a:extLst>
          </p:cNvPr>
          <p:cNvSpPr/>
          <p:nvPr/>
        </p:nvSpPr>
        <p:spPr>
          <a:xfrm>
            <a:off x="577047" y="1456501"/>
            <a:ext cx="1657350" cy="1314432"/>
          </a:xfrm>
          <a:prstGeom prst="ellipse">
            <a:avLst/>
          </a:prstGeom>
          <a:solidFill>
            <a:srgbClr val="F02E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Ajouter </a:t>
            </a:r>
            <a:r>
              <a:rPr lang="fr-FR" sz="2000" dirty="0" err="1"/>
              <a:t>Scalafmt</a:t>
            </a:r>
            <a:endParaRPr lang="fr-FR" sz="2000" dirty="0"/>
          </a:p>
        </p:txBody>
      </p:sp>
      <p:sp>
        <p:nvSpPr>
          <p:cNvPr id="11" name="Ellipse 10">
            <a:extLst>
              <a:ext uri="{FF2B5EF4-FFF2-40B4-BE49-F238E27FC236}">
                <a16:creationId xmlns:a16="http://schemas.microsoft.com/office/drawing/2014/main" id="{5242106E-AA11-71D7-4204-BBD718384E10}"/>
              </a:ext>
            </a:extLst>
          </p:cNvPr>
          <p:cNvSpPr/>
          <p:nvPr/>
        </p:nvSpPr>
        <p:spPr>
          <a:xfrm>
            <a:off x="2811444" y="1442603"/>
            <a:ext cx="1657350" cy="1314432"/>
          </a:xfrm>
          <a:prstGeom prst="ellipse">
            <a:avLst/>
          </a:prstGeom>
          <a:solidFill>
            <a:srgbClr val="F02E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Ajouter les librairies</a:t>
            </a:r>
          </a:p>
        </p:txBody>
      </p:sp>
      <p:sp>
        <p:nvSpPr>
          <p:cNvPr id="12" name="Ellipse 11">
            <a:extLst>
              <a:ext uri="{FF2B5EF4-FFF2-40B4-BE49-F238E27FC236}">
                <a16:creationId xmlns:a16="http://schemas.microsoft.com/office/drawing/2014/main" id="{FCBE11B3-D4B6-B6D3-5F41-9C5E8C9B6FB6}"/>
              </a:ext>
            </a:extLst>
          </p:cNvPr>
          <p:cNvSpPr/>
          <p:nvPr/>
        </p:nvSpPr>
        <p:spPr>
          <a:xfrm>
            <a:off x="5063265" y="1456501"/>
            <a:ext cx="1657350" cy="1314432"/>
          </a:xfrm>
          <a:prstGeom prst="ellipse">
            <a:avLst/>
          </a:prstGeom>
          <a:solidFill>
            <a:srgbClr val="F02E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Mettre à jour le </a:t>
            </a:r>
            <a:r>
              <a:rPr lang="fr-FR" sz="2000" dirty="0" err="1"/>
              <a:t>parser</a:t>
            </a:r>
            <a:endParaRPr lang="fr-FR" sz="2000" dirty="0"/>
          </a:p>
        </p:txBody>
      </p:sp>
      <p:sp>
        <p:nvSpPr>
          <p:cNvPr id="13" name="Ellipse 12">
            <a:extLst>
              <a:ext uri="{FF2B5EF4-FFF2-40B4-BE49-F238E27FC236}">
                <a16:creationId xmlns:a16="http://schemas.microsoft.com/office/drawing/2014/main" id="{4804E9F3-8A42-0084-0F03-397FF6B170DB}"/>
              </a:ext>
            </a:extLst>
          </p:cNvPr>
          <p:cNvSpPr/>
          <p:nvPr/>
        </p:nvSpPr>
        <p:spPr>
          <a:xfrm>
            <a:off x="7332510" y="1456501"/>
            <a:ext cx="1742664" cy="1314432"/>
          </a:xfrm>
          <a:prstGeom prst="ellipse">
            <a:avLst/>
          </a:prstGeom>
          <a:solidFill>
            <a:srgbClr val="F02E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fonction </a:t>
            </a:r>
            <a:r>
              <a:rPr lang="fr-FR" sz="2000" dirty="0" err="1"/>
              <a:t>formatUrl</a:t>
            </a:r>
            <a:endParaRPr lang="fr-FR" sz="2000" dirty="0"/>
          </a:p>
        </p:txBody>
      </p:sp>
      <p:sp>
        <p:nvSpPr>
          <p:cNvPr id="14" name="Ellipse 13">
            <a:extLst>
              <a:ext uri="{FF2B5EF4-FFF2-40B4-BE49-F238E27FC236}">
                <a16:creationId xmlns:a16="http://schemas.microsoft.com/office/drawing/2014/main" id="{BDC3D497-1834-4B0F-2E83-C2D0FAC469C2}"/>
              </a:ext>
            </a:extLst>
          </p:cNvPr>
          <p:cNvSpPr/>
          <p:nvPr/>
        </p:nvSpPr>
        <p:spPr>
          <a:xfrm>
            <a:off x="10105241" y="1456501"/>
            <a:ext cx="1657350" cy="1314432"/>
          </a:xfrm>
          <a:prstGeom prst="ellipse">
            <a:avLst/>
          </a:prstGeom>
          <a:solidFill>
            <a:srgbClr val="F02E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fonction </a:t>
            </a:r>
            <a:r>
              <a:rPr lang="fr-FR" sz="2000" dirty="0" err="1"/>
              <a:t>getPages</a:t>
            </a:r>
            <a:endParaRPr lang="fr-FR" sz="2000" dirty="0"/>
          </a:p>
        </p:txBody>
      </p:sp>
      <p:sp>
        <p:nvSpPr>
          <p:cNvPr id="15" name="Ellipse 14">
            <a:extLst>
              <a:ext uri="{FF2B5EF4-FFF2-40B4-BE49-F238E27FC236}">
                <a16:creationId xmlns:a16="http://schemas.microsoft.com/office/drawing/2014/main" id="{3124200A-9DA5-562E-1978-96A6CB6BFDF3}"/>
              </a:ext>
            </a:extLst>
          </p:cNvPr>
          <p:cNvSpPr/>
          <p:nvPr/>
        </p:nvSpPr>
        <p:spPr>
          <a:xfrm>
            <a:off x="10105241" y="3249496"/>
            <a:ext cx="1657350" cy="1314432"/>
          </a:xfrm>
          <a:prstGeom prst="ellipse">
            <a:avLst/>
          </a:prstGeom>
          <a:solidFill>
            <a:srgbClr val="F02E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fonction run</a:t>
            </a:r>
          </a:p>
        </p:txBody>
      </p:sp>
      <p:cxnSp>
        <p:nvCxnSpPr>
          <p:cNvPr id="17" name="Connecteur droit avec flèche 16">
            <a:extLst>
              <a:ext uri="{FF2B5EF4-FFF2-40B4-BE49-F238E27FC236}">
                <a16:creationId xmlns:a16="http://schemas.microsoft.com/office/drawing/2014/main" id="{0BD60ED4-39C7-3AE4-3D52-5F6415D71A7A}"/>
              </a:ext>
            </a:extLst>
          </p:cNvPr>
          <p:cNvCxnSpPr>
            <a:stCxn id="4" idx="6"/>
            <a:endCxn id="11" idx="2"/>
          </p:cNvCxnSpPr>
          <p:nvPr/>
        </p:nvCxnSpPr>
        <p:spPr>
          <a:xfrm flipV="1">
            <a:off x="2234397" y="2099819"/>
            <a:ext cx="577047" cy="138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F30E1582-1E8F-BF4C-B1F9-144C47C969EE}"/>
              </a:ext>
            </a:extLst>
          </p:cNvPr>
          <p:cNvCxnSpPr/>
          <p:nvPr/>
        </p:nvCxnSpPr>
        <p:spPr>
          <a:xfrm flipV="1">
            <a:off x="4477506" y="2085921"/>
            <a:ext cx="577047" cy="138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BA758A4-233C-45C6-8932-8DB8BF277ED3}"/>
              </a:ext>
            </a:extLst>
          </p:cNvPr>
          <p:cNvCxnSpPr/>
          <p:nvPr/>
        </p:nvCxnSpPr>
        <p:spPr>
          <a:xfrm flipV="1">
            <a:off x="6738039" y="2072023"/>
            <a:ext cx="577047" cy="138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F4677C92-B43F-D3FB-653F-A5CAFB41D785}"/>
              </a:ext>
            </a:extLst>
          </p:cNvPr>
          <p:cNvCxnSpPr>
            <a:cxnSpLocks/>
            <a:endCxn id="14" idx="2"/>
          </p:cNvCxnSpPr>
          <p:nvPr/>
        </p:nvCxnSpPr>
        <p:spPr>
          <a:xfrm flipV="1">
            <a:off x="8989860" y="2113717"/>
            <a:ext cx="1115381" cy="69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98DC3EBC-ECFD-5DC8-82B0-CF236159631F}"/>
              </a:ext>
            </a:extLst>
          </p:cNvPr>
          <p:cNvCxnSpPr>
            <a:cxnSpLocks/>
            <a:stCxn id="14" idx="4"/>
            <a:endCxn id="15" idx="0"/>
          </p:cNvCxnSpPr>
          <p:nvPr/>
        </p:nvCxnSpPr>
        <p:spPr>
          <a:xfrm>
            <a:off x="10933916" y="2770933"/>
            <a:ext cx="0" cy="4785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0" name="Ellipse 29">
            <a:extLst>
              <a:ext uri="{FF2B5EF4-FFF2-40B4-BE49-F238E27FC236}">
                <a16:creationId xmlns:a16="http://schemas.microsoft.com/office/drawing/2014/main" id="{FCFD7B21-4ABA-A9D5-A384-FF260E7511E5}"/>
              </a:ext>
            </a:extLst>
          </p:cNvPr>
          <p:cNvSpPr/>
          <p:nvPr/>
        </p:nvSpPr>
        <p:spPr>
          <a:xfrm>
            <a:off x="7326235" y="3238333"/>
            <a:ext cx="1657350" cy="1314432"/>
          </a:xfrm>
          <a:prstGeom prst="ellipse">
            <a:avLst/>
          </a:prstGeom>
          <a:solidFill>
            <a:srgbClr val="F02E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case class </a:t>
            </a:r>
            <a:r>
              <a:rPr lang="fr-FR" sz="2000" dirty="0" err="1"/>
              <a:t>WikiPage</a:t>
            </a:r>
            <a:endParaRPr lang="fr-FR" sz="2000" dirty="0"/>
          </a:p>
        </p:txBody>
      </p:sp>
      <p:cxnSp>
        <p:nvCxnSpPr>
          <p:cNvPr id="31" name="Connecteur droit avec flèche 30">
            <a:extLst>
              <a:ext uri="{FF2B5EF4-FFF2-40B4-BE49-F238E27FC236}">
                <a16:creationId xmlns:a16="http://schemas.microsoft.com/office/drawing/2014/main" id="{E5873855-144F-C3AB-965C-BB85410DB730}"/>
              </a:ext>
            </a:extLst>
          </p:cNvPr>
          <p:cNvCxnSpPr>
            <a:cxnSpLocks/>
            <a:stCxn id="15" idx="2"/>
            <a:endCxn id="30" idx="6"/>
          </p:cNvCxnSpPr>
          <p:nvPr/>
        </p:nvCxnSpPr>
        <p:spPr>
          <a:xfrm flipH="1" flipV="1">
            <a:off x="8983585" y="3895549"/>
            <a:ext cx="1121656" cy="111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Ellipse 33">
            <a:extLst>
              <a:ext uri="{FF2B5EF4-FFF2-40B4-BE49-F238E27FC236}">
                <a16:creationId xmlns:a16="http://schemas.microsoft.com/office/drawing/2014/main" id="{63A67F91-CFD8-ECCC-6A16-F98E1D751916}"/>
              </a:ext>
            </a:extLst>
          </p:cNvPr>
          <p:cNvSpPr/>
          <p:nvPr/>
        </p:nvSpPr>
        <p:spPr>
          <a:xfrm>
            <a:off x="5045841" y="3234542"/>
            <a:ext cx="1777746" cy="1314432"/>
          </a:xfrm>
          <a:prstGeom prst="ellipse">
            <a:avLst/>
          </a:prstGeom>
          <a:solidFill>
            <a:srgbClr val="F02E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fonction </a:t>
            </a:r>
            <a:r>
              <a:rPr lang="fr-FR" sz="2000" dirty="0" err="1"/>
              <a:t>parseJson</a:t>
            </a:r>
            <a:endParaRPr lang="fr-FR" sz="2000" dirty="0"/>
          </a:p>
        </p:txBody>
      </p:sp>
      <p:sp>
        <p:nvSpPr>
          <p:cNvPr id="35" name="Ellipse 34">
            <a:extLst>
              <a:ext uri="{FF2B5EF4-FFF2-40B4-BE49-F238E27FC236}">
                <a16:creationId xmlns:a16="http://schemas.microsoft.com/office/drawing/2014/main" id="{B5559F86-7AB8-A7E1-9F2B-0E386D618494}"/>
              </a:ext>
            </a:extLst>
          </p:cNvPr>
          <p:cNvSpPr/>
          <p:nvPr/>
        </p:nvSpPr>
        <p:spPr>
          <a:xfrm>
            <a:off x="2811444" y="3243914"/>
            <a:ext cx="1657350" cy="1314432"/>
          </a:xfrm>
          <a:prstGeom prst="ellipse">
            <a:avLst/>
          </a:prstGeom>
          <a:solidFill>
            <a:srgbClr val="F02E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Mettre à jour la fonction run</a:t>
            </a:r>
          </a:p>
        </p:txBody>
      </p:sp>
      <p:cxnSp>
        <p:nvCxnSpPr>
          <p:cNvPr id="36" name="Connecteur droit avec flèche 35">
            <a:extLst>
              <a:ext uri="{FF2B5EF4-FFF2-40B4-BE49-F238E27FC236}">
                <a16:creationId xmlns:a16="http://schemas.microsoft.com/office/drawing/2014/main" id="{513C834D-62D2-1B95-F8B0-BA16F11971F6}"/>
              </a:ext>
            </a:extLst>
          </p:cNvPr>
          <p:cNvCxnSpPr>
            <a:cxnSpLocks/>
            <a:stCxn id="30" idx="2"/>
            <a:endCxn id="34" idx="6"/>
          </p:cNvCxnSpPr>
          <p:nvPr/>
        </p:nvCxnSpPr>
        <p:spPr>
          <a:xfrm flipH="1" flipV="1">
            <a:off x="6823587" y="3891758"/>
            <a:ext cx="502648" cy="37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332D6F0B-7473-9B06-1550-02F05FD50882}"/>
              </a:ext>
            </a:extLst>
          </p:cNvPr>
          <p:cNvCxnSpPr>
            <a:cxnSpLocks/>
            <a:stCxn id="34" idx="2"/>
            <a:endCxn id="35" idx="6"/>
          </p:cNvCxnSpPr>
          <p:nvPr/>
        </p:nvCxnSpPr>
        <p:spPr>
          <a:xfrm flipH="1">
            <a:off x="4468794" y="3891758"/>
            <a:ext cx="577047" cy="93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2" name="Ellipse 41">
            <a:extLst>
              <a:ext uri="{FF2B5EF4-FFF2-40B4-BE49-F238E27FC236}">
                <a16:creationId xmlns:a16="http://schemas.microsoft.com/office/drawing/2014/main" id="{EDADFE01-36FF-D26F-381F-C5E373676B06}"/>
              </a:ext>
            </a:extLst>
          </p:cNvPr>
          <p:cNvSpPr/>
          <p:nvPr/>
        </p:nvSpPr>
        <p:spPr>
          <a:xfrm>
            <a:off x="358465" y="3247537"/>
            <a:ext cx="1875932" cy="1314432"/>
          </a:xfrm>
          <a:prstGeom prst="ellipse">
            <a:avLst/>
          </a:prstGeom>
          <a:solidFill>
            <a:srgbClr val="F02ED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Fonction </a:t>
            </a:r>
            <a:r>
              <a:rPr lang="fr-FR" sz="2000" dirty="0" err="1"/>
              <a:t>totalwords</a:t>
            </a:r>
            <a:endParaRPr lang="fr-FR" sz="2000" dirty="0"/>
          </a:p>
        </p:txBody>
      </p:sp>
      <p:cxnSp>
        <p:nvCxnSpPr>
          <p:cNvPr id="43" name="Connecteur droit avec flèche 42">
            <a:extLst>
              <a:ext uri="{FF2B5EF4-FFF2-40B4-BE49-F238E27FC236}">
                <a16:creationId xmlns:a16="http://schemas.microsoft.com/office/drawing/2014/main" id="{1A353FC2-A2B5-8A83-525D-6647D8060469}"/>
              </a:ext>
            </a:extLst>
          </p:cNvPr>
          <p:cNvCxnSpPr>
            <a:cxnSpLocks/>
          </p:cNvCxnSpPr>
          <p:nvPr/>
        </p:nvCxnSpPr>
        <p:spPr>
          <a:xfrm flipH="1">
            <a:off x="2206230" y="3887072"/>
            <a:ext cx="614129" cy="93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6F4F32A-DD9F-3EC0-32B8-571EC0D3FB99}"/>
              </a:ext>
            </a:extLst>
          </p:cNvPr>
          <p:cNvCxnSpPr>
            <a:cxnSpLocks/>
          </p:cNvCxnSpPr>
          <p:nvPr/>
        </p:nvCxnSpPr>
        <p:spPr>
          <a:xfrm>
            <a:off x="1276766" y="4499756"/>
            <a:ext cx="0" cy="6331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0" name="Ellipse 39">
            <a:extLst>
              <a:ext uri="{FF2B5EF4-FFF2-40B4-BE49-F238E27FC236}">
                <a16:creationId xmlns:a16="http://schemas.microsoft.com/office/drawing/2014/main" id="{E6E56026-CB6A-9C95-3FA5-D9F78D2D3311}"/>
              </a:ext>
            </a:extLst>
          </p:cNvPr>
          <p:cNvSpPr/>
          <p:nvPr/>
        </p:nvSpPr>
        <p:spPr>
          <a:xfrm>
            <a:off x="444312" y="5163080"/>
            <a:ext cx="1657350" cy="1314432"/>
          </a:xfrm>
          <a:prstGeom prst="ellipse">
            <a:avLst/>
          </a:prstGeom>
          <a:solidFill>
            <a:schemeClr val="accent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Utiliser</a:t>
            </a:r>
          </a:p>
          <a:p>
            <a:pPr algn="ctr"/>
            <a:r>
              <a:rPr lang="fr-FR" sz="2000" dirty="0" err="1"/>
              <a:t>scalatest</a:t>
            </a:r>
            <a:endParaRPr lang="fr-FR" sz="2000" dirty="0"/>
          </a:p>
        </p:txBody>
      </p:sp>
      <p:sp>
        <p:nvSpPr>
          <p:cNvPr id="41" name="Ellipse 40">
            <a:extLst>
              <a:ext uri="{FF2B5EF4-FFF2-40B4-BE49-F238E27FC236}">
                <a16:creationId xmlns:a16="http://schemas.microsoft.com/office/drawing/2014/main" id="{629AE948-645A-32FE-F6FE-B353CB15D52B}"/>
              </a:ext>
            </a:extLst>
          </p:cNvPr>
          <p:cNvSpPr/>
          <p:nvPr/>
        </p:nvSpPr>
        <p:spPr>
          <a:xfrm>
            <a:off x="2568618" y="5149182"/>
            <a:ext cx="1742663" cy="1314432"/>
          </a:xfrm>
          <a:prstGeom prst="ellipse">
            <a:avLst/>
          </a:prstGeom>
          <a:solidFill>
            <a:schemeClr val="accent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Test </a:t>
            </a:r>
            <a:r>
              <a:rPr lang="fr-FR" sz="2000" dirty="0" err="1"/>
              <a:t>formatUrl</a:t>
            </a:r>
            <a:endParaRPr lang="fr-FR" sz="2000" dirty="0"/>
          </a:p>
        </p:txBody>
      </p:sp>
      <p:sp>
        <p:nvSpPr>
          <p:cNvPr id="45" name="Ellipse 44">
            <a:extLst>
              <a:ext uri="{FF2B5EF4-FFF2-40B4-BE49-F238E27FC236}">
                <a16:creationId xmlns:a16="http://schemas.microsoft.com/office/drawing/2014/main" id="{95A1C990-50B0-B993-4978-D9DFC0725B67}"/>
              </a:ext>
            </a:extLst>
          </p:cNvPr>
          <p:cNvSpPr/>
          <p:nvPr/>
        </p:nvSpPr>
        <p:spPr>
          <a:xfrm>
            <a:off x="4670280" y="5163080"/>
            <a:ext cx="1742664" cy="1314432"/>
          </a:xfrm>
          <a:prstGeom prst="ellipse">
            <a:avLst/>
          </a:prstGeom>
          <a:solidFill>
            <a:schemeClr val="accent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Test </a:t>
            </a:r>
            <a:r>
              <a:rPr lang="fr-FR" sz="2000" dirty="0" err="1"/>
              <a:t>parseJson</a:t>
            </a:r>
            <a:endParaRPr lang="fr-FR" sz="2000" dirty="0"/>
          </a:p>
        </p:txBody>
      </p:sp>
      <p:sp>
        <p:nvSpPr>
          <p:cNvPr id="46" name="Ellipse 45">
            <a:extLst>
              <a:ext uri="{FF2B5EF4-FFF2-40B4-BE49-F238E27FC236}">
                <a16:creationId xmlns:a16="http://schemas.microsoft.com/office/drawing/2014/main" id="{1C73DFE9-7781-F39A-D19A-C7A4EF3BFBE6}"/>
              </a:ext>
            </a:extLst>
          </p:cNvPr>
          <p:cNvSpPr/>
          <p:nvPr/>
        </p:nvSpPr>
        <p:spPr>
          <a:xfrm>
            <a:off x="6865555" y="5156131"/>
            <a:ext cx="1261970" cy="1314432"/>
          </a:xfrm>
          <a:prstGeom prst="ellipse">
            <a:avLst/>
          </a:prstGeom>
          <a:solidFill>
            <a:schemeClr val="accent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Tests </a:t>
            </a:r>
            <a:r>
              <a:rPr lang="fr-FR" sz="2000" dirty="0" err="1"/>
              <a:t>totalWords</a:t>
            </a:r>
            <a:endParaRPr lang="fr-FR" sz="2000" dirty="0"/>
          </a:p>
        </p:txBody>
      </p:sp>
      <p:sp>
        <p:nvSpPr>
          <p:cNvPr id="47" name="Ellipse 46">
            <a:extLst>
              <a:ext uri="{FF2B5EF4-FFF2-40B4-BE49-F238E27FC236}">
                <a16:creationId xmlns:a16="http://schemas.microsoft.com/office/drawing/2014/main" id="{A02221DC-F6AC-630A-168D-07245990DAD5}"/>
              </a:ext>
            </a:extLst>
          </p:cNvPr>
          <p:cNvSpPr/>
          <p:nvPr/>
        </p:nvSpPr>
        <p:spPr>
          <a:xfrm>
            <a:off x="8605498" y="5153210"/>
            <a:ext cx="1657350" cy="1314432"/>
          </a:xfrm>
          <a:prstGeom prst="ellipse">
            <a:avLst/>
          </a:prstGeom>
          <a:solidFill>
            <a:schemeClr val="accent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Test </a:t>
            </a:r>
            <a:r>
              <a:rPr lang="fr-FR" sz="2000" dirty="0" err="1"/>
              <a:t>parseArguments</a:t>
            </a:r>
            <a:endParaRPr lang="fr-FR" sz="2000" dirty="0"/>
          </a:p>
        </p:txBody>
      </p:sp>
      <p:cxnSp>
        <p:nvCxnSpPr>
          <p:cNvPr id="48" name="Connecteur droit avec flèche 47">
            <a:extLst>
              <a:ext uri="{FF2B5EF4-FFF2-40B4-BE49-F238E27FC236}">
                <a16:creationId xmlns:a16="http://schemas.microsoft.com/office/drawing/2014/main" id="{813F123B-58B9-1F15-A37F-16B9AC460FC1}"/>
              </a:ext>
            </a:extLst>
          </p:cNvPr>
          <p:cNvCxnSpPr>
            <a:cxnSpLocks/>
            <a:stCxn id="40" idx="6"/>
            <a:endCxn id="41" idx="2"/>
          </p:cNvCxnSpPr>
          <p:nvPr/>
        </p:nvCxnSpPr>
        <p:spPr>
          <a:xfrm flipV="1">
            <a:off x="2101662" y="5806398"/>
            <a:ext cx="466956" cy="138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FD25D438-6334-3803-7EE5-ADA87A95C92F}"/>
              </a:ext>
            </a:extLst>
          </p:cNvPr>
          <p:cNvCxnSpPr>
            <a:cxnSpLocks/>
            <a:endCxn id="45" idx="2"/>
          </p:cNvCxnSpPr>
          <p:nvPr/>
        </p:nvCxnSpPr>
        <p:spPr>
          <a:xfrm>
            <a:off x="4344771" y="5806398"/>
            <a:ext cx="325509" cy="1389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A247D310-E2EB-580A-0BFF-7029EA280E28}"/>
              </a:ext>
            </a:extLst>
          </p:cNvPr>
          <p:cNvCxnSpPr>
            <a:cxnSpLocks/>
          </p:cNvCxnSpPr>
          <p:nvPr/>
        </p:nvCxnSpPr>
        <p:spPr>
          <a:xfrm>
            <a:off x="6384861" y="5821596"/>
            <a:ext cx="4950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7ABC9AF3-443D-23FE-C633-E0B1A8F8C33E}"/>
              </a:ext>
            </a:extLst>
          </p:cNvPr>
          <p:cNvCxnSpPr>
            <a:cxnSpLocks/>
            <a:endCxn id="47" idx="2"/>
          </p:cNvCxnSpPr>
          <p:nvPr/>
        </p:nvCxnSpPr>
        <p:spPr>
          <a:xfrm>
            <a:off x="8127525" y="5798647"/>
            <a:ext cx="477973" cy="117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1" name="Ellipse 60">
            <a:extLst>
              <a:ext uri="{FF2B5EF4-FFF2-40B4-BE49-F238E27FC236}">
                <a16:creationId xmlns:a16="http://schemas.microsoft.com/office/drawing/2014/main" id="{8B3FA47E-154E-2919-5773-AF21539A9285}"/>
              </a:ext>
            </a:extLst>
          </p:cNvPr>
          <p:cNvSpPr/>
          <p:nvPr/>
        </p:nvSpPr>
        <p:spPr>
          <a:xfrm>
            <a:off x="10462779" y="5153210"/>
            <a:ext cx="1261970" cy="1314432"/>
          </a:xfrm>
          <a:prstGeom prst="ellipse">
            <a:avLst/>
          </a:prstGeom>
          <a:solidFill>
            <a:schemeClr val="accent6"/>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err="1"/>
              <a:t>getPages</a:t>
            </a:r>
            <a:endParaRPr lang="fr-FR" sz="2000" dirty="0"/>
          </a:p>
        </p:txBody>
      </p:sp>
      <p:cxnSp>
        <p:nvCxnSpPr>
          <p:cNvPr id="62" name="Connecteur droit avec flèche 61">
            <a:extLst>
              <a:ext uri="{FF2B5EF4-FFF2-40B4-BE49-F238E27FC236}">
                <a16:creationId xmlns:a16="http://schemas.microsoft.com/office/drawing/2014/main" id="{3C2398C8-5891-F9DC-82AB-542B628564C6}"/>
              </a:ext>
            </a:extLst>
          </p:cNvPr>
          <p:cNvCxnSpPr>
            <a:cxnSpLocks/>
            <a:endCxn id="61" idx="2"/>
          </p:cNvCxnSpPr>
          <p:nvPr/>
        </p:nvCxnSpPr>
        <p:spPr>
          <a:xfrm flipV="1">
            <a:off x="10229188" y="5810426"/>
            <a:ext cx="233591" cy="987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83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3A1725-1634-4ADE-B40A-139827335C18}"/>
              </a:ext>
            </a:extLst>
          </p:cNvPr>
          <p:cNvSpPr/>
          <p:nvPr/>
        </p:nvSpPr>
        <p:spPr>
          <a:xfrm>
            <a:off x="0" y="0"/>
            <a:ext cx="12192000" cy="6858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 name="Connecteur droit 2">
            <a:extLst>
              <a:ext uri="{FF2B5EF4-FFF2-40B4-BE49-F238E27FC236}">
                <a16:creationId xmlns:a16="http://schemas.microsoft.com/office/drawing/2014/main" id="{136463DE-388E-4744-B38B-3EBD6AFC7977}"/>
              </a:ext>
            </a:extLst>
          </p:cNvPr>
          <p:cNvCxnSpPr/>
          <p:nvPr/>
        </p:nvCxnSpPr>
        <p:spPr>
          <a:xfrm>
            <a:off x="577048" y="1198485"/>
            <a:ext cx="11363417" cy="0"/>
          </a:xfrm>
          <a:prstGeom prst="line">
            <a:avLst/>
          </a:prstGeom>
          <a:ln w="38100">
            <a:solidFill>
              <a:srgbClr val="005DBD"/>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5AA58370-7976-4183-9BD8-D06C931AC505}"/>
              </a:ext>
            </a:extLst>
          </p:cNvPr>
          <p:cNvSpPr txBox="1"/>
          <p:nvPr/>
        </p:nvSpPr>
        <p:spPr>
          <a:xfrm>
            <a:off x="131044" y="3243413"/>
            <a:ext cx="11929911" cy="523220"/>
          </a:xfrm>
          <a:prstGeom prst="rect">
            <a:avLst/>
          </a:prstGeom>
          <a:noFill/>
        </p:spPr>
        <p:txBody>
          <a:bodyPr wrap="square" rtlCol="0">
            <a:spAutoFit/>
          </a:bodyPr>
          <a:lstStyle/>
          <a:p>
            <a:pPr algn="ctr"/>
            <a:r>
              <a:rPr lang="fr-FR" sz="2800" b="1" dirty="0">
                <a:solidFill>
                  <a:srgbClr val="005DBD"/>
                </a:solidFill>
                <a:latin typeface="Arial" panose="020B0604020202020204" pitchFamily="34" charset="0"/>
                <a:cs typeface="Arial" panose="020B0604020202020204" pitchFamily="34" charset="0"/>
              </a:rPr>
              <a:t>Code source</a:t>
            </a:r>
          </a:p>
        </p:txBody>
      </p:sp>
    </p:spTree>
    <p:extLst>
      <p:ext uri="{BB962C8B-B14F-4D97-AF65-F5344CB8AC3E}">
        <p14:creationId xmlns:p14="http://schemas.microsoft.com/office/powerpoint/2010/main" val="324432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3A1725-1634-4ADE-B40A-139827335C18}"/>
              </a:ext>
            </a:extLst>
          </p:cNvPr>
          <p:cNvSpPr/>
          <p:nvPr/>
        </p:nvSpPr>
        <p:spPr>
          <a:xfrm>
            <a:off x="0" y="0"/>
            <a:ext cx="12192000" cy="685800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3" name="Connecteur droit 2">
            <a:extLst>
              <a:ext uri="{FF2B5EF4-FFF2-40B4-BE49-F238E27FC236}">
                <a16:creationId xmlns:a16="http://schemas.microsoft.com/office/drawing/2014/main" id="{136463DE-388E-4744-B38B-3EBD6AFC7977}"/>
              </a:ext>
            </a:extLst>
          </p:cNvPr>
          <p:cNvCxnSpPr/>
          <p:nvPr/>
        </p:nvCxnSpPr>
        <p:spPr>
          <a:xfrm>
            <a:off x="577048" y="1198485"/>
            <a:ext cx="11363417" cy="0"/>
          </a:xfrm>
          <a:prstGeom prst="line">
            <a:avLst/>
          </a:prstGeom>
          <a:ln w="38100">
            <a:solidFill>
              <a:srgbClr val="005DBD"/>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5AA58370-7976-4183-9BD8-D06C931AC505}"/>
              </a:ext>
            </a:extLst>
          </p:cNvPr>
          <p:cNvSpPr txBox="1"/>
          <p:nvPr/>
        </p:nvSpPr>
        <p:spPr>
          <a:xfrm>
            <a:off x="131044" y="3243413"/>
            <a:ext cx="11929911" cy="523220"/>
          </a:xfrm>
          <a:prstGeom prst="rect">
            <a:avLst/>
          </a:prstGeom>
          <a:noFill/>
        </p:spPr>
        <p:txBody>
          <a:bodyPr wrap="square" rtlCol="0">
            <a:spAutoFit/>
          </a:bodyPr>
          <a:lstStyle/>
          <a:p>
            <a:pPr algn="ctr"/>
            <a:r>
              <a:rPr lang="fr-FR" sz="2800" b="1" dirty="0">
                <a:solidFill>
                  <a:srgbClr val="005DBD"/>
                </a:solidFill>
                <a:latin typeface="Arial" panose="020B0604020202020204" pitchFamily="34" charset="0"/>
                <a:cs typeface="Arial" panose="020B0604020202020204" pitchFamily="34" charset="0"/>
              </a:rPr>
              <a:t>Tests unitaires</a:t>
            </a:r>
          </a:p>
        </p:txBody>
      </p:sp>
    </p:spTree>
    <p:extLst>
      <p:ext uri="{BB962C8B-B14F-4D97-AF65-F5344CB8AC3E}">
        <p14:creationId xmlns:p14="http://schemas.microsoft.com/office/powerpoint/2010/main" val="100567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B042CB-5D5D-4597-9C10-5E2C3DA29C57}"/>
              </a:ext>
            </a:extLst>
          </p:cNvPr>
          <p:cNvSpPr/>
          <p:nvPr/>
        </p:nvSpPr>
        <p:spPr>
          <a:xfrm>
            <a:off x="0" y="-388374"/>
            <a:ext cx="12192000" cy="7246374"/>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 name="Connecteur droit 3">
            <a:extLst>
              <a:ext uri="{FF2B5EF4-FFF2-40B4-BE49-F238E27FC236}">
                <a16:creationId xmlns:a16="http://schemas.microsoft.com/office/drawing/2014/main" id="{83DB6DF1-4638-48E3-A127-AC3214BB2655}"/>
              </a:ext>
            </a:extLst>
          </p:cNvPr>
          <p:cNvCxnSpPr/>
          <p:nvPr/>
        </p:nvCxnSpPr>
        <p:spPr>
          <a:xfrm>
            <a:off x="577048" y="1198485"/>
            <a:ext cx="11363417" cy="0"/>
          </a:xfrm>
          <a:prstGeom prst="line">
            <a:avLst/>
          </a:prstGeom>
          <a:ln w="38100">
            <a:solidFill>
              <a:srgbClr val="005DBD"/>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D17F5B89-3F93-4316-9395-7E81EBD5D5FF}"/>
              </a:ext>
            </a:extLst>
          </p:cNvPr>
          <p:cNvSpPr txBox="1"/>
          <p:nvPr/>
        </p:nvSpPr>
        <p:spPr>
          <a:xfrm>
            <a:off x="2130724" y="283744"/>
            <a:ext cx="8256064" cy="523220"/>
          </a:xfrm>
          <a:prstGeom prst="rect">
            <a:avLst/>
          </a:prstGeom>
          <a:noFill/>
        </p:spPr>
        <p:txBody>
          <a:bodyPr wrap="square" rtlCol="0">
            <a:spAutoFit/>
          </a:bodyPr>
          <a:lstStyle/>
          <a:p>
            <a:pPr algn="ctr"/>
            <a:r>
              <a:rPr lang="fr-FR" sz="2800" b="1" dirty="0">
                <a:solidFill>
                  <a:srgbClr val="005DBD"/>
                </a:solidFill>
                <a:latin typeface="Arial" panose="020B0604020202020204" pitchFamily="34" charset="0"/>
                <a:cs typeface="Arial" panose="020B0604020202020204" pitchFamily="34" charset="0"/>
              </a:rPr>
              <a:t>CONCLUSION</a:t>
            </a:r>
            <a:endParaRPr lang="fr-FR" sz="3200" b="1" dirty="0">
              <a:solidFill>
                <a:srgbClr val="005DBD"/>
              </a:solidFill>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69C0A254-6C94-C656-847A-CEEA20EC7CE7}"/>
              </a:ext>
            </a:extLst>
          </p:cNvPr>
          <p:cNvSpPr txBox="1"/>
          <p:nvPr/>
        </p:nvSpPr>
        <p:spPr>
          <a:xfrm>
            <a:off x="943897" y="2504749"/>
            <a:ext cx="10304206" cy="3046988"/>
          </a:xfrm>
          <a:prstGeom prst="rect">
            <a:avLst/>
          </a:prstGeom>
          <a:noFill/>
        </p:spPr>
        <p:txBody>
          <a:bodyPr wrap="square">
            <a:spAutoFit/>
          </a:bodyPr>
          <a:lstStyle/>
          <a:p>
            <a:pPr algn="ctr"/>
            <a:r>
              <a:rPr lang="fr-FR" sz="2400" b="0" i="0" dirty="0">
                <a:solidFill>
                  <a:srgbClr val="1F2328"/>
                </a:solidFill>
                <a:effectLst/>
                <a:latin typeface="-apple-system"/>
              </a:rPr>
              <a:t>En utilisant l'API de </a:t>
            </a:r>
            <a:r>
              <a:rPr lang="fr-FR" sz="2400" b="0" i="0" dirty="0" err="1">
                <a:solidFill>
                  <a:srgbClr val="1F2328"/>
                </a:solidFill>
                <a:effectLst/>
                <a:latin typeface="-apple-system"/>
              </a:rPr>
              <a:t>Wikipedia</a:t>
            </a:r>
            <a:r>
              <a:rPr lang="fr-FR" sz="2400" b="0" i="0" dirty="0">
                <a:solidFill>
                  <a:srgbClr val="1F2328"/>
                </a:solidFill>
                <a:effectLst/>
                <a:latin typeface="-apple-system"/>
              </a:rPr>
              <a:t>, nous avons appris à effectuer des requêtes, à manipuler les données JSON et à structurer notre code de manière propre et organisée. </a:t>
            </a:r>
          </a:p>
          <a:p>
            <a:pPr algn="ctr"/>
            <a:endParaRPr lang="fr-FR" sz="2400" dirty="0">
              <a:solidFill>
                <a:srgbClr val="1F2328"/>
              </a:solidFill>
              <a:latin typeface="-apple-system"/>
            </a:endParaRPr>
          </a:p>
          <a:p>
            <a:pPr algn="ctr"/>
            <a:r>
              <a:rPr lang="fr-FR" sz="2400" b="0" i="0" dirty="0">
                <a:solidFill>
                  <a:srgbClr val="1F2328"/>
                </a:solidFill>
                <a:effectLst/>
                <a:latin typeface="-apple-system"/>
              </a:rPr>
              <a:t>Nous avons également intégré des tests unitaires pour garantir la robustesse de notre projet. En suivant les consignes et en respectant les conventions de style Scala, nous avons pu développer un algorithme fonctionnel et analyser les informations des pages </a:t>
            </a:r>
            <a:r>
              <a:rPr lang="fr-FR" sz="2400" b="0" i="0" dirty="0" err="1">
                <a:solidFill>
                  <a:srgbClr val="1F2328"/>
                </a:solidFill>
                <a:effectLst/>
                <a:latin typeface="-apple-system"/>
              </a:rPr>
              <a:t>Wikipedia</a:t>
            </a:r>
            <a:r>
              <a:rPr lang="fr-FR" sz="2400" b="0" i="0" dirty="0">
                <a:solidFill>
                  <a:srgbClr val="1F2328"/>
                </a:solidFill>
                <a:effectLst/>
                <a:latin typeface="-apple-system"/>
              </a:rPr>
              <a:t>. </a:t>
            </a:r>
            <a:endParaRPr lang="fr-FR" sz="2000" dirty="0">
              <a:solidFill>
                <a:srgbClr val="211E53"/>
              </a:solidFill>
            </a:endParaRPr>
          </a:p>
        </p:txBody>
      </p:sp>
    </p:spTree>
    <p:extLst>
      <p:ext uri="{BB962C8B-B14F-4D97-AF65-F5344CB8AC3E}">
        <p14:creationId xmlns:p14="http://schemas.microsoft.com/office/powerpoint/2010/main" val="409880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806</Words>
  <Application>Microsoft Office PowerPoint</Application>
  <PresentationFormat>Grand écran</PresentationFormat>
  <Paragraphs>76</Paragraphs>
  <Slides>7</Slides>
  <Notes>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-apple-system</vt:lpstr>
      <vt:lpstr>Arial</vt:lpstr>
      <vt:lpstr>Bahnschrift</vt:lpstr>
      <vt:lpstr>Calibri</vt:lpstr>
      <vt:lpstr>Calibri Light</vt:lpstr>
      <vt:lpstr>Georgia</vt:lpstr>
      <vt:lpstr>Söhne</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Adrien ALVAREZ</dc:creator>
  <cp:lastModifiedBy>Adrien ALVAREZ</cp:lastModifiedBy>
  <cp:revision>3</cp:revision>
  <dcterms:created xsi:type="dcterms:W3CDTF">2023-06-20T06:58:26Z</dcterms:created>
  <dcterms:modified xsi:type="dcterms:W3CDTF">2023-06-20T10:33:19Z</dcterms:modified>
</cp:coreProperties>
</file>