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310" r:id="rId4"/>
    <p:sldId id="311" r:id="rId5"/>
    <p:sldId id="331" r:id="rId6"/>
    <p:sldId id="33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45FF-500A-4FE0-9FED-480FAB65F6D1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D4BB-F688-40A6-82BF-35E98974E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9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tous, je suis ravie de vous présenter le projet auquel nous avons travaillé en groupe.</a:t>
            </a:r>
          </a:p>
          <a:p>
            <a:r>
              <a:rPr lang="fr-FR" dirty="0"/>
              <a:t>Je vous souhaite donc la bienvenue à notre présentation sur le projet de dessin en console en Scala.</a:t>
            </a:r>
          </a:p>
          <a:p>
            <a:r>
              <a:rPr lang="fr-FR" dirty="0"/>
              <a:t>Nous allons vous présenter aujourd’hui l’organisation de notre équipe ainsi que les différentes tâches assignées à chacun.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8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plan de notre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211E53"/>
                </a:solidFill>
              </a:rPr>
              <a:t>Le but de ce projet était de développer un programme qui permet de créer des dessins simples en utilisant la console comme interface utilisateur.</a:t>
            </a:r>
          </a:p>
          <a:p>
            <a:r>
              <a:rPr lang="fr-FR" sz="1200" dirty="0">
                <a:solidFill>
                  <a:srgbClr val="211E53"/>
                </a:solidFill>
              </a:rPr>
              <a:t>Ce projet a été réalisé dans le cadre de notre cours de programmation fonctionnelle en Scala.</a:t>
            </a:r>
          </a:p>
          <a:p>
            <a:r>
              <a:rPr lang="fr-FR" sz="1200" dirty="0">
                <a:solidFill>
                  <a:srgbClr val="211E53"/>
                </a:solidFill>
              </a:rPr>
              <a:t>Nous avons utilisé le paradigme MVC (Modèle-Vue-Contrôleur) pour structurer notre code et nous avons travaillé en groupe pour implémenter les différentes fonctionnalités.</a:t>
            </a:r>
          </a:p>
          <a:p>
            <a:endParaRPr lang="fr-FR" sz="1200" dirty="0">
              <a:solidFill>
                <a:srgbClr val="211E53"/>
              </a:solidFill>
            </a:endParaRPr>
          </a:p>
          <a:p>
            <a:r>
              <a:rPr lang="fr-FR" sz="1200" dirty="0">
                <a:solidFill>
                  <a:srgbClr val="211E53"/>
                </a:solidFill>
              </a:rPr>
              <a:t>Le programme marche de la façon suivante :</a:t>
            </a:r>
          </a:p>
          <a:p>
            <a:pPr marL="228600" indent="-228600">
              <a:buAutoNum type="arabicParenR"/>
            </a:pPr>
            <a:r>
              <a:rPr lang="fr-FR" sz="1200" dirty="0">
                <a:solidFill>
                  <a:srgbClr val="211E53"/>
                </a:solidFill>
              </a:rPr>
              <a:t>La </a:t>
            </a:r>
            <a:r>
              <a:rPr lang="fr-FR" sz="1200" dirty="0" err="1">
                <a:solidFill>
                  <a:srgbClr val="211E53"/>
                </a:solidFill>
              </a:rPr>
              <a:t>canvas</a:t>
            </a:r>
            <a:r>
              <a:rPr lang="fr-FR" sz="1200" dirty="0">
                <a:solidFill>
                  <a:srgbClr val="211E53"/>
                </a:solidFill>
              </a:rPr>
              <a:t> (i.e. la toile de dessin) est affichée</a:t>
            </a:r>
          </a:p>
          <a:p>
            <a:pPr marL="228600" indent="-228600">
              <a:buAutoNum type="arabicParenR"/>
            </a:pPr>
            <a:r>
              <a:rPr lang="fr-FR" sz="1200" dirty="0">
                <a:solidFill>
                  <a:srgbClr val="211E53"/>
                </a:solidFill>
              </a:rPr>
              <a:t>Le programme demande l’action à exécuter</a:t>
            </a:r>
          </a:p>
          <a:p>
            <a:pPr marL="228600" indent="-228600">
              <a:buAutoNum type="arabicParenR"/>
            </a:pPr>
            <a:r>
              <a:rPr lang="fr-FR" sz="1200" dirty="0">
                <a:solidFill>
                  <a:srgbClr val="211E53"/>
                </a:solidFill>
              </a:rPr>
              <a:t>L’utilisateur écrit une commande composée d’une action et éventuellement d’arguments (exemple: “</a:t>
            </a:r>
            <a:r>
              <a:rPr lang="fr-FR" sz="1200" dirty="0" err="1">
                <a:solidFill>
                  <a:srgbClr val="FF0000"/>
                </a:solidFill>
              </a:rPr>
              <a:t>draw_line</a:t>
            </a:r>
            <a:r>
              <a:rPr lang="fr-FR" sz="1200" dirty="0">
                <a:solidFill>
                  <a:srgbClr val="FF0000"/>
                </a:solidFill>
              </a:rPr>
              <a:t> 0,1 2,5 x</a:t>
            </a:r>
            <a:r>
              <a:rPr lang="fr-FR" sz="1200" dirty="0">
                <a:solidFill>
                  <a:srgbClr val="211E53"/>
                </a:solidFill>
              </a:rPr>
              <a:t>”) - Ici l’action est </a:t>
            </a:r>
            <a:r>
              <a:rPr lang="fr-FR" sz="1200" dirty="0" err="1">
                <a:solidFill>
                  <a:srgbClr val="211E53"/>
                </a:solidFill>
              </a:rPr>
              <a:t>draw_line</a:t>
            </a:r>
            <a:r>
              <a:rPr lang="fr-FR" sz="1200" dirty="0">
                <a:solidFill>
                  <a:srgbClr val="211E53"/>
                </a:solidFill>
              </a:rPr>
              <a:t>, et les arguments sont 0,1 - 2,5 – x</a:t>
            </a:r>
          </a:p>
          <a:p>
            <a:pPr marL="228600" indent="-228600">
              <a:buAutoNum type="arabicParenR"/>
            </a:pPr>
            <a:r>
              <a:rPr lang="fr-FR" sz="1200" dirty="0">
                <a:solidFill>
                  <a:srgbClr val="211E53"/>
                </a:solidFill>
              </a:rPr>
              <a:t>Le programme applique l’action sur la </a:t>
            </a:r>
            <a:r>
              <a:rPr lang="fr-FR" sz="1200" dirty="0" err="1">
                <a:solidFill>
                  <a:srgbClr val="211E53"/>
                </a:solidFill>
              </a:rPr>
              <a:t>canvas</a:t>
            </a:r>
            <a:r>
              <a:rPr lang="fr-FR" sz="1200" dirty="0">
                <a:solidFill>
                  <a:srgbClr val="211E53"/>
                </a:solidFill>
              </a:rPr>
              <a:t> et retourne à l’étape 1.</a:t>
            </a:r>
          </a:p>
          <a:p>
            <a:pPr algn="l" fontAlgn="base"/>
            <a:endParaRPr lang="fr-FR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Maintenant, passons à la présentation de notre projet et des différentes tâches que nous avons effectuées.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9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étions une équipe de 3 développeurs et avons réparti les tâches de la manière suivante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3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Maintenant que nous savons qui a travaillé sur quoi, laissez-moi vous expliquer comment nous avons travaillé en groupe sur les différentes fonctions.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commencé par une discussion pour prendre connaissance des fonctionnalités à implémenter dans le programme.</a:t>
            </a:r>
            <a:b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Ensuite, nous avons divisé les tâches en fonction des préférences et des compétences de chaque membre de l’équipe.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utilisé GitHub et Discord pour gérer les versions du code et pour nous assurer que tout le monde avait accès à toutes les fonctionnalités et aux dernières mises à jour.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également utilisé des réunions régulières pour discuter de l’avancement du projet et pour discuter des problèmes rencontrés.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Enfin, nous avons testé le programme à plusieurs reprises pour nous assurer qu’il fonctionnait correctement.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4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Maintenant que nous savons qui a travaillé sur quoi, laissez-moi vous expliquer comment nous avons travaillé en groupe sur les différentes fonctions.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commencé par une discussion pour prendre connaissance des fonctionnalités à implémenter dans le programme.</a:t>
            </a:r>
            <a:b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Ensuite, nous avons divisé les tâches en fonction des préférences et des compétences de chaque membre de l’équipe.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utilisé GitHub et Discord pour gérer les versions du code et pour nous assurer que tout le monde avait accès à toutes les fonctionnalités et aux dernières mises à jour.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Nous avons également utilisé des réunions régulières pour discuter de l’avancement du projet et pour discuter des problèmes rencontrés.</a:t>
            </a:r>
          </a:p>
          <a:p>
            <a:pPr algn="l" fontAlgn="base"/>
            <a:r>
              <a:rPr lang="fr-FR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Enfin, nous avons testé le programme à plusieurs reprises pour nous assurer qu’il fonctionnait correctement.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7B7C-9AF9-4DBB-BCFC-8F7F9120DA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38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FCB8B-CBA4-DDFC-92B6-1BABE072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568E8C-7E5F-8F93-89D4-6B29B9C3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20DA1-78FA-2BF4-8261-C381CE75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0828D-60F9-96F4-87FC-06F46474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CE47B-F10D-A76E-66CC-735CE3B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6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4AC0A-BC3D-F06D-5503-E2A84C8F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428EC0-284B-921C-6EC7-649A997A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7FB8C-5B78-60BA-D71C-BB77DBB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67468-271E-8547-AF4F-171D32E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DBA65-BAB8-987D-7584-5E4C2681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1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E5633F-4BDE-C87F-197C-9E04C3F82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169DF8-5681-9BAD-006F-ED423113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485712-351A-076F-207D-9AD505D0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A551D-A045-93C0-8365-264E252E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E23059-5DFA-F57C-727F-A3A2C5C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07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9712-955B-70BE-F294-92403A04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8564E-372E-47EA-930A-7A433AE8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0FC1A-B44F-0E5A-1FA8-138D3D14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621CA-DE82-45BF-3ED0-74A1D23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472BC-BE8D-B233-FE49-4C638B1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4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02F0B-16C4-20A3-E43D-F5BB0AC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715FEF-2831-DF3C-6703-8C6C6785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C78FF-5339-A7AD-DE73-CC4606B7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390B9-C43B-08C1-40D4-77DA7E5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71352-230B-AAC6-5B54-76F55BC5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0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096A0-24B6-415F-4DCE-D6995290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10277-D1B2-D059-CA6B-AC48D80E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C849-D77E-1D63-3EF6-17A431FF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5F11B3-4C4A-A8D2-B989-2A735306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F0251-85A1-9E37-CF57-FCCD63AC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DD706-769F-260C-E557-91B5245E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3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6DB04-63EC-7E9E-EE2A-5862C381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FCC9C-C39B-3494-988E-92057DD6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924C5-CC46-6183-D53D-05A28428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033E44-06C8-0F1B-3E79-31B51F4B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956648-7637-61BA-7B30-A090C3CEE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54B791-52CB-EC10-4587-4C7887B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73F435-5984-F12F-493A-9300D9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8D0FA5-93E7-58EE-B916-8606C41B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1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6998A-E1F0-9641-75F4-8D5EB27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3D50A5-D9E7-5C37-A0F8-06F09CDF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A0E663-DDB0-BCBF-9723-5405D2D9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39CC4C-5F67-A304-F729-3FEDE38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3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75E9DC-2307-9A3F-4380-FD174ED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A68ACD-DB65-6421-1910-8289CAD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0CFBB-1F39-BF80-04F3-10E6A28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5C23-355F-9116-191B-F2830EA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AA5A8-7BF8-7A46-562C-444CA480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53D7F-38D8-EBDD-D49A-EA51E8E51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051905-D74F-4498-401D-566B2B61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CC45D-3335-7FE3-38E0-A63E7CFC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8B5DD6-7EB4-839A-ECC5-87CF1996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C3D13-CF69-BD25-2A88-D20F58F1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654F52-FD36-719B-DAF1-7B54DB12D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A14C5E-EFB1-C71E-7156-5BDC0BA8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0972CC-1175-EE68-C477-B7E27C0B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4A381-BAFA-8B5E-C38B-62EBB7A8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D067EA-1430-FBEA-1369-DC3B6936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8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F2865-696F-C173-8762-2B9FA130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43C08-F115-C663-EE01-6DC7D217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1A655-AC9D-3706-FD0B-152BC09A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F8E4-D756-441D-9FC6-26E8F1BBC9B3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559FC-8F6F-AA42-2A60-40788E6B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30F18-664F-AB3E-5053-D13FB070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DF27-D9AD-423D-B7F5-73CA23C478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8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27BABE-F8A2-4696-94C6-65AC09D3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2BFCA6B-F820-4A27-B283-BEC682D7F2D5}"/>
              </a:ext>
            </a:extLst>
          </p:cNvPr>
          <p:cNvGrpSpPr/>
          <p:nvPr/>
        </p:nvGrpSpPr>
        <p:grpSpPr>
          <a:xfrm>
            <a:off x="3255503" y="314776"/>
            <a:ext cx="7333385" cy="7333385"/>
            <a:chOff x="3255503" y="314776"/>
            <a:chExt cx="7333385" cy="7333385"/>
          </a:xfrm>
        </p:grpSpPr>
        <p:pic>
          <p:nvPicPr>
            <p:cNvPr id="8" name="Graphique 7" descr="Loupe">
              <a:extLst>
                <a:ext uri="{FF2B5EF4-FFF2-40B4-BE49-F238E27FC236}">
                  <a16:creationId xmlns:a16="http://schemas.microsoft.com/office/drawing/2014/main" id="{F371D6D7-10C8-4A67-97B0-D22EB394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68929">
              <a:off x="3255503" y="314776"/>
              <a:ext cx="7333385" cy="7333385"/>
            </a:xfrm>
            <a:prstGeom prst="rect">
              <a:avLst/>
            </a:prstGeom>
          </p:spPr>
        </p:pic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DD3A9637-52EF-422F-9130-664CFF59F3F2}"/>
                </a:ext>
              </a:extLst>
            </p:cNvPr>
            <p:cNvSpPr/>
            <p:nvPr/>
          </p:nvSpPr>
          <p:spPr>
            <a:xfrm rot="12783176">
              <a:off x="9903223" y="5614418"/>
              <a:ext cx="347472" cy="799356"/>
            </a:xfrm>
            <a:prstGeom prst="moon">
              <a:avLst/>
            </a:prstGeom>
            <a:solidFill>
              <a:srgbClr val="55CBF9"/>
            </a:solidFill>
            <a:ln>
              <a:solidFill>
                <a:srgbClr val="55C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2B34047-8661-4F2F-A093-32487C5E901E}"/>
              </a:ext>
            </a:extLst>
          </p:cNvPr>
          <p:cNvSpPr/>
          <p:nvPr/>
        </p:nvSpPr>
        <p:spPr>
          <a:xfrm>
            <a:off x="4101333" y="1424764"/>
            <a:ext cx="3945388" cy="3942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The Scala Programming Language">
            <a:extLst>
              <a:ext uri="{FF2B5EF4-FFF2-40B4-BE49-F238E27FC236}">
                <a16:creationId xmlns:a16="http://schemas.microsoft.com/office/drawing/2014/main" id="{C54E1B0D-2A0B-7DCF-D087-C587AC1A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78" y="1709046"/>
            <a:ext cx="2051643" cy="33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3196FD5-58CC-47F9-9882-BB0B4D9BA975}"/>
              </a:ext>
            </a:extLst>
          </p:cNvPr>
          <p:cNvSpPr txBox="1"/>
          <p:nvPr/>
        </p:nvSpPr>
        <p:spPr>
          <a:xfrm>
            <a:off x="3433774" y="2314422"/>
            <a:ext cx="5280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1E64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PROJET</a:t>
            </a:r>
          </a:p>
          <a:p>
            <a:pPr algn="ctr"/>
            <a:r>
              <a:rPr lang="fr-FR" sz="2800" b="1" dirty="0">
                <a:solidFill>
                  <a:srgbClr val="FF1E64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SCALA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EB1D7AE-1839-41A6-AC44-7FC5B90F6CB2}"/>
              </a:ext>
            </a:extLst>
          </p:cNvPr>
          <p:cNvSpPr txBox="1"/>
          <p:nvPr/>
        </p:nvSpPr>
        <p:spPr>
          <a:xfrm>
            <a:off x="4304551" y="3369261"/>
            <a:ext cx="3582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A9CE7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Examen Scala - Semestre 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8E6339-2BA4-4D87-8312-897B7E3A26E8}"/>
              </a:ext>
            </a:extLst>
          </p:cNvPr>
          <p:cNvSpPr txBox="1"/>
          <p:nvPr/>
        </p:nvSpPr>
        <p:spPr>
          <a:xfrm>
            <a:off x="0" y="5704042"/>
            <a:ext cx="568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Aaricia DOMINGUEZ</a:t>
            </a:r>
          </a:p>
          <a:p>
            <a:r>
              <a:rPr lang="fr-FR" b="1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Aboubacar CAMARA</a:t>
            </a:r>
          </a:p>
          <a:p>
            <a:r>
              <a:rPr lang="fr-FR" b="1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Adrien ALVAREZ</a:t>
            </a:r>
          </a:p>
          <a:p>
            <a:r>
              <a:rPr lang="fr-FR" b="1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M1 IABD (ESGI)</a:t>
            </a:r>
          </a:p>
        </p:txBody>
      </p:sp>
    </p:spTree>
    <p:extLst>
      <p:ext uri="{BB962C8B-B14F-4D97-AF65-F5344CB8AC3E}">
        <p14:creationId xmlns:p14="http://schemas.microsoft.com/office/powerpoint/2010/main" val="18686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80F3D3-26C1-4775-8332-720439BE38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744210-CF32-4022-B5B9-194A8539DB8A}"/>
              </a:ext>
            </a:extLst>
          </p:cNvPr>
          <p:cNvSpPr txBox="1"/>
          <p:nvPr/>
        </p:nvSpPr>
        <p:spPr>
          <a:xfrm>
            <a:off x="4989250" y="443883"/>
            <a:ext cx="6747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5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200" b="1" dirty="0">
              <a:solidFill>
                <a:srgbClr val="005D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0732097-DFF8-4E16-9356-8A230D373CF8}"/>
              </a:ext>
            </a:extLst>
          </p:cNvPr>
          <p:cNvCxnSpPr/>
          <p:nvPr/>
        </p:nvCxnSpPr>
        <p:spPr>
          <a:xfrm>
            <a:off x="577048" y="1198485"/>
            <a:ext cx="11363417" cy="0"/>
          </a:xfrm>
          <a:prstGeom prst="line">
            <a:avLst/>
          </a:prstGeom>
          <a:ln w="38100">
            <a:solidFill>
              <a:srgbClr val="005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1048A68-6E46-42B6-805F-F9F6656B882B}"/>
              </a:ext>
            </a:extLst>
          </p:cNvPr>
          <p:cNvSpPr/>
          <p:nvPr/>
        </p:nvSpPr>
        <p:spPr>
          <a:xfrm>
            <a:off x="4630759" y="2050629"/>
            <a:ext cx="6885329" cy="559261"/>
          </a:xfrm>
          <a:prstGeom prst="roundRect">
            <a:avLst/>
          </a:prstGeom>
          <a:solidFill>
            <a:srgbClr val="B8D1E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du projet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638EE0A-F26C-4775-8656-FA4B9C899545}"/>
              </a:ext>
            </a:extLst>
          </p:cNvPr>
          <p:cNvSpPr/>
          <p:nvPr/>
        </p:nvSpPr>
        <p:spPr>
          <a:xfrm>
            <a:off x="4630759" y="3011234"/>
            <a:ext cx="6885329" cy="559261"/>
          </a:xfrm>
          <a:prstGeom prst="roundRect">
            <a:avLst/>
          </a:prstGeom>
          <a:solidFill>
            <a:srgbClr val="7EA3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Organisation de l’équipe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E06585-373E-49B6-BBF6-4A0ABE93137C}"/>
              </a:ext>
            </a:extLst>
          </p:cNvPr>
          <p:cNvSpPr/>
          <p:nvPr/>
        </p:nvSpPr>
        <p:spPr>
          <a:xfrm>
            <a:off x="4630759" y="3973703"/>
            <a:ext cx="6885329" cy="559261"/>
          </a:xfrm>
          <a:prstGeom prst="roundRect">
            <a:avLst/>
          </a:prstGeom>
          <a:solidFill>
            <a:srgbClr val="4D648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Code source</a:t>
            </a:r>
          </a:p>
        </p:txBody>
      </p:sp>
      <p:pic>
        <p:nvPicPr>
          <p:cNvPr id="3" name="Graphique 2" descr="Terminal Cmd avec un remplissage uni">
            <a:extLst>
              <a:ext uri="{FF2B5EF4-FFF2-40B4-BE49-F238E27FC236}">
                <a16:creationId xmlns:a16="http://schemas.microsoft.com/office/drawing/2014/main" id="{2C0D4CBD-611A-B887-2A62-86F1CF644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66" y="2059598"/>
            <a:ext cx="3180080" cy="3180080"/>
          </a:xfrm>
          <a:prstGeom prst="rect">
            <a:avLst/>
          </a:prstGeom>
        </p:spPr>
      </p:pic>
      <p:pic>
        <p:nvPicPr>
          <p:cNvPr id="1026" name="Picture 2" descr="The Scala Programming Language">
            <a:extLst>
              <a:ext uri="{FF2B5EF4-FFF2-40B4-BE49-F238E27FC236}">
                <a16:creationId xmlns:a16="http://schemas.microsoft.com/office/drawing/2014/main" id="{A89D39D3-51D7-2DEE-3CEE-3D767FE8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221013"/>
            <a:ext cx="264841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57D220B-1E50-BB43-96EA-80058F628877}"/>
              </a:ext>
            </a:extLst>
          </p:cNvPr>
          <p:cNvSpPr/>
          <p:nvPr/>
        </p:nvSpPr>
        <p:spPr>
          <a:xfrm>
            <a:off x="4630758" y="4936172"/>
            <a:ext cx="6885329" cy="559261"/>
          </a:xfrm>
          <a:prstGeom prst="roundRect">
            <a:avLst/>
          </a:prstGeom>
          <a:solidFill>
            <a:srgbClr val="0021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11130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A1725-1634-4ADE-B40A-139827335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36463DE-388E-4744-B38B-3EBD6AFC7977}"/>
              </a:ext>
            </a:extLst>
          </p:cNvPr>
          <p:cNvCxnSpPr/>
          <p:nvPr/>
        </p:nvCxnSpPr>
        <p:spPr>
          <a:xfrm>
            <a:off x="577048" y="1198485"/>
            <a:ext cx="11363417" cy="0"/>
          </a:xfrm>
          <a:prstGeom prst="line">
            <a:avLst/>
          </a:prstGeom>
          <a:ln w="38100">
            <a:solidFill>
              <a:srgbClr val="005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3F479F1-9447-4202-BB31-3F1833402626}"/>
              </a:ext>
            </a:extLst>
          </p:cNvPr>
          <p:cNvSpPr txBox="1"/>
          <p:nvPr/>
        </p:nvSpPr>
        <p:spPr>
          <a:xfrm>
            <a:off x="1243144" y="1646947"/>
            <a:ext cx="38672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dirty="0">
                <a:solidFill>
                  <a:srgbClr val="211E53"/>
                </a:solidFill>
              </a:rPr>
              <a:t>Le but du projet est </a:t>
            </a:r>
            <a:r>
              <a:rPr lang="fr-FR" sz="1900" b="1" dirty="0">
                <a:solidFill>
                  <a:srgbClr val="211E53"/>
                </a:solidFill>
              </a:rPr>
              <a:t>d’utiliser une des APIs de </a:t>
            </a:r>
            <a:r>
              <a:rPr lang="fr-FR" sz="1900" b="1" dirty="0" err="1">
                <a:solidFill>
                  <a:srgbClr val="211E53"/>
                </a:solidFill>
              </a:rPr>
              <a:t>Wikipedia</a:t>
            </a:r>
            <a:r>
              <a:rPr lang="fr-FR" sz="1900" dirty="0">
                <a:solidFill>
                  <a:srgbClr val="211E53"/>
                </a:solidFill>
              </a:rPr>
              <a:t> pour effectuer des statistiques sur les articles. </a:t>
            </a:r>
          </a:p>
          <a:p>
            <a:pPr algn="ctr"/>
            <a:endParaRPr lang="fr-FR" sz="1900" dirty="0">
              <a:solidFill>
                <a:srgbClr val="211E53"/>
              </a:solidFill>
            </a:endParaRPr>
          </a:p>
          <a:p>
            <a:pPr algn="ctr"/>
            <a:r>
              <a:rPr lang="fr-FR" sz="1900" dirty="0">
                <a:solidFill>
                  <a:srgbClr val="211E53"/>
                </a:solidFill>
              </a:rPr>
              <a:t>On dispose d'un lien vers l'API </a:t>
            </a:r>
            <a:r>
              <a:rPr lang="fr-FR" sz="1900" dirty="0" err="1">
                <a:solidFill>
                  <a:srgbClr val="211E53"/>
                </a:solidFill>
              </a:rPr>
              <a:t>Sandbox</a:t>
            </a:r>
            <a:r>
              <a:rPr lang="fr-FR" sz="1900" dirty="0">
                <a:solidFill>
                  <a:srgbClr val="211E53"/>
                </a:solidFill>
              </a:rPr>
              <a:t> de </a:t>
            </a:r>
            <a:r>
              <a:rPr lang="fr-FR" sz="1900" dirty="0" err="1">
                <a:solidFill>
                  <a:srgbClr val="211E53"/>
                </a:solidFill>
              </a:rPr>
              <a:t>Wikipedia</a:t>
            </a:r>
            <a:r>
              <a:rPr lang="fr-FR" sz="1900" dirty="0">
                <a:solidFill>
                  <a:srgbClr val="211E53"/>
                </a:solidFill>
              </a:rPr>
              <a:t>, </a:t>
            </a:r>
            <a:r>
              <a:rPr lang="fr-FR" sz="1900" b="1" dirty="0">
                <a:solidFill>
                  <a:srgbClr val="211E53"/>
                </a:solidFill>
              </a:rPr>
              <a:t>où on peut faire des requêtes en spécifiant un mot clé à rechercher. </a:t>
            </a:r>
          </a:p>
          <a:p>
            <a:pPr algn="ctr"/>
            <a:endParaRPr lang="fr-FR" sz="1900" dirty="0">
              <a:solidFill>
                <a:srgbClr val="211E53"/>
              </a:solidFill>
            </a:endParaRPr>
          </a:p>
          <a:p>
            <a:pPr algn="ctr"/>
            <a:r>
              <a:rPr lang="fr-FR" sz="1900" dirty="0">
                <a:solidFill>
                  <a:srgbClr val="211E53"/>
                </a:solidFill>
              </a:rPr>
              <a:t>En utilisant cette API, </a:t>
            </a:r>
            <a:r>
              <a:rPr lang="fr-FR" sz="1900" b="1" dirty="0">
                <a:solidFill>
                  <a:srgbClr val="211E53"/>
                </a:solidFill>
              </a:rPr>
              <a:t>notre objectif est de récupérer les pages associées au mot clé</a:t>
            </a:r>
            <a:r>
              <a:rPr lang="fr-FR" sz="1900" dirty="0">
                <a:solidFill>
                  <a:srgbClr val="211E53"/>
                </a:solidFill>
              </a:rPr>
              <a:t>, de les traiter pour les convertir en objets Scala, et d'analyser les informations contenues dans ces différentes pages.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A58370-7976-4183-9BD8-D06C931AC505}"/>
              </a:ext>
            </a:extLst>
          </p:cNvPr>
          <p:cNvSpPr txBox="1"/>
          <p:nvPr/>
        </p:nvSpPr>
        <p:spPr>
          <a:xfrm>
            <a:off x="577047" y="417250"/>
            <a:ext cx="1192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5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DU PROJET</a:t>
            </a:r>
          </a:p>
        </p:txBody>
      </p:sp>
      <p:pic>
        <p:nvPicPr>
          <p:cNvPr id="5122" name="Picture 2" descr="Wikipédia — Wikipédia">
            <a:extLst>
              <a:ext uri="{FF2B5EF4-FFF2-40B4-BE49-F238E27FC236}">
                <a16:creationId xmlns:a16="http://schemas.microsoft.com/office/drawing/2014/main" id="{0D4C12F7-3483-5A73-04E2-7C97AA22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07" y="1787618"/>
            <a:ext cx="4481249" cy="44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A1725-1634-4ADE-B40A-139827335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36463DE-388E-4744-B38B-3EBD6AFC7977}"/>
              </a:ext>
            </a:extLst>
          </p:cNvPr>
          <p:cNvCxnSpPr/>
          <p:nvPr/>
        </p:nvCxnSpPr>
        <p:spPr>
          <a:xfrm>
            <a:off x="577048" y="1198485"/>
            <a:ext cx="11363417" cy="0"/>
          </a:xfrm>
          <a:prstGeom prst="line">
            <a:avLst/>
          </a:prstGeom>
          <a:ln w="38100">
            <a:solidFill>
              <a:srgbClr val="005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AA58370-7976-4183-9BD8-D06C931AC505}"/>
              </a:ext>
            </a:extLst>
          </p:cNvPr>
          <p:cNvSpPr txBox="1"/>
          <p:nvPr/>
        </p:nvSpPr>
        <p:spPr>
          <a:xfrm>
            <a:off x="10554" y="4370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5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DE L’EQUIPE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B13279-12CA-39DE-165D-5201B061531B}"/>
              </a:ext>
            </a:extLst>
          </p:cNvPr>
          <p:cNvSpPr/>
          <p:nvPr/>
        </p:nvSpPr>
        <p:spPr>
          <a:xfrm>
            <a:off x="577047" y="1456501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Ajouter </a:t>
            </a:r>
            <a:r>
              <a:rPr lang="fr-FR" sz="2000" dirty="0" err="1"/>
              <a:t>Scalafmt</a:t>
            </a:r>
            <a:endParaRPr lang="fr-FR" sz="2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42106E-AA11-71D7-4204-BBD718384E10}"/>
              </a:ext>
            </a:extLst>
          </p:cNvPr>
          <p:cNvSpPr/>
          <p:nvPr/>
        </p:nvSpPr>
        <p:spPr>
          <a:xfrm>
            <a:off x="2811444" y="1442603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Ajouter les librairies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CBE11B3-D4B6-B6D3-5F41-9C5E8C9B6FB6}"/>
              </a:ext>
            </a:extLst>
          </p:cNvPr>
          <p:cNvSpPr/>
          <p:nvPr/>
        </p:nvSpPr>
        <p:spPr>
          <a:xfrm>
            <a:off x="5063265" y="1456501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Mettre à jour le </a:t>
            </a:r>
            <a:r>
              <a:rPr lang="fr-FR" sz="2000" dirty="0" err="1"/>
              <a:t>parser</a:t>
            </a:r>
            <a:endParaRPr lang="fr-FR" sz="20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4E9F3-8A42-0084-0F03-397FF6B170DB}"/>
              </a:ext>
            </a:extLst>
          </p:cNvPr>
          <p:cNvSpPr/>
          <p:nvPr/>
        </p:nvSpPr>
        <p:spPr>
          <a:xfrm>
            <a:off x="7332510" y="1456501"/>
            <a:ext cx="1742664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fonction </a:t>
            </a:r>
            <a:r>
              <a:rPr lang="fr-FR" sz="2000" dirty="0" err="1"/>
              <a:t>formatUrl</a:t>
            </a:r>
            <a:endParaRPr lang="fr-FR" sz="2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C3D497-1834-4B0F-2E83-C2D0FAC469C2}"/>
              </a:ext>
            </a:extLst>
          </p:cNvPr>
          <p:cNvSpPr/>
          <p:nvPr/>
        </p:nvSpPr>
        <p:spPr>
          <a:xfrm>
            <a:off x="10105241" y="1456501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fonction </a:t>
            </a:r>
            <a:r>
              <a:rPr lang="fr-FR" sz="2000" dirty="0" err="1"/>
              <a:t>getPages</a:t>
            </a:r>
            <a:endParaRPr lang="fr-FR" sz="20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124200A-9DA5-562E-1978-96A6CB6BFDF3}"/>
              </a:ext>
            </a:extLst>
          </p:cNvPr>
          <p:cNvSpPr/>
          <p:nvPr/>
        </p:nvSpPr>
        <p:spPr>
          <a:xfrm>
            <a:off x="10105241" y="3249496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fonction run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BD60ED4-39C7-3AE4-3D52-5F6415D71A7A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234397" y="2099819"/>
            <a:ext cx="577047" cy="1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30E1582-1E8F-BF4C-B1F9-144C47C969EE}"/>
              </a:ext>
            </a:extLst>
          </p:cNvPr>
          <p:cNvCxnSpPr/>
          <p:nvPr/>
        </p:nvCxnSpPr>
        <p:spPr>
          <a:xfrm flipV="1">
            <a:off x="4477506" y="2085921"/>
            <a:ext cx="577047" cy="1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BA758A4-233C-45C6-8932-8DB8BF277ED3}"/>
              </a:ext>
            </a:extLst>
          </p:cNvPr>
          <p:cNvCxnSpPr/>
          <p:nvPr/>
        </p:nvCxnSpPr>
        <p:spPr>
          <a:xfrm flipV="1">
            <a:off x="6738039" y="2072023"/>
            <a:ext cx="577047" cy="1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677C92-B43F-D3FB-653F-A5CAFB41D78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89860" y="2113717"/>
            <a:ext cx="1115381" cy="6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8DC3EBC-ECFD-5DC8-82B0-CF236159631F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0933916" y="2770933"/>
            <a:ext cx="0" cy="478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FCFD7B21-4ABA-A9D5-A384-FF260E7511E5}"/>
              </a:ext>
            </a:extLst>
          </p:cNvPr>
          <p:cNvSpPr/>
          <p:nvPr/>
        </p:nvSpPr>
        <p:spPr>
          <a:xfrm>
            <a:off x="7326235" y="3238333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case class </a:t>
            </a:r>
            <a:r>
              <a:rPr lang="fr-FR" sz="2000" dirty="0" err="1"/>
              <a:t>WikiPage</a:t>
            </a:r>
            <a:endParaRPr lang="fr-FR" sz="20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5873855-144F-C3AB-965C-BB85410DB730}"/>
              </a:ext>
            </a:extLst>
          </p:cNvPr>
          <p:cNvCxnSpPr>
            <a:cxnSpLocks/>
            <a:stCxn id="15" idx="2"/>
            <a:endCxn id="30" idx="6"/>
          </p:cNvCxnSpPr>
          <p:nvPr/>
        </p:nvCxnSpPr>
        <p:spPr>
          <a:xfrm flipH="1" flipV="1">
            <a:off x="8983585" y="3895549"/>
            <a:ext cx="1121656" cy="11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63A67F91-CFD8-ECCC-6A16-F98E1D751916}"/>
              </a:ext>
            </a:extLst>
          </p:cNvPr>
          <p:cNvSpPr/>
          <p:nvPr/>
        </p:nvSpPr>
        <p:spPr>
          <a:xfrm>
            <a:off x="5045841" y="3234542"/>
            <a:ext cx="1777746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fonction </a:t>
            </a:r>
            <a:r>
              <a:rPr lang="fr-FR" sz="2000" dirty="0" err="1"/>
              <a:t>parseJson</a:t>
            </a:r>
            <a:endParaRPr lang="fr-FR" sz="2000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5559F86-7AB8-A7E1-9F2B-0E386D618494}"/>
              </a:ext>
            </a:extLst>
          </p:cNvPr>
          <p:cNvSpPr/>
          <p:nvPr/>
        </p:nvSpPr>
        <p:spPr>
          <a:xfrm>
            <a:off x="2811444" y="3243914"/>
            <a:ext cx="1657350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Mettre à jour la fonction run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13C834D-62D2-1B95-F8B0-BA16F11971F6}"/>
              </a:ext>
            </a:extLst>
          </p:cNvPr>
          <p:cNvCxnSpPr>
            <a:cxnSpLocks/>
            <a:stCxn id="30" idx="2"/>
            <a:endCxn id="34" idx="6"/>
          </p:cNvCxnSpPr>
          <p:nvPr/>
        </p:nvCxnSpPr>
        <p:spPr>
          <a:xfrm flipH="1" flipV="1">
            <a:off x="6823587" y="3891758"/>
            <a:ext cx="502648" cy="3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32D6F0B-7473-9B06-1550-02F05FD50882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>
            <a:off x="4468794" y="3891758"/>
            <a:ext cx="577047" cy="9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DADFE01-36FF-D26F-381F-C5E373676B06}"/>
              </a:ext>
            </a:extLst>
          </p:cNvPr>
          <p:cNvSpPr/>
          <p:nvPr/>
        </p:nvSpPr>
        <p:spPr>
          <a:xfrm>
            <a:off x="358465" y="3247537"/>
            <a:ext cx="1875932" cy="1314432"/>
          </a:xfrm>
          <a:prstGeom prst="ellipse">
            <a:avLst/>
          </a:prstGeom>
          <a:solidFill>
            <a:srgbClr val="F02ED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Fonction </a:t>
            </a:r>
            <a:r>
              <a:rPr lang="fr-FR" sz="2000" dirty="0" err="1"/>
              <a:t>totalwords</a:t>
            </a:r>
            <a:endParaRPr lang="fr-FR" sz="2000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A353FC2-A2B5-8A83-525D-6647D8060469}"/>
              </a:ext>
            </a:extLst>
          </p:cNvPr>
          <p:cNvCxnSpPr>
            <a:cxnSpLocks/>
          </p:cNvCxnSpPr>
          <p:nvPr/>
        </p:nvCxnSpPr>
        <p:spPr>
          <a:xfrm flipH="1">
            <a:off x="2206230" y="3887072"/>
            <a:ext cx="614129" cy="9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6F4F32A-DD9F-3EC0-32B8-571EC0D3FB99}"/>
              </a:ext>
            </a:extLst>
          </p:cNvPr>
          <p:cNvCxnSpPr>
            <a:cxnSpLocks/>
          </p:cNvCxnSpPr>
          <p:nvPr/>
        </p:nvCxnSpPr>
        <p:spPr>
          <a:xfrm>
            <a:off x="1276766" y="4499756"/>
            <a:ext cx="0" cy="6331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E6E56026-CB6A-9C95-3FA5-D9F78D2D3311}"/>
              </a:ext>
            </a:extLst>
          </p:cNvPr>
          <p:cNvSpPr/>
          <p:nvPr/>
        </p:nvSpPr>
        <p:spPr>
          <a:xfrm>
            <a:off x="444312" y="5163080"/>
            <a:ext cx="1657350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Utiliser</a:t>
            </a:r>
          </a:p>
          <a:p>
            <a:pPr algn="ctr"/>
            <a:r>
              <a:rPr lang="fr-FR" sz="2000" dirty="0" err="1"/>
              <a:t>scalatest</a:t>
            </a:r>
            <a:endParaRPr lang="fr-FR" sz="20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29AE948-645A-32FE-F6FE-B353CB15D52B}"/>
              </a:ext>
            </a:extLst>
          </p:cNvPr>
          <p:cNvSpPr/>
          <p:nvPr/>
        </p:nvSpPr>
        <p:spPr>
          <a:xfrm>
            <a:off x="2568618" y="5149182"/>
            <a:ext cx="1742663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Test </a:t>
            </a:r>
            <a:r>
              <a:rPr lang="fr-FR" sz="2000" dirty="0" err="1"/>
              <a:t>formatUrl</a:t>
            </a:r>
            <a:endParaRPr lang="fr-FR" sz="20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5A1C990-50B0-B993-4978-D9DFC0725B67}"/>
              </a:ext>
            </a:extLst>
          </p:cNvPr>
          <p:cNvSpPr/>
          <p:nvPr/>
        </p:nvSpPr>
        <p:spPr>
          <a:xfrm>
            <a:off x="4670280" y="5163080"/>
            <a:ext cx="1742664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Test </a:t>
            </a:r>
            <a:r>
              <a:rPr lang="fr-FR" sz="2000" dirty="0" err="1"/>
              <a:t>parseJson</a:t>
            </a:r>
            <a:endParaRPr lang="fr-FR" sz="2000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C73DFE9-7781-F39A-D19A-C7A4EF3BFBE6}"/>
              </a:ext>
            </a:extLst>
          </p:cNvPr>
          <p:cNvSpPr/>
          <p:nvPr/>
        </p:nvSpPr>
        <p:spPr>
          <a:xfrm>
            <a:off x="6865555" y="5156131"/>
            <a:ext cx="1261970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Tests </a:t>
            </a:r>
            <a:r>
              <a:rPr lang="fr-FR" sz="2000" dirty="0" err="1"/>
              <a:t>totalWords</a:t>
            </a:r>
            <a:endParaRPr lang="fr-FR" sz="2000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02221DC-F6AC-630A-168D-07245990DAD5}"/>
              </a:ext>
            </a:extLst>
          </p:cNvPr>
          <p:cNvSpPr/>
          <p:nvPr/>
        </p:nvSpPr>
        <p:spPr>
          <a:xfrm>
            <a:off x="8605498" y="5153210"/>
            <a:ext cx="1657350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Test </a:t>
            </a:r>
            <a:r>
              <a:rPr lang="fr-FR" sz="2000" dirty="0" err="1"/>
              <a:t>parseArguments</a:t>
            </a:r>
            <a:endParaRPr lang="fr-FR" sz="20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13F123B-58B9-1F15-A37F-16B9AC460FC1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2101662" y="5806398"/>
            <a:ext cx="466956" cy="1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D25D438-6334-3803-7EE5-ADA87A95C92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344771" y="5806398"/>
            <a:ext cx="325509" cy="1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247D310-E2EB-580A-0BFF-7029EA280E28}"/>
              </a:ext>
            </a:extLst>
          </p:cNvPr>
          <p:cNvCxnSpPr>
            <a:cxnSpLocks/>
          </p:cNvCxnSpPr>
          <p:nvPr/>
        </p:nvCxnSpPr>
        <p:spPr>
          <a:xfrm>
            <a:off x="6384861" y="5821596"/>
            <a:ext cx="495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ABC9AF3-443D-23FE-C633-E0B1A8F8C33E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127525" y="5798647"/>
            <a:ext cx="477973" cy="11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8B3FA47E-154E-2919-5773-AF21539A9285}"/>
              </a:ext>
            </a:extLst>
          </p:cNvPr>
          <p:cNvSpPr/>
          <p:nvPr/>
        </p:nvSpPr>
        <p:spPr>
          <a:xfrm>
            <a:off x="10462779" y="5153210"/>
            <a:ext cx="1261970" cy="1314432"/>
          </a:xfrm>
          <a:prstGeom prst="ellipse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getPages</a:t>
            </a:r>
            <a:endParaRPr lang="fr-FR" sz="20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C2398C8-5891-F9DC-82AB-542B62856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10229188" y="5810426"/>
            <a:ext cx="233591" cy="9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A1725-1634-4ADE-B40A-139827335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36463DE-388E-4744-B38B-3EBD6AFC7977}"/>
              </a:ext>
            </a:extLst>
          </p:cNvPr>
          <p:cNvCxnSpPr/>
          <p:nvPr/>
        </p:nvCxnSpPr>
        <p:spPr>
          <a:xfrm>
            <a:off x="577048" y="1198485"/>
            <a:ext cx="11363417" cy="0"/>
          </a:xfrm>
          <a:prstGeom prst="line">
            <a:avLst/>
          </a:prstGeom>
          <a:ln w="38100">
            <a:solidFill>
              <a:srgbClr val="005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AA58370-7976-4183-9BD8-D06C931AC505}"/>
              </a:ext>
            </a:extLst>
          </p:cNvPr>
          <p:cNvSpPr txBox="1"/>
          <p:nvPr/>
        </p:nvSpPr>
        <p:spPr>
          <a:xfrm>
            <a:off x="131044" y="3243413"/>
            <a:ext cx="1192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5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source</a:t>
            </a:r>
          </a:p>
        </p:txBody>
      </p:sp>
    </p:spTree>
    <p:extLst>
      <p:ext uri="{BB962C8B-B14F-4D97-AF65-F5344CB8AC3E}">
        <p14:creationId xmlns:p14="http://schemas.microsoft.com/office/powerpoint/2010/main" val="32443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A1725-1634-4ADE-B40A-139827335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36463DE-388E-4744-B38B-3EBD6AFC7977}"/>
              </a:ext>
            </a:extLst>
          </p:cNvPr>
          <p:cNvCxnSpPr/>
          <p:nvPr/>
        </p:nvCxnSpPr>
        <p:spPr>
          <a:xfrm>
            <a:off x="577048" y="1198485"/>
            <a:ext cx="11363417" cy="0"/>
          </a:xfrm>
          <a:prstGeom prst="line">
            <a:avLst/>
          </a:prstGeom>
          <a:ln w="38100">
            <a:solidFill>
              <a:srgbClr val="005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AA58370-7976-4183-9BD8-D06C931AC505}"/>
              </a:ext>
            </a:extLst>
          </p:cNvPr>
          <p:cNvSpPr txBox="1"/>
          <p:nvPr/>
        </p:nvSpPr>
        <p:spPr>
          <a:xfrm>
            <a:off x="131044" y="3243413"/>
            <a:ext cx="1192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5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1005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673</Words>
  <Application>Microsoft Office PowerPoint</Application>
  <PresentationFormat>Grand écran</PresentationFormat>
  <Paragraphs>70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Georgia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ALVAREZ</dc:creator>
  <cp:lastModifiedBy>Adrien ALVAREZ</cp:lastModifiedBy>
  <cp:revision>2</cp:revision>
  <dcterms:created xsi:type="dcterms:W3CDTF">2023-06-20T06:58:26Z</dcterms:created>
  <dcterms:modified xsi:type="dcterms:W3CDTF">2023-06-20T10:13:41Z</dcterms:modified>
</cp:coreProperties>
</file>