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2" r:id="rId5"/>
    <p:sldId id="257" r:id="rId6"/>
    <p:sldId id="263" r:id="rId7"/>
    <p:sldId id="260" r:id="rId8"/>
    <p:sldId id="266" r:id="rId9"/>
    <p:sldId id="264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73DD-7898-4EA0-9F96-52CA036523F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FD22-5BEC-443C-B4FC-0471CAF5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4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73DD-7898-4EA0-9F96-52CA036523F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FD22-5BEC-443C-B4FC-0471CAF5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0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73DD-7898-4EA0-9F96-52CA036523F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FD22-5BEC-443C-B4FC-0471CAF5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2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73DD-7898-4EA0-9F96-52CA036523F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FD22-5BEC-443C-B4FC-0471CAF5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73DD-7898-4EA0-9F96-52CA036523F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FD22-5BEC-443C-B4FC-0471CAF5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73DD-7898-4EA0-9F96-52CA036523F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FD22-5BEC-443C-B4FC-0471CAF5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73DD-7898-4EA0-9F96-52CA036523F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FD22-5BEC-443C-B4FC-0471CAF5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9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73DD-7898-4EA0-9F96-52CA036523F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FD22-5BEC-443C-B4FC-0471CAF5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0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73DD-7898-4EA0-9F96-52CA036523F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FD22-5BEC-443C-B4FC-0471CAF5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73DD-7898-4EA0-9F96-52CA036523F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FD22-5BEC-443C-B4FC-0471CAF5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4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73DD-7898-4EA0-9F96-52CA036523F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FFD22-5BEC-443C-B4FC-0471CAF5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4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873DD-7898-4EA0-9F96-52CA036523F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FFD22-5BEC-443C-B4FC-0471CAF5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0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ecl.php.net/package/zookeeper" TargetMode="External"/><Relationship Id="rId2" Type="http://schemas.openxmlformats.org/officeDocument/2006/relationships/hyperlink" Target="https://zookeeper.apache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zookee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141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F4544-B4B5-4736-89C7-EC5220BD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Zookeeper Client </a:t>
            </a:r>
            <a:r>
              <a:rPr lang="zh-CN" altLang="en-US" dirty="0"/>
              <a:t>常用命令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5F4A5-7588-49D4-BA86-A02BD8DEA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[</a:t>
            </a:r>
            <a:r>
              <a:rPr lang="en-US" altLang="zh-CN" dirty="0" err="1"/>
              <a:t>zk</a:t>
            </a:r>
            <a:r>
              <a:rPr lang="en-US" altLang="zh-CN" dirty="0"/>
              <a:t>:] help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zk</a:t>
            </a:r>
            <a:r>
              <a:rPr lang="en-US" altLang="zh-CN" dirty="0"/>
              <a:t>:] create [flags] $path $data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sz="1500" dirty="0"/>
              <a:t>-e Ephemeral </a:t>
            </a:r>
            <a:r>
              <a:rPr lang="en-US" altLang="zh-CN" sz="1500" dirty="0" err="1"/>
              <a:t>znodes</a:t>
            </a:r>
            <a:r>
              <a:rPr lang="en-US" altLang="zh-CN" sz="1500" dirty="0"/>
              <a:t>: </a:t>
            </a:r>
            <a:r>
              <a:rPr lang="zh-CN" altLang="en-US" sz="1500" dirty="0"/>
              <a:t>临时节点，生命周期与 </a:t>
            </a:r>
            <a:r>
              <a:rPr lang="en-US" altLang="zh-CN" sz="1500" dirty="0"/>
              <a:t>session </a:t>
            </a:r>
            <a:r>
              <a:rPr lang="zh-CN" altLang="en-US" sz="1500" dirty="0"/>
              <a:t>一致。</a:t>
            </a:r>
          </a:p>
          <a:p>
            <a:pPr marL="457200" lvl="1" indent="0">
              <a:buNone/>
            </a:pPr>
            <a:r>
              <a:rPr lang="zh-CN" altLang="en-US" sz="1500" dirty="0"/>
              <a:t>	</a:t>
            </a:r>
            <a:r>
              <a:rPr lang="en-US" altLang="zh-CN" sz="1500" dirty="0"/>
              <a:t>-s Sequential </a:t>
            </a:r>
            <a:r>
              <a:rPr lang="en-US" altLang="zh-CN" sz="1500" dirty="0" err="1"/>
              <a:t>znodes</a:t>
            </a:r>
            <a:r>
              <a:rPr lang="en-US" altLang="zh-CN" sz="1500" dirty="0"/>
              <a:t>: </a:t>
            </a:r>
            <a:r>
              <a:rPr lang="zh-CN" altLang="en-US" sz="1500" dirty="0"/>
              <a:t>确保节点名唯一，通过追加</a:t>
            </a:r>
            <a:r>
              <a:rPr lang="en-US" altLang="zh-CN" sz="1500" dirty="0"/>
              <a:t>10</a:t>
            </a:r>
            <a:r>
              <a:rPr lang="zh-CN" altLang="en-US" sz="1500" dirty="0"/>
              <a:t>位数字的方式。</a:t>
            </a:r>
            <a:endParaRPr lang="en-US" altLang="zh-CN" sz="1500" dirty="0"/>
          </a:p>
          <a:p>
            <a:pPr marL="457200" lvl="1" indent="0">
              <a:buNone/>
            </a:pPr>
            <a:r>
              <a:rPr lang="en-US" altLang="zh-CN" sz="1500" dirty="0"/>
              <a:t>	$data: </a:t>
            </a:r>
            <a:r>
              <a:rPr lang="zh-CN" altLang="en-US" sz="1500" dirty="0"/>
              <a:t>最大 </a:t>
            </a:r>
            <a:r>
              <a:rPr lang="en-US" altLang="zh-CN" sz="1500" dirty="0"/>
              <a:t>1MB</a:t>
            </a:r>
            <a:endParaRPr lang="zh-CN" altLang="en-US" sz="1500" dirty="0"/>
          </a:p>
          <a:p>
            <a:r>
              <a:rPr lang="en-US" altLang="zh-CN" dirty="0"/>
              <a:t>[</a:t>
            </a:r>
            <a:r>
              <a:rPr lang="en-US" altLang="zh-CN" dirty="0" err="1"/>
              <a:t>zk</a:t>
            </a:r>
            <a:r>
              <a:rPr lang="en-US" altLang="zh-CN" dirty="0"/>
              <a:t>:] get $path [watch=0|1]</a:t>
            </a:r>
          </a:p>
          <a:p>
            <a:pPr marL="0" indent="0">
              <a:buNone/>
            </a:pPr>
            <a:r>
              <a:rPr lang="en-US" altLang="zh-CN" dirty="0"/>
              <a:t>	get $path 1: </a:t>
            </a:r>
            <a:r>
              <a:rPr lang="zh-CN" altLang="en-US" dirty="0"/>
              <a:t>监听节点及其子节点的修改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zk</a:t>
            </a:r>
            <a:r>
              <a:rPr lang="en-US" altLang="zh-CN" dirty="0"/>
              <a:t>:] set $path $data [$</a:t>
            </a:r>
            <a:r>
              <a:rPr lang="en-US" altLang="zh-CN" dirty="0" err="1"/>
              <a:t>ver</a:t>
            </a:r>
            <a:r>
              <a:rPr lang="en-US" altLang="zh-CN" dirty="0"/>
              <a:t> = </a:t>
            </a:r>
            <a:r>
              <a:rPr lang="en-US" altLang="zh-CN" dirty="0" err="1"/>
              <a:t>dataVersion</a:t>
            </a:r>
            <a:r>
              <a:rPr lang="en-US" altLang="zh-CN" dirty="0"/>
              <a:t> + 1] 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zk</a:t>
            </a:r>
            <a:r>
              <a:rPr lang="en-US" altLang="zh-CN" dirty="0"/>
              <a:t>:] stat|ls|ls2 $path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zk</a:t>
            </a:r>
            <a:r>
              <a:rPr lang="en-US" altLang="zh-CN" dirty="0"/>
              <a:t>:] delete $path			</a:t>
            </a:r>
            <a:r>
              <a:rPr lang="zh-CN" altLang="en-US" dirty="0"/>
              <a:t>非递归删除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zk</a:t>
            </a:r>
            <a:r>
              <a:rPr lang="en-US" altLang="zh-CN" dirty="0"/>
              <a:t>:] </a:t>
            </a:r>
            <a:r>
              <a:rPr lang="en-US" altLang="zh-CN" dirty="0" err="1"/>
              <a:t>rmr</a:t>
            </a:r>
            <a:r>
              <a:rPr lang="en-US" altLang="zh-CN" dirty="0"/>
              <a:t> $path          			</a:t>
            </a:r>
            <a:r>
              <a:rPr lang="zh-CN" altLang="en-US" dirty="0"/>
              <a:t>递归删除</a:t>
            </a:r>
          </a:p>
        </p:txBody>
      </p:sp>
    </p:spTree>
    <p:extLst>
      <p:ext uri="{BB962C8B-B14F-4D97-AF65-F5344CB8AC3E}">
        <p14:creationId xmlns:p14="http://schemas.microsoft.com/office/powerpoint/2010/main" val="3367074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68C27-CC97-4B0A-94C3-0B87AF67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ZooKeeper C API </a:t>
            </a:r>
            <a:r>
              <a:rPr lang="zh-CN" altLang="en-US" dirty="0"/>
              <a:t>安装（适用于</a:t>
            </a:r>
            <a:r>
              <a:rPr lang="en-US" altLang="zh-CN" dirty="0"/>
              <a:t>PHP</a:t>
            </a:r>
            <a:r>
              <a:rPr lang="zh-CN" altLang="en-US" dirty="0"/>
              <a:t>扩展）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4CCC1B-FEBE-4084-A758-E858A8EE8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215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sh</a:t>
            </a:r>
            <a:r>
              <a:rPr lang="en-US" altLang="zh-CN" dirty="0"/>
              <a:t>$ cd ./zookeeper-</a:t>
            </a:r>
            <a:r>
              <a:rPr lang="en-US" altLang="zh-CN" dirty="0" err="1"/>
              <a:t>x.x.x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/c</a:t>
            </a:r>
          </a:p>
          <a:p>
            <a:pPr marL="0" indent="0">
              <a:buNone/>
            </a:pPr>
            <a:r>
              <a:rPr lang="en-US" altLang="zh-CN" dirty="0" err="1"/>
              <a:t>sh</a:t>
            </a:r>
            <a:r>
              <a:rPr lang="en-US" altLang="zh-CN" dirty="0"/>
              <a:t>$ ./configure &amp;&amp; make</a:t>
            </a:r>
          </a:p>
          <a:p>
            <a:pPr marL="0" indent="0">
              <a:buNone/>
            </a:pPr>
            <a:r>
              <a:rPr lang="en-US" altLang="zh-CN" dirty="0" err="1"/>
              <a:t>sh</a:t>
            </a:r>
            <a:r>
              <a:rPr lang="en-US" altLang="zh-CN" dirty="0"/>
              <a:t>$ </a:t>
            </a:r>
            <a:r>
              <a:rPr lang="en-US" altLang="zh-CN" dirty="0" err="1"/>
              <a:t>sudo</a:t>
            </a:r>
            <a:r>
              <a:rPr lang="en-US" altLang="zh-CN" dirty="0"/>
              <a:t> make install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083612-2B32-4135-8588-895CC485FAE8}"/>
              </a:ext>
            </a:extLst>
          </p:cNvPr>
          <p:cNvSpPr txBox="1"/>
          <p:nvPr/>
        </p:nvSpPr>
        <p:spPr>
          <a:xfrm>
            <a:off x="838200" y="5814390"/>
            <a:ext cx="6530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参考链接：</a:t>
            </a:r>
            <a:endParaRPr lang="en-US" altLang="zh-CN" dirty="0"/>
          </a:p>
          <a:p>
            <a:r>
              <a:rPr lang="en-US" altLang="zh-CN" dirty="0"/>
              <a:t>ZooKeeper</a:t>
            </a:r>
            <a:r>
              <a:rPr lang="zh-CN" altLang="en-US" dirty="0"/>
              <a:t>官网：</a:t>
            </a:r>
            <a:r>
              <a:rPr lang="en-US" altLang="zh-CN" dirty="0">
                <a:hlinkClick r:id="rId2"/>
              </a:rPr>
              <a:t>https://zookeeper.apache.org</a:t>
            </a:r>
            <a:endParaRPr lang="en-US" altLang="zh-CN" dirty="0"/>
          </a:p>
          <a:p>
            <a:r>
              <a:rPr lang="en-US" altLang="zh-CN" dirty="0"/>
              <a:t>PHP ZooKeeper </a:t>
            </a:r>
            <a:r>
              <a:rPr lang="zh-CN" altLang="en-US" dirty="0"/>
              <a:t>扩展：</a:t>
            </a:r>
            <a:r>
              <a:rPr lang="en-US" altLang="zh-CN" dirty="0">
                <a:hlinkClick r:id="rId3"/>
              </a:rPr>
              <a:t>http://pecl.php.net/package/zookeeper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880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</a:t>
            </a:r>
            <a:r>
              <a:rPr lang="en-US" altLang="zh-CN" dirty="0"/>
              <a:t>K</a:t>
            </a:r>
            <a:r>
              <a:rPr lang="en-US" dirty="0"/>
              <a:t>eeper </a:t>
            </a:r>
            <a:r>
              <a:rPr lang="zh-CN" altLang="en-US" dirty="0"/>
              <a:t>是什么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ZooKeeper </a:t>
            </a:r>
            <a:r>
              <a:rPr lang="zh-CN" altLang="en-US" dirty="0"/>
              <a:t>是用于管理分布式服务中大量主机节点的服务。</a:t>
            </a:r>
            <a:endParaRPr lang="en-US" altLang="zh-CN" dirty="0"/>
          </a:p>
          <a:p>
            <a:r>
              <a:rPr lang="en-US" altLang="zh-CN" dirty="0"/>
              <a:t>ZooKeeper </a:t>
            </a:r>
            <a:r>
              <a:rPr lang="zh-CN" altLang="en-US" dirty="0"/>
              <a:t>由雅虎研究院开发，研发小组使用了很多动物命名的项目，如果</a:t>
            </a:r>
            <a:r>
              <a:rPr lang="en-US" altLang="zh-CN" dirty="0"/>
              <a:t>Apache Pig</a:t>
            </a:r>
            <a:r>
              <a:rPr lang="zh-CN" altLang="en-US" dirty="0"/>
              <a:t>等。为此，其中一位成员建议不要再使用动物命名了。分布式系统就像一个动物园，而</a:t>
            </a:r>
            <a:r>
              <a:rPr lang="en-US" altLang="zh-CN" dirty="0"/>
              <a:t>Zookeeper</a:t>
            </a:r>
            <a:r>
              <a:rPr lang="zh-CN" altLang="en-US" dirty="0"/>
              <a:t>就致力于管理者混乱的动物园。</a:t>
            </a:r>
            <a:endParaRPr lang="en-US" dirty="0"/>
          </a:p>
        </p:txBody>
      </p:sp>
      <p:pic>
        <p:nvPicPr>
          <p:cNvPr id="2056" name="Picture 8" descr="Image result for zookee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3875138"/>
            <a:ext cx="32385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07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 </a:t>
            </a:r>
            <a:r>
              <a:rPr lang="zh-CN" altLang="en-US" dirty="0"/>
              <a:t>的作用</a:t>
            </a:r>
            <a:endParaRPr lang="en-US" dirty="0"/>
          </a:p>
        </p:txBody>
      </p:sp>
      <p:pic>
        <p:nvPicPr>
          <p:cNvPr id="1026" name="Picture 2" descr="Image result for master wor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651" y="2045879"/>
            <a:ext cx="41529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80651" y="4557252"/>
            <a:ext cx="4055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协作</a:t>
            </a:r>
            <a:r>
              <a:rPr lang="zh-CN" altLang="en-US" dirty="0"/>
              <a:t>：多个进程共同处理某些事，其中某些进程管理其他进程。如主从</a:t>
            </a:r>
            <a:r>
              <a:rPr lang="en-US" altLang="zh-CN" dirty="0"/>
              <a:t>(master-worker)</a:t>
            </a:r>
            <a:r>
              <a:rPr lang="zh-CN" altLang="en-US" dirty="0"/>
              <a:t>模式，</a:t>
            </a:r>
            <a:r>
              <a:rPr lang="en-US" altLang="zh-CN" dirty="0"/>
              <a:t>master</a:t>
            </a:r>
            <a:r>
              <a:rPr lang="zh-CN" altLang="en-US" dirty="0"/>
              <a:t>进程根据</a:t>
            </a:r>
            <a:r>
              <a:rPr lang="en-US" altLang="zh-CN" dirty="0"/>
              <a:t>worker</a:t>
            </a:r>
            <a:r>
              <a:rPr lang="zh-CN" altLang="en-US" dirty="0"/>
              <a:t>进程空闲状态信号分配任务。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37438" y="4557252"/>
            <a:ext cx="4055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竞争</a:t>
            </a:r>
            <a:r>
              <a:rPr lang="zh-CN" altLang="en-US" dirty="0"/>
              <a:t>：两个进程必须一个等待另外一个进程。如主从模式，很多</a:t>
            </a:r>
            <a:r>
              <a:rPr lang="en-US" altLang="zh-CN" dirty="0"/>
              <a:t>worker</a:t>
            </a:r>
            <a:r>
              <a:rPr lang="zh-CN" altLang="en-US" dirty="0"/>
              <a:t>进程都想成为</a:t>
            </a:r>
            <a:r>
              <a:rPr lang="en-US" altLang="zh-CN" dirty="0"/>
              <a:t>master</a:t>
            </a:r>
            <a:r>
              <a:rPr lang="zh-CN" altLang="en-US" dirty="0"/>
              <a:t>进程，此时需要使用互斥排他锁</a:t>
            </a:r>
            <a:r>
              <a:rPr lang="en-US" altLang="zh-CN" dirty="0"/>
              <a:t>(mutual exclusion)</a:t>
            </a:r>
            <a:r>
              <a:rPr lang="zh-CN" altLang="en-US" dirty="0"/>
              <a:t>。</a:t>
            </a:r>
            <a:endParaRPr lang="en-US" dirty="0"/>
          </a:p>
        </p:txBody>
      </p:sp>
      <p:pic>
        <p:nvPicPr>
          <p:cNvPr id="1028" name="Picture 4" descr="Image result for mutual exclu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456" y="2045879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96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A1F34-3B9F-4E4B-889A-443218BA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ZooKeeper </a:t>
            </a:r>
            <a:r>
              <a:rPr lang="zh-CN" altLang="en-US" dirty="0"/>
              <a:t>之于分布式服务的作用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9D584-E119-4A98-A85B-771349F09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1383" cy="4351338"/>
          </a:xfrm>
        </p:spPr>
        <p:txBody>
          <a:bodyPr>
            <a:normAutofit lnSpcReduction="10000"/>
          </a:bodyPr>
          <a:lstStyle/>
          <a:p>
            <a:r>
              <a:rPr lang="zh-CN" altLang="en-US" b="1" dirty="0"/>
              <a:t>节点命名服务</a:t>
            </a:r>
          </a:p>
          <a:p>
            <a:r>
              <a:rPr lang="zh-CN" altLang="en-US" b="1" dirty="0"/>
              <a:t>配置管理</a:t>
            </a:r>
            <a:r>
              <a:rPr lang="zh-CN" altLang="en-US" dirty="0"/>
              <a:t>		</a:t>
            </a:r>
            <a:r>
              <a:rPr lang="zh-CN" altLang="en-US" sz="1400" dirty="0"/>
              <a:t>新增的节点都可以获得最新的配置</a:t>
            </a:r>
          </a:p>
          <a:p>
            <a:r>
              <a:rPr lang="zh-CN" altLang="en-US" b="1" dirty="0"/>
              <a:t>集群管理</a:t>
            </a:r>
            <a:r>
              <a:rPr lang="zh-CN" altLang="en-US" dirty="0"/>
              <a:t>       </a:t>
            </a:r>
            <a:r>
              <a:rPr lang="en-US" altLang="zh-CN" dirty="0"/>
              <a:t>	</a:t>
            </a:r>
            <a:r>
              <a:rPr lang="zh-CN" altLang="en-US" sz="1400" dirty="0"/>
              <a:t>实时向集群添加或移除节点</a:t>
            </a:r>
          </a:p>
          <a:p>
            <a:r>
              <a:rPr lang="zh-CN" altLang="en-US" b="1" dirty="0"/>
              <a:t>领导人选举</a:t>
            </a:r>
            <a:r>
              <a:rPr lang="zh-CN" altLang="en-US" dirty="0"/>
              <a:t>		</a:t>
            </a:r>
          </a:p>
          <a:p>
            <a:r>
              <a:rPr lang="zh-CN" altLang="en-US" b="1" dirty="0"/>
              <a:t>锁和同步服务</a:t>
            </a:r>
            <a:r>
              <a:rPr lang="zh-CN" altLang="en-US" dirty="0"/>
              <a:t>	</a:t>
            </a:r>
          </a:p>
          <a:p>
            <a:r>
              <a:rPr lang="zh-CN" altLang="en-US" b="1" dirty="0"/>
              <a:t>高可用数据注册</a:t>
            </a:r>
            <a:r>
              <a:rPr lang="zh-CN" altLang="en-US" dirty="0"/>
              <a:t>		</a:t>
            </a:r>
          </a:p>
          <a:p>
            <a:r>
              <a:rPr lang="zh-CN" altLang="en-US" b="1" dirty="0"/>
              <a:t>原子性</a:t>
            </a:r>
          </a:p>
          <a:p>
            <a:r>
              <a:rPr lang="zh-CN" altLang="en-US" b="1" dirty="0"/>
              <a:t>序列化数据</a:t>
            </a:r>
          </a:p>
          <a:p>
            <a:r>
              <a:rPr lang="zh-CN" altLang="en-US" b="1" dirty="0"/>
              <a:t>有序报文</a:t>
            </a:r>
          </a:p>
        </p:txBody>
      </p:sp>
      <p:pic>
        <p:nvPicPr>
          <p:cNvPr id="1026" name="Picture 2" descr="Service discovery is difficult in a modern, cloud-based microservices application because the set of instances, and their IP addresses, are subject to constant change">
            <a:extLst>
              <a:ext uri="{FF2B5EF4-FFF2-40B4-BE49-F238E27FC236}">
                <a16:creationId xmlns:a16="http://schemas.microsoft.com/office/drawing/2014/main" id="{648BA1BA-A3B8-424D-BBC0-14D07C045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97" y="1333470"/>
            <a:ext cx="2801695" cy="285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ith the server-side service discovery, the load balancer queries a service registry about service locations; clients interact only with the load balancer">
            <a:extLst>
              <a:ext uri="{FF2B5EF4-FFF2-40B4-BE49-F238E27FC236}">
                <a16:creationId xmlns:a16="http://schemas.microsoft.com/office/drawing/2014/main" id="{9A09E92C-0AF7-4270-A291-B8532B992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983" y="4190048"/>
            <a:ext cx="4329609" cy="266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06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 </a:t>
            </a:r>
            <a:r>
              <a:rPr lang="zh-CN" altLang="en-US" dirty="0"/>
              <a:t>的作用实例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Kafka: Zookeeper </a:t>
            </a:r>
            <a:r>
              <a:rPr lang="zh-CN" altLang="en-US" dirty="0"/>
              <a:t>用于发现</a:t>
            </a:r>
            <a:r>
              <a:rPr lang="en-US" dirty="0"/>
              <a:t>topic，</a:t>
            </a:r>
            <a:r>
              <a:rPr lang="zh-CN" altLang="en-US" dirty="0"/>
              <a:t>并保持</a:t>
            </a:r>
            <a:r>
              <a:rPr lang="en-US" dirty="0"/>
              <a:t>topic</a:t>
            </a:r>
            <a:r>
              <a:rPr lang="zh-CN" altLang="en-US" dirty="0"/>
              <a:t>的</a:t>
            </a:r>
            <a:r>
              <a:rPr lang="en-US" dirty="0"/>
              <a:t>produce</a:t>
            </a:r>
            <a:r>
              <a:rPr lang="zh-CN" altLang="en-US" dirty="0"/>
              <a:t>和</a:t>
            </a:r>
            <a:r>
              <a:rPr lang="en-US" dirty="0"/>
              <a:t>consume</a:t>
            </a:r>
            <a:r>
              <a:rPr lang="zh-CN" altLang="en-US" dirty="0"/>
              <a:t>状态。</a:t>
            </a:r>
            <a:endParaRPr lang="en-US" altLang="zh-CN" dirty="0"/>
          </a:p>
          <a:p>
            <a:r>
              <a:rPr lang="en-US" dirty="0" err="1"/>
              <a:t>Solr</a:t>
            </a:r>
            <a:r>
              <a:rPr lang="en-US" dirty="0"/>
              <a:t>: Zookeeper </a:t>
            </a:r>
            <a:r>
              <a:rPr lang="zh-CN" altLang="en-US" dirty="0"/>
              <a:t>用于存储集群的元数据，并协作更新这些元数据。</a:t>
            </a:r>
            <a:endParaRPr lang="en-US" altLang="zh-CN" dirty="0"/>
          </a:p>
          <a:p>
            <a:r>
              <a:rPr lang="en-US" dirty="0"/>
              <a:t>Yahoo Fetching Service: Zookeeper </a:t>
            </a:r>
            <a:r>
              <a:rPr lang="zh-CN" altLang="en-US" dirty="0"/>
              <a:t>用于选举主节点、检测崩溃和存储元数据。</a:t>
            </a:r>
            <a:endParaRPr lang="en-US" altLang="zh-CN" dirty="0"/>
          </a:p>
          <a:p>
            <a:r>
              <a:rPr lang="en-US" dirty="0"/>
              <a:t>Facebook Message: Zookeeper</a:t>
            </a:r>
            <a:r>
              <a:rPr lang="zh-CN" altLang="en-US" dirty="0"/>
              <a:t>用于数据分片、故障恢复和服务发现。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32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C0E36-1FA2-436A-ACB8-8F85C69D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ZooKeeper </a:t>
            </a:r>
            <a:r>
              <a:rPr lang="zh-CN" altLang="en-US" dirty="0"/>
              <a:t>架构</a:t>
            </a:r>
          </a:p>
        </p:txBody>
      </p:sp>
      <p:pic>
        <p:nvPicPr>
          <p:cNvPr id="1026" name="Picture 2" descr="Image result for zookeeper architecture">
            <a:extLst>
              <a:ext uri="{FF2B5EF4-FFF2-40B4-BE49-F238E27FC236}">
                <a16:creationId xmlns:a16="http://schemas.microsoft.com/office/drawing/2014/main" id="{A7E5C257-7A68-4FAB-8F67-C2B4A296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7407369" cy="474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6CBD2A1-D953-4363-A6BC-BED8740F9A35}"/>
              </a:ext>
            </a:extLst>
          </p:cNvPr>
          <p:cNvSpPr txBox="1"/>
          <p:nvPr/>
        </p:nvSpPr>
        <p:spPr>
          <a:xfrm>
            <a:off x="8922059" y="2760955"/>
            <a:ext cx="30450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Ensemble</a:t>
            </a:r>
            <a:r>
              <a:rPr lang="en-US" altLang="zh-CN" sz="1400" dirty="0"/>
              <a:t>: ZooKeeper </a:t>
            </a:r>
            <a:r>
              <a:rPr lang="zh-CN" altLang="en-US" sz="1400" dirty="0"/>
              <a:t>服务器群，最少节点数为</a:t>
            </a:r>
            <a:r>
              <a:rPr lang="en-US" altLang="zh-CN" sz="1400" dirty="0"/>
              <a:t>3</a:t>
            </a:r>
            <a:r>
              <a:rPr lang="zh-CN" altLang="en-US" sz="1400" dirty="0"/>
              <a:t>。</a:t>
            </a:r>
          </a:p>
          <a:p>
            <a:endParaRPr lang="zh-CN" altLang="en-US" sz="1400" dirty="0"/>
          </a:p>
          <a:p>
            <a:r>
              <a:rPr lang="en-US" altLang="zh-CN" sz="1400" b="1" dirty="0"/>
              <a:t>Leader Node</a:t>
            </a:r>
            <a:r>
              <a:rPr lang="en-US" altLang="zh-CN" sz="1400" dirty="0"/>
              <a:t>: </a:t>
            </a:r>
            <a:r>
              <a:rPr lang="zh-CN" altLang="en-US" sz="1400" dirty="0"/>
              <a:t>服务启动时选举产生，用于自动恢复和自己断开连接的</a:t>
            </a:r>
            <a:r>
              <a:rPr lang="en-US" altLang="zh-CN" sz="1400" dirty="0"/>
              <a:t>Follower</a:t>
            </a:r>
            <a:r>
              <a:rPr lang="zh-CN" altLang="en-US" sz="1400" dirty="0"/>
              <a:t>节点。</a:t>
            </a:r>
          </a:p>
          <a:p>
            <a:endParaRPr lang="zh-CN" altLang="en-US" sz="1400" dirty="0"/>
          </a:p>
          <a:p>
            <a:r>
              <a:rPr lang="en-US" altLang="zh-CN" sz="1400" b="1" dirty="0"/>
              <a:t>Request Processor</a:t>
            </a:r>
            <a:r>
              <a:rPr lang="en-US" altLang="zh-CN" sz="1400" dirty="0"/>
              <a:t>: Leader </a:t>
            </a:r>
            <a:r>
              <a:rPr lang="zh-CN" altLang="en-US" sz="1400" dirty="0"/>
              <a:t>节点用于控制 </a:t>
            </a:r>
            <a:r>
              <a:rPr lang="en-US" altLang="zh-CN" sz="1400" dirty="0"/>
              <a:t>Follower </a:t>
            </a:r>
            <a:r>
              <a:rPr lang="zh-CN" altLang="en-US" sz="1400" dirty="0"/>
              <a:t>节点发起的写请求。</a:t>
            </a:r>
          </a:p>
          <a:p>
            <a:endParaRPr lang="zh-CN" altLang="en-US" sz="1400" dirty="0"/>
          </a:p>
          <a:p>
            <a:r>
              <a:rPr lang="en-US" altLang="zh-CN" sz="1400" b="1" dirty="0"/>
              <a:t>Write</a:t>
            </a:r>
            <a:r>
              <a:rPr lang="en-US" altLang="zh-CN" sz="1400" dirty="0"/>
              <a:t>: </a:t>
            </a:r>
            <a:r>
              <a:rPr lang="zh-CN" altLang="en-US" sz="1400" dirty="0"/>
              <a:t>由 </a:t>
            </a:r>
            <a:r>
              <a:rPr lang="en-US" altLang="zh-CN" sz="1400" dirty="0"/>
              <a:t>Leader </a:t>
            </a:r>
            <a:r>
              <a:rPr lang="zh-CN" altLang="en-US" sz="1400" dirty="0"/>
              <a:t>节点转发写请求到所有</a:t>
            </a:r>
            <a:r>
              <a:rPr lang="en-US" altLang="zh-CN" sz="1400" dirty="0"/>
              <a:t>Follower</a:t>
            </a:r>
            <a:r>
              <a:rPr lang="zh-CN" altLang="en-US" sz="1400" dirty="0"/>
              <a:t>节点，当一半</a:t>
            </a:r>
            <a:r>
              <a:rPr lang="en-US" altLang="zh-CN" sz="1400" dirty="0"/>
              <a:t>Follower</a:t>
            </a:r>
            <a:r>
              <a:rPr lang="zh-CN" altLang="en-US" sz="1400" dirty="0"/>
              <a:t>节点应答，那么就完成了写操作。</a:t>
            </a:r>
          </a:p>
          <a:p>
            <a:endParaRPr lang="zh-CN" altLang="en-US" sz="1400" dirty="0"/>
          </a:p>
          <a:p>
            <a:r>
              <a:rPr lang="en-US" altLang="zh-CN" sz="1400" b="1" dirty="0"/>
              <a:t>Atomic broadcasts</a:t>
            </a:r>
            <a:r>
              <a:rPr lang="en-US" altLang="zh-CN" sz="1400" dirty="0"/>
              <a:t>: </a:t>
            </a:r>
            <a:r>
              <a:rPr lang="zh-CN" altLang="en-US" sz="1400" dirty="0"/>
              <a:t>广播 </a:t>
            </a:r>
            <a:r>
              <a:rPr lang="en-US" altLang="zh-CN" sz="1400" dirty="0"/>
              <a:t>Leader </a:t>
            </a:r>
            <a:r>
              <a:rPr lang="zh-CN" altLang="en-US" sz="1400" dirty="0"/>
              <a:t>节点的修改</a:t>
            </a:r>
          </a:p>
        </p:txBody>
      </p:sp>
    </p:spTree>
    <p:extLst>
      <p:ext uri="{BB962C8B-B14F-4D97-AF65-F5344CB8AC3E}">
        <p14:creationId xmlns:p14="http://schemas.microsoft.com/office/powerpoint/2010/main" val="149571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分布式系统中进程通信有两种：</a:t>
            </a:r>
            <a:r>
              <a:rPr lang="en-US" altLang="zh-CN" dirty="0"/>
              <a:t>socket </a:t>
            </a:r>
            <a:r>
              <a:rPr lang="zh-CN" altLang="en-US" dirty="0"/>
              <a:t>或 共享存储。</a:t>
            </a:r>
            <a:r>
              <a:rPr lang="en-US" altLang="zh-CN" dirty="0"/>
              <a:t>Zookeeper</a:t>
            </a:r>
            <a:r>
              <a:rPr lang="zh-CN" altLang="en-US" dirty="0"/>
              <a:t>使用共享</a:t>
            </a:r>
            <a:r>
              <a:rPr lang="zh-CN" altLang="en-US"/>
              <a:t>存储方式，该需要在进程和存储间进行网络通信。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9608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9EB41-C79E-46EA-BE95-EAECF89BD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Zookeeper </a:t>
            </a:r>
            <a:r>
              <a:rPr lang="zh-CN" altLang="en-US" dirty="0"/>
              <a:t>的服务注册与发现架构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265DA7-BCF0-41AC-8887-78F5FCE08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351386" cy="452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2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00E55-C3EA-4D71-A7EF-27972058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ZooKeeper </a:t>
            </a:r>
            <a:r>
              <a:rPr lang="zh-CN" altLang="en-US" dirty="0"/>
              <a:t>与服务注册</a:t>
            </a:r>
          </a:p>
        </p:txBody>
      </p:sp>
      <p:pic>
        <p:nvPicPr>
          <p:cNvPr id="2050" name="Picture 2" descr="服务注册模块">
            <a:extLst>
              <a:ext uri="{FF2B5EF4-FFF2-40B4-BE49-F238E27FC236}">
                <a16:creationId xmlns:a16="http://schemas.microsoft.com/office/drawing/2014/main" id="{118FA1B6-D85F-41A4-AD10-20AA7175F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895" y="365125"/>
            <a:ext cx="5671105" cy="648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E5D640D-3DD9-46D1-A1C9-7DCF38091FE3}"/>
              </a:ext>
            </a:extLst>
          </p:cNvPr>
          <p:cNvSpPr txBox="1"/>
          <p:nvPr/>
        </p:nvSpPr>
        <p:spPr>
          <a:xfrm>
            <a:off x="838200" y="1727848"/>
            <a:ext cx="5613991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服务注册节点结构案例</a:t>
            </a:r>
            <a:endParaRPr lang="en-US" altLang="zh-CN" sz="1400" dirty="0"/>
          </a:p>
          <a:p>
            <a:endParaRPr lang="zh-CN" altLang="en-US" sz="1200" dirty="0"/>
          </a:p>
          <a:p>
            <a:r>
              <a:rPr lang="zh-CN" altLang="en-US" sz="1200" dirty="0"/>
              <a:t>服务提供者作为服务的提供方将自身的服务信息（服务名称、</a:t>
            </a:r>
            <a:r>
              <a:rPr lang="en-US" altLang="zh-CN" sz="1200" dirty="0"/>
              <a:t>ID</a:t>
            </a:r>
            <a:r>
              <a:rPr lang="zh-CN" altLang="en-US" sz="1200" dirty="0"/>
              <a:t>、哪个系统、</a:t>
            </a:r>
            <a:r>
              <a:rPr lang="en-US" altLang="zh-CN" sz="1200" dirty="0"/>
              <a:t>IP</a:t>
            </a:r>
            <a:r>
              <a:rPr lang="zh-CN" altLang="en-US" sz="1200" dirty="0"/>
              <a:t>、端口、</a:t>
            </a:r>
            <a:r>
              <a:rPr lang="en-US" altLang="zh-CN" sz="1200" dirty="0"/>
              <a:t>URL</a:t>
            </a:r>
            <a:r>
              <a:rPr lang="zh-CN" altLang="en-US" sz="1200" dirty="0"/>
              <a:t>、</a:t>
            </a:r>
            <a:r>
              <a:rPr lang="en-US" altLang="zh-CN" sz="1200" dirty="0"/>
              <a:t>HTTP Method</a:t>
            </a:r>
            <a:r>
              <a:rPr lang="zh-CN" altLang="en-US" sz="1200" dirty="0"/>
              <a:t>、权重等）注册到服务注册中心中。</a:t>
            </a:r>
            <a:endParaRPr lang="en-US" altLang="zh-CN" sz="1200" dirty="0"/>
          </a:p>
          <a:p>
            <a:endParaRPr lang="zh-CN" altLang="en-US" sz="1200" dirty="0"/>
          </a:p>
          <a:p>
            <a:endParaRPr lang="en-US" altLang="zh-CN" sz="1200" dirty="0"/>
          </a:p>
          <a:p>
            <a:r>
              <a:rPr lang="en-US" altLang="zh-CN" sz="1200" dirty="0"/>
              <a:t>/</a:t>
            </a:r>
          </a:p>
          <a:p>
            <a:r>
              <a:rPr lang="en-US" altLang="zh-CN" sz="1200" dirty="0"/>
              <a:t>  /service A		</a:t>
            </a:r>
            <a:r>
              <a:rPr lang="zh-CN" altLang="en-US" sz="1200" dirty="0"/>
              <a:t>将所有服务提供者都放置该目录下</a:t>
            </a:r>
            <a:endParaRPr lang="en-US" altLang="zh-CN" sz="1200" dirty="0"/>
          </a:p>
          <a:p>
            <a:r>
              <a:rPr lang="en-US" altLang="zh-CN" sz="1200" dirty="0"/>
              <a:t>    /</a:t>
            </a:r>
          </a:p>
          <a:p>
            <a:r>
              <a:rPr lang="en-US" altLang="zh-CN" sz="1200" dirty="0"/>
              <a:t>  /service B</a:t>
            </a:r>
          </a:p>
          <a:p>
            <a:endParaRPr lang="zh-CN" altLang="en-US" sz="1200" dirty="0"/>
          </a:p>
          <a:p>
            <a:endParaRPr lang="zh-CN" altLang="en-US" sz="1200" dirty="0"/>
          </a:p>
          <a:p>
            <a:r>
              <a:rPr lang="en-US" altLang="zh-CN" sz="1200" dirty="0"/>
              <a:t>/</a:t>
            </a:r>
            <a:r>
              <a:rPr lang="en-US" altLang="zh-CN" sz="1200" dirty="0" err="1"/>
              <a:t>luexu</a:t>
            </a:r>
            <a:r>
              <a:rPr lang="en-US" altLang="zh-CN" sz="1200" dirty="0"/>
              <a:t>/services/category1/</a:t>
            </a:r>
            <a:r>
              <a:rPr lang="en-US" altLang="zh-CN" sz="1200" dirty="0" err="1"/>
              <a:t>helloworld</a:t>
            </a:r>
            <a:r>
              <a:rPr lang="en-US" altLang="zh-CN" sz="1200" dirty="0"/>
              <a:t>	</a:t>
            </a:r>
            <a:r>
              <a:rPr lang="zh-CN" altLang="en-US" sz="1200" dirty="0"/>
              <a:t>节点定义了服务提供者</a:t>
            </a:r>
            <a:r>
              <a:rPr lang="en-US" altLang="zh-CN" sz="1200" dirty="0"/>
              <a:t>category1</a:t>
            </a:r>
            <a:r>
              <a:rPr lang="zh-CN" altLang="en-US" sz="1200" dirty="0"/>
              <a:t>下的一个服务：</a:t>
            </a:r>
            <a:r>
              <a:rPr lang="en-US" altLang="zh-CN" sz="1200" dirty="0" err="1"/>
              <a:t>helloworld</a:t>
            </a:r>
            <a:r>
              <a:rPr lang="zh-CN" altLang="en-US" sz="1200" dirty="0"/>
              <a:t>。其中</a:t>
            </a:r>
            <a:r>
              <a:rPr lang="en-US" altLang="zh-CN" sz="1200" dirty="0" err="1"/>
              <a:t>helloworld</a:t>
            </a:r>
            <a:r>
              <a:rPr lang="zh-CN" altLang="en-US" sz="1200" dirty="0"/>
              <a:t>为该服务的</a:t>
            </a:r>
            <a:r>
              <a:rPr lang="en-US" altLang="zh-CN" sz="1200" dirty="0"/>
              <a:t>ID</a:t>
            </a:r>
            <a:r>
              <a:rPr lang="zh-CN" altLang="en-US" sz="1200" dirty="0"/>
              <a:t>，同时允许将该服务的元数据信息存储在该</a:t>
            </a:r>
            <a:r>
              <a:rPr lang="en-US" altLang="zh-CN" sz="1200" dirty="0" err="1"/>
              <a:t>Znode</a:t>
            </a:r>
            <a:r>
              <a:rPr lang="zh-CN" altLang="en-US" sz="1200" dirty="0"/>
              <a:t>下，例如图中标示的：服务名称，服务描述，服务路径，服务的调用的</a:t>
            </a:r>
            <a:r>
              <a:rPr lang="en-US" altLang="zh-CN" sz="1200" dirty="0"/>
              <a:t>schema</a:t>
            </a:r>
            <a:r>
              <a:rPr lang="zh-CN" altLang="en-US" sz="1200" dirty="0"/>
              <a:t>，服务的调用的</a:t>
            </a:r>
            <a:r>
              <a:rPr lang="en-US" altLang="zh-CN" sz="1200" dirty="0"/>
              <a:t>HTTP METHOD</a:t>
            </a:r>
            <a:r>
              <a:rPr lang="zh-CN" altLang="en-US" sz="1200" dirty="0"/>
              <a:t>等。该信息可以根据实际需要进行自由扩展。</a:t>
            </a:r>
          </a:p>
          <a:p>
            <a:r>
              <a:rPr lang="zh-CN" altLang="en-US" sz="1200" dirty="0"/>
              <a:t>	</a:t>
            </a:r>
          </a:p>
          <a:p>
            <a:r>
              <a:rPr lang="en-US" altLang="zh-CN" sz="1200" dirty="0"/>
              <a:t>/</a:t>
            </a:r>
            <a:r>
              <a:rPr lang="en-US" altLang="zh-CN" sz="1200" dirty="0" err="1"/>
              <a:t>luexu</a:t>
            </a:r>
            <a:r>
              <a:rPr lang="en-US" altLang="zh-CN" sz="1200" dirty="0"/>
              <a:t>/services/category1/</a:t>
            </a:r>
            <a:r>
              <a:rPr lang="en-US" altLang="zh-CN" sz="1200" dirty="0" err="1"/>
              <a:t>helloworld</a:t>
            </a:r>
            <a:r>
              <a:rPr lang="en-US" altLang="zh-CN" sz="1200" dirty="0"/>
              <a:t>/providers	</a:t>
            </a:r>
            <a:r>
              <a:rPr lang="zh-CN" altLang="en-US" sz="1200" dirty="0"/>
              <a:t>节点定义了服务提供者的父节点。在这里其实可以将服务提供者的</a:t>
            </a:r>
            <a:r>
              <a:rPr lang="en-US" altLang="zh-CN" sz="1200" dirty="0"/>
              <a:t>IP</a:t>
            </a:r>
            <a:r>
              <a:rPr lang="zh-CN" altLang="en-US" sz="1200" dirty="0"/>
              <a:t>和端口直接放置在</a:t>
            </a:r>
            <a:r>
              <a:rPr lang="en-US" altLang="zh-CN" sz="1200" dirty="0" err="1"/>
              <a:t>helloworld</a:t>
            </a:r>
            <a:r>
              <a:rPr lang="zh-CN" altLang="en-US" sz="1200" dirty="0"/>
              <a:t>节点下，在这里单独放一个节点，是为了将来可以将服务消费者的消息挂载在</a:t>
            </a:r>
            <a:r>
              <a:rPr lang="en-US" altLang="zh-CN" sz="1200" dirty="0" err="1"/>
              <a:t>helloworld</a:t>
            </a:r>
            <a:r>
              <a:rPr lang="zh-CN" altLang="en-US" sz="1200" dirty="0"/>
              <a:t>节点下，进行一些扩展，例如命名为：</a:t>
            </a:r>
            <a:r>
              <a:rPr lang="en-US" altLang="zh-CN" sz="1200" dirty="0"/>
              <a:t>/</a:t>
            </a:r>
            <a:r>
              <a:rPr lang="en-US" altLang="zh-CN" sz="1200" dirty="0" err="1"/>
              <a:t>luexu</a:t>
            </a:r>
            <a:r>
              <a:rPr lang="en-US" altLang="zh-CN" sz="1200" dirty="0"/>
              <a:t>/services/category1/</a:t>
            </a:r>
            <a:r>
              <a:rPr lang="en-US" altLang="zh-CN" sz="1200" dirty="0" err="1"/>
              <a:t>helloworld</a:t>
            </a:r>
            <a:r>
              <a:rPr lang="en-US" altLang="zh-CN" sz="1200" dirty="0"/>
              <a:t>/consumers</a:t>
            </a:r>
            <a:r>
              <a:rPr lang="zh-CN" altLang="en-US" sz="1200" dirty="0"/>
              <a:t>。</a:t>
            </a:r>
          </a:p>
          <a:p>
            <a:endParaRPr lang="zh-CN" altLang="en-US" sz="1200" dirty="0"/>
          </a:p>
          <a:p>
            <a:r>
              <a:rPr lang="en-US" altLang="zh-CN" sz="1200" dirty="0"/>
              <a:t>/</a:t>
            </a:r>
            <a:r>
              <a:rPr lang="en-US" altLang="zh-CN" sz="1200" dirty="0" err="1"/>
              <a:t>luexu</a:t>
            </a:r>
            <a:r>
              <a:rPr lang="en-US" altLang="zh-CN" sz="1200" dirty="0"/>
              <a:t>/services/category__1/</a:t>
            </a:r>
            <a:r>
              <a:rPr lang="en-US" altLang="zh-CN" sz="1200" dirty="0" err="1"/>
              <a:t>helloworld</a:t>
            </a:r>
            <a:r>
              <a:rPr lang="en-US" altLang="zh-CN" sz="1200" dirty="0"/>
              <a:t>/providers/192.168.1.1:8080	</a:t>
            </a:r>
            <a:r>
              <a:rPr lang="zh-CN" altLang="en-US" sz="1200" dirty="0"/>
              <a:t>该节点定义了服务提供者的</a:t>
            </a:r>
            <a:r>
              <a:rPr lang="en-US" altLang="zh-CN" sz="1200" dirty="0"/>
              <a:t>IP</a:t>
            </a:r>
            <a:r>
              <a:rPr lang="zh-CN" altLang="en-US" sz="1200" dirty="0"/>
              <a:t>和端口，同时在节点中定义了该服务提供者的权重。</a:t>
            </a:r>
          </a:p>
        </p:txBody>
      </p:sp>
    </p:spTree>
    <p:extLst>
      <p:ext uri="{BB962C8B-B14F-4D97-AF65-F5344CB8AC3E}">
        <p14:creationId xmlns:p14="http://schemas.microsoft.com/office/powerpoint/2010/main" val="3025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475</Words>
  <Application>Microsoft Office PowerPoint</Application>
  <PresentationFormat>宽屏</PresentationFormat>
  <Paragraphs>69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Office Theme</vt:lpstr>
      <vt:lpstr>PowerPoint 演示文稿</vt:lpstr>
      <vt:lpstr>ZooKeeper 是什么</vt:lpstr>
      <vt:lpstr>ZooKeeper 的作用</vt:lpstr>
      <vt:lpstr>ZooKeeper 之于分布式服务的作用</vt:lpstr>
      <vt:lpstr>Zookeeper 的作用实例</vt:lpstr>
      <vt:lpstr>ZooKeeper 架构</vt:lpstr>
      <vt:lpstr>PowerPoint 演示文稿</vt:lpstr>
      <vt:lpstr>Zookeeper 的服务注册与发现架构</vt:lpstr>
      <vt:lpstr>ZooKeeper 与服务注册</vt:lpstr>
      <vt:lpstr>Zookeeper Client 常用命令</vt:lpstr>
      <vt:lpstr>ZooKeeper C API 安装（适用于PHP扩展）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Aario Ai</dc:creator>
  <cp:lastModifiedBy>Aario Ai</cp:lastModifiedBy>
  <cp:revision>99</cp:revision>
  <dcterms:created xsi:type="dcterms:W3CDTF">2016-12-15T13:55:47Z</dcterms:created>
  <dcterms:modified xsi:type="dcterms:W3CDTF">2017-08-03T10:07:41Z</dcterms:modified>
</cp:coreProperties>
</file>