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5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84EB-B8CF-4A1E-B888-A1FDE624182F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D020-29EF-475A-B506-759D5EF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631F-A9C9-4AF9-93C0-17680D9E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4: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CFCB-5067-4EE5-A317-799C7AB4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36" y="1468574"/>
            <a:ext cx="7142298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conduct a one and two-sample t-test using the </a:t>
            </a:r>
            <a:r>
              <a:rPr lang="en-US" i="1" dirty="0" err="1"/>
              <a:t>t.test</a:t>
            </a:r>
            <a:r>
              <a:rPr lang="en-US" i="1" dirty="0"/>
              <a:t>(...) </a:t>
            </a:r>
            <a:r>
              <a:rPr lang="en-US" dirty="0"/>
              <a:t>function in R </a:t>
            </a:r>
            <a:r>
              <a:rPr lang="en-US" b="1" dirty="0"/>
              <a:t>AND </a:t>
            </a:r>
            <a:r>
              <a:rPr lang="en-US" dirty="0"/>
              <a:t>understand the model outputs.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calculate confidence intervals of your parameter estimates, e.g. sample means.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create </a:t>
            </a:r>
            <a:r>
              <a:rPr lang="en-US" dirty="0" err="1"/>
              <a:t>barplots</a:t>
            </a:r>
            <a:r>
              <a:rPr lang="en-US" dirty="0"/>
              <a:t> with error bars. </a:t>
            </a:r>
          </a:p>
        </p:txBody>
      </p:sp>
    </p:spTree>
    <p:extLst>
      <p:ext uri="{BB962C8B-B14F-4D97-AF65-F5344CB8AC3E}">
        <p14:creationId xmlns:p14="http://schemas.microsoft.com/office/powerpoint/2010/main" val="366776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0C087F-A38F-4A88-867A-921FB61A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89" y="1890798"/>
            <a:ext cx="1117460" cy="97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B631F-A9C9-4AF9-93C0-17680D9E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30" y="432594"/>
            <a:ext cx="7886700" cy="1325563"/>
          </a:xfrm>
        </p:spPr>
        <p:txBody>
          <a:bodyPr/>
          <a:lstStyle/>
          <a:p>
            <a:r>
              <a:rPr lang="en-US" dirty="0"/>
              <a:t>Warmup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CFCB-5067-4EE5-A317-799C7AB4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921192"/>
            <a:ext cx="513207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“Lizards.csv” data from Trunk, and read csv file into R.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mean, standard deviation, variance, range, and standard error of horn length (mm) of live vs. killed horned lizards.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Plot a histogram of horn length (mm) of live vs. killed horned lizards.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552CD-2F8A-4822-8DB5-7BE2469B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90" y="3972560"/>
            <a:ext cx="2753340" cy="219837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67200AC-3266-4603-812B-7079DE027994}"/>
              </a:ext>
            </a:extLst>
          </p:cNvPr>
          <p:cNvSpPr/>
          <p:nvPr/>
        </p:nvSpPr>
        <p:spPr>
          <a:xfrm>
            <a:off x="6280808" y="1579009"/>
            <a:ext cx="2519022" cy="1603218"/>
          </a:xfrm>
          <a:prstGeom prst="cloudCallout">
            <a:avLst>
              <a:gd name="adj1" fmla="val -4918"/>
              <a:gd name="adj2" fmla="val 1025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3266-7C48-477C-8359-F58CD70C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" y="18487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See handout for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D05B-8E67-4047-8D05-FAC26F84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67" y="1657258"/>
            <a:ext cx="5184321" cy="52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Exercise 1: </a:t>
            </a:r>
            <a:r>
              <a:rPr lang="en-US" sz="2000" dirty="0"/>
              <a:t>Biologists at Tufts and UC Davis were interested in whether worker size varies significantly among colonies in the yellow faced bumble bee (</a:t>
            </a:r>
            <a:r>
              <a:rPr lang="en-US" sz="2000" i="1" dirty="0" err="1"/>
              <a:t>Bombus</a:t>
            </a:r>
            <a:r>
              <a:rPr lang="en-US" sz="2000" i="1" dirty="0"/>
              <a:t> </a:t>
            </a:r>
            <a:r>
              <a:rPr lang="en-US" sz="2000" i="1" dirty="0" err="1"/>
              <a:t>vosnesenskii</a:t>
            </a:r>
            <a:r>
              <a:rPr lang="en-US" sz="2000" i="1" dirty="0"/>
              <a:t>, </a:t>
            </a:r>
            <a:r>
              <a:rPr lang="en-US" sz="2000" dirty="0"/>
              <a:t>pictured). Bumble bee workers can vary up to 10-fold in mass and they exhibit a phenomenon called size </a:t>
            </a:r>
            <a:r>
              <a:rPr lang="en-US" sz="2000" dirty="0" err="1"/>
              <a:t>polyethism</a:t>
            </a:r>
            <a:r>
              <a:rPr lang="en-US" sz="2000" dirty="0"/>
              <a:t>, where task allocation is determined based on worker size. 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Exercise 2: </a:t>
            </a:r>
            <a:r>
              <a:rPr lang="en-US" sz="2000" dirty="0"/>
              <a:t>Biologists were interested in whether brook trout (native to Eastern North America) that were introduced to the Pacific Northwest affects the survival of the native chinook salmon (pictured).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10141-2048-490A-9829-BAE1E264349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780" r="28525" b="2795"/>
          <a:stretch/>
        </p:blipFill>
        <p:spPr>
          <a:xfrm rot="5400000">
            <a:off x="6058738" y="1382236"/>
            <a:ext cx="2199414" cy="2873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580EF-A28A-4B71-BC2D-DA877CC29A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1" y="4448856"/>
            <a:ext cx="2873828" cy="20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215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Recitation 4: Learning objectives</vt:lpstr>
      <vt:lpstr>Warmup exercise</vt:lpstr>
      <vt:lpstr>See handout for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Kerr</dc:creator>
  <cp:lastModifiedBy>Natalie Kerr</cp:lastModifiedBy>
  <cp:revision>11</cp:revision>
  <dcterms:created xsi:type="dcterms:W3CDTF">2017-09-28T18:27:15Z</dcterms:created>
  <dcterms:modified xsi:type="dcterms:W3CDTF">2017-10-02T17:32:38Z</dcterms:modified>
</cp:coreProperties>
</file>