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626" r:id="rId2"/>
    <p:sldId id="627" r:id="rId3"/>
    <p:sldId id="623" r:id="rId4"/>
    <p:sldId id="300" r:id="rId5"/>
    <p:sldId id="624" r:id="rId6"/>
    <p:sldId id="297" r:id="rId7"/>
    <p:sldId id="298" r:id="rId8"/>
    <p:sldId id="299" r:id="rId9"/>
    <p:sldId id="625" r:id="rId10"/>
    <p:sldId id="261" r:id="rId11"/>
    <p:sldId id="262" r:id="rId12"/>
    <p:sldId id="630" r:id="rId13"/>
    <p:sldId id="631" r:id="rId14"/>
    <p:sldId id="264" r:id="rId15"/>
    <p:sldId id="269" r:id="rId16"/>
    <p:sldId id="628" r:id="rId17"/>
    <p:sldId id="272" r:id="rId18"/>
    <p:sldId id="270" r:id="rId19"/>
    <p:sldId id="632" r:id="rId20"/>
    <p:sldId id="277" r:id="rId21"/>
    <p:sldId id="271" r:id="rId22"/>
    <p:sldId id="621" r:id="rId23"/>
    <p:sldId id="259" r:id="rId24"/>
    <p:sldId id="275" r:id="rId25"/>
    <p:sldId id="633" r:id="rId26"/>
    <p:sldId id="278" r:id="rId27"/>
    <p:sldId id="280" r:id="rId28"/>
    <p:sldId id="281" r:id="rId29"/>
    <p:sldId id="63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5" autoAdjust="0"/>
    <p:restoredTop sz="94662" autoAdjust="0"/>
  </p:normalViewPr>
  <p:slideViewPr>
    <p:cSldViewPr snapToGrid="0" snapToObjects="1">
      <p:cViewPr varScale="1">
        <p:scale>
          <a:sx n="104" d="100"/>
          <a:sy n="104" d="100"/>
        </p:scale>
        <p:origin x="3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21:4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1667 1166 24575,'-31'-8'0,"-8"-7"0,-5-3 0,-10-6 0,29 10 0,-6-1 0,18 3 0,1-1 0,-1 0 0,1 1 0,-1-1 0,1 1 0,-1-1 0,0 1 0,1-1 0,-7-13 0,3 2 0,-6-22 0,5 2 0,0-9 0,-9-1 0,6 0 0,-6 0 0,8 1 0,3 17 0,0 5 0,8 19 0,1-1 0,1 1 0,3-1 0,-9 0 0,10 1 0,-11-1 0,5 1 0,-5-1 0,-1 1 0,1-1 0,5 0 0,-4 1 0,9-1 0,-9 1 0,4-1 0,-6 1 0,1-1 0,-1 6 0,6-4 0,-4 9 0,4-3 0,0-1 0,-4-1 0,4-5 0,-6 5 0,1-4 0,-1 4 0,1-6 0,-9-1 0,7 1 0,-15-1 0,7 0 0,-9-2 0,1 1 0,-11-1 0,-2-1 0,-11-1 0,0 8 0,11-4 0,10 12 0,13-5 0,7 7 0,0 0 0,1 0 0,-1 0 0,1 0 0,-9 0 0,-1 0 0,-19 0 0,8 0 0,-8 0 0,19 0 0,1 0 0,9 0 0,-1 0 0,-8 0 0,7 0 0,-7 0 0,9 0 0,-1 0 0,1 6 0,-1-5 0,1 4 0,5-5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24575,'6'13'0,"0"-1"0,9 19 0,24 22 0,18 22-1838,1-9 0,8 3 1838,2-7 0,3 2-799,-11-6 1,3 5-1,0-1 799,-4-6 0,1-1 0,1 1-1049,8 9 1,1 1-1,2-2 1049,3-2 0,3-3 0,0 2 0,-18-11 0,2 2 0,-1-1 0,-3-3 0,7 0 0,-2-3 0,-2 1-385,0 3 0,-2 2 1,-5-4 384,-4 2 0,-3-4 588,1-3 0,-1 0-588,-8-4 0,-3-1 0,26 25 0,-1-1 2340,-11-3-2340,9 3 0,-9-3 0,-13-21 0,1 1 0,-3 1 0,-1 1 0,4-1 0,0 1 1509,2 5 1,-1-1-1510,1-4 0,-1-1 0,1 1 0,-1-1 1902,25 33-1902,-27-33 724,-14-9-724,-11-17 287,6 5-287,-3 3 924,11 1-924,-9 6 0,11-11 0,-12 3 0,23-4 0,-4 0 0,0-1 0,-4 0 0,-19-8 0,-5 4 0,4-4 0,-4 5 0,13 9 0,3 1 0,0 8 0,6 1 0,8 13 0,11 3 0,13 15 0,-11-4 0,-13-19 0,-14-9 0,-11-17 0,1-1 0,-1 1 0,1-1 0,-1 0 0,0 1 0,1-1 0,-1 1 0,1-1 0,-1 0 0,0 1 0,1-1 0,7 2 0,-6-2 0,7-4 0,-9 4 0,1-11 0,-1 10 0,-5-10 0,-2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8:40.9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4927 293,'-60'-18,"0"0,4 1,-1 1,0 4,0 1,-4 5,-1 0,-14-6,-4 1,-7 9,-1 1,-3-5,1 1,0 5,0 0,2-6,0 0,-1 5,3-1,21-4,3 1,-2 4,6 2,2-1,5 0,8 0,-1 0,4 0,-1 0,-2 0,-24 0,-2 0,-14-9,1 6,13-6,2 9,14 0,9 0,-7 0,8 0,-11 0,-13 9,-2-6,-1 6,4-9,12-8,1 6,-1-14,0 6,0-8,1 0,-1 0,0 8,-24-5,29 13,-16-6,35 8,7 0,3 0,-1 0,-7 6,-3-4,-16 5,-9 2,-13-7,-29 17,48-12,-1-1,0 0,1 1,-35 11,19-16,0 15,9-14,-10 14,24-15,2 12,0-4,8 5,-7 2,17-3,3-1,7 0,-5 4,4-8,-4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3292 24575,'52'-17'0,"30"-15"0,-8 7 0,10-4-2387,-19 6 1,2-2-1,3-1 2387,12-4 0,3-2 0,1 0-1042,-16 4 1,0 0 0,1-1 0,0 0 1041,-1 0 0,1 0 0,-1 0 0,0 0 0,23-10 0,0 0 0,-3 0 108,-12 4 0,-3 0 0,0 1-108,-7 4 0,-1 1 0,0 2 0,-2 2 0,0 1 0,1 1 0,1-1 0,0 2 0,1-1 0,0-1 0,1 0 0,0 1 0,5 1 0,2 2 0,-3-1 0,19-7 0,-4 0 0,-6 3 0,-6 1-187,-21 9 0,-4-3 187,0-9 0,-3-1 2100,9-12-2100,18-22 0,-17 11 0,-6-19 2328,-19 26 1,-3-1-2329,14-41 0,-11 35 0,1 0 0,19-23 0,12-2 0,-3 15 0,-1-1 0,1 0 2874,-15 15-2874,0-32 0,-22 30 769,0-19-769,-8 17 147,-1 18-147,1-18 828,-1 18-828,1-18 0,10-5 0,-5-14 0,-2 22 0,1-1-528,2-37 528,-6 29 0,-1 2 0,4-19 0,8-13 0,-10 50 0,4 1 0,-15 23 0,4 6 0,-4-4 528,0 4-528,4-5 0,-10 5 0,5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91 24575,'54'-24'0,"-6"8"0,-41 5 0,5 4 0,1-6 0,-6 1 0,4 5 0,-10 7 0,-1 7 0,-8 13 0,-5-6 0,-1 7 0,2-9 0,-1 0 0,0 1 0,1-1 0,-1 1 0,6-1 0,-4 0 0,10 1 0,-10-6 0,4-2 0,0 1 0,-5-5 0,11 10 0,-5-4 0,1 0 0,-2 4 0,-6-4 0,-7 6 0,11-5 0,-5-2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8:4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24575,'0'-13'0,"0"1"0,5-1 0,2 6 0,5-4 0,1 4 0,7-7 0,-6 1 0,15-2 0,3 0 0,12-2 0,9 0 0,13-2 0,-9 0 0,22-1 0,-10-9 0,13 7 0,-12-7 0,-4 2 0,-23 8 0,-2-5 0,-19 15 0,-1-3 0,-9 11 0,0-5 0,1 6 0,-1 5 0,1-3 0,-7 9 0,5-10 0,-4 10 0,6-4 0,-1 6 0,3 17 0,0 6 0,2 7 0,-7 8 0,4-8 0,-12 11 0,6-11 0,-8 8 0,6-26 0,3 24 0,5-24 0,2 15 0,0-10 0,-3-7 0,1-3 0,-2-7 0,-5-1 0,4 0 0,-4-5 0,0 4 0,-1-9 0,-6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9:26.6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4744 302,'-98'-10,"0"-1,0 1,0 0,0-1,0 1,1-1,-1 1,0-1,0 1,0-1,0 1,0-1,0 1,0-1,0 1,-8-2,-7 0,-5-1,-2 0,-1 0,4 0,4 0,7 2,10 0,11 2,15 2,16 2,20 3,8 2,3 0,-7 0,7 5,-43-3,35 10,-43-10,42 11,-28-11,24 11,-29-3,22-2,-23 9,-4-14,-12 6,0 0,22 0,1 2,-20 11,26-8,3 0,7 3,2-1,19-2,1-1,9 0,-6-1,-2 1,0-6,-3 4,3-5,1 1,-5 4,4-4,1 0,-7 5,-7-2,-11 7,1-1,2 0,11 0,7-8,3 4,2-5,-2 5,1-5,-5 4,4-9,1 3,-5-5,4 0,-7 0,7 0,-1 0,74 0,-7 0,19 0,9 0,-13 0,0 0,16 0,2 0,-1 0,-1 0,-6 0,-4 0,-6 0,-3 0,39 0,-28-8,-13 6,-23-11,-13 11,-7-3,10-1,-2 5,11-5,7 6,4 0,10 0,1 0,0 8,-1-6,1 6,-1-8,-9 0,-4-7,-18 0,7-1,-15-3,12 4,1 0,13 1,36 16,-25-3,4 0,12 5,4 1,16 1,1-1,-7 0,-1 0,9 1,-3-1,-22-5,-5-1,-5-1,-6-1,0-5,-17 0,-19 0,6 0,9 0,13 0,8 0,6 0,-11-7,8 6,-26-12,14 12,-25-5,7 6,2-5,-8 3,14-9,-2 3,3 1,5 0,6-1,2 6,23-6,-9 8,9 0,-12 0,-1 0,-17 0,2 0,-23-5,5 3,4-3,-9 5,16 0,2 0,0 0,18 0,-8 0,0 0,-2 0,-19 0,-2 0,4 0,-9 0,14 0,-10 0,0 0,5 0,-5-6,0 5,-1-5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0:2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4031 24575,'22'-91'0,"0"0"0,1 0 0,-1 0 0,0-1 0,0 1 0,1 0 0,-1 0 0,0 0 0,0-1 0,0-2 0,-1-4 0,0 1 0,-1 2 0,0 4 0,-1 7 0,0 10 0,-1 10-966,20-33 0,-7 24 966,-8-10 0,4 24 623,-10 6-623,3 19 319,-11 11-319,20-20 0,-9 7 0,10-18 990,4 0-990,21-27 0,-1 17 0,-21 22 0,0 2 0,11-7 0,-11 6 0,-3 11 0,-6-1 0,-4 9 0,-6 1 0,-2 9 0,1-1 0,-1 0 0,1 1 0,-1-1 0,15-14 0,-3 3 0,27-27 0,-17 17 0,12-21 0,-1 8 0,2 1 0,-1 1 0,-13 20 0,-12-4 0,-8 15 0,1-7 0,-2 9 0,1-1 0,4-5 0,5-4 0,8-16 0,15-9 0,-6-8 0,8-2 0,-22 21 0,-2 6 0,-11 17 0,1 0 0,-1 1 0,1-1 0,5-5 0,3 3 0,-1-3 0,1 4 0,-1 0 0,2 0 0,9-1 0,-1 6 0,-8 3 0,6-1 0,-5 5 0,17-5 0,16-2 0,1 7 0,22-16 0,-22 15 0,22-13 0,-40 9 0,5-1 0,-32 2 0,1 1 0,7 3 0,13-3 0,10 5 0,11 0 0,12-10 0,-9 8 0,21-16 0,3 16 0,-19-8 0,-6 10 0,-35 0 0,-9 0 0,0-5 0,1 3 0,18-3 0,4 5 0,31-9 0,3-3 0,13-9 0,14-6 0,-34 7 0,-3 2 0,-31 12 0,-13 0 0,13-2 0,5-7 0,-8 6 0,5-5 0,-17 7 0,-1 0 0,0-4 0,1 4 0,-1 0 0,1 2 0,-1 5 0,-5-6 0,4 5 0,-4-10 0,5 4 0,1 0 0,-1 1 0,1 0 0,-7 5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0:2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24575,'12'6'0,"9"2"0,1 6 0,8 1 0,0 0 0,11 1 0,2 1 0,39 3 0,-9-1-1058,-2-6 1,7 0 1057,-5-1 0,2 1 0,15 0 0,1 1 0,-10-1 0,-5 0-56,-20-2 1,-6 0 55,21 1 0,-38-4 0,-18-2 0,-15-5 0,-7 10 2101,-6-4-2101,-7 6 125,-3 1-125,-7-5 0,-11 5 0,16-6 0,-6 1 0,10 3 0,7-10 0,-7 5 0,-10 1 0,6-6 0,-26 6 0,8-1 0,-11-5 0,0 6 0,-12 2 0,9-8 0,1 14 0,15-15 0,19 6 0,7-2 0,4-3 0,4 3 0,-6 1 0,1-5 0,-1 10 0,0-9 0,1 3 0,5 1 0,-4-5 0,9 5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1.6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1,'75'0,"-14"0,-21 0,-9 6,-1-4,0 11,0-11,1 5,-1-1,10-4,-15 5,24 1,10-6,1 6,17-8,-33 0,10 0,-21 0,11 0,-14 0,-7 0,-3 0,3 0,-7 5,20-3,-2 3,15 3,5-6,12 6,-9-8,22 0,-23 8,11-6,-14 6,1-8,-11 0,-2 0,-1 0,-7 0,18 8,-18-6,18 6,-8-8,0 6,8-4,-8 5,11-7,0 0,-1 8,1-6,-1 5,1-7,0 0,-1 0,1 0,-11 0,21-7,-27 5,9-12,-26 13,-8-5,14 6,-2-7,12 6,4-6,4-1,9 6,1-6,-1 0,1 6,-19-6,14 8,-14 0,9 0,7 0,-8 0,10 0,-9 0,7 0,-18 0,31-7,-36 6,35-6,-46 7,32-8,-32 6,21-6,-15 8,7 0,0 0,11 0,-8 0,-1 0,-11 0,5 0,-3 0,5 6,0-5,-13 4,13-5,-6 0,19 0,-8 0,18 8,-18-6,-1 6,-11-8,-1 0,8 0,3 0,5 0,-5 7,-1-5,-8 4,-2-6,-2 0,2 0,4 6,-4-5,3 5,-4-6,1 0,6 6,-4-4,0 5,12-7,-18 0,10 0,-3 0,-8 0,14 0,-10 0,1 0,6 0,-4 0,0-6,4 5,-12-5,9 6,-3 0,4 0,-4 0,3-5,-4 3,1-3,3 5,-4 0,6 0,-5 0,3-6,-4 5,1-5,3 6,-4 0,6 0,-6 0,5-5,-5 3,6-3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4.6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76,'52'0,"-1"0,5 0,2 0,0-6,2 0,8 5,2-1,16-10,4 0,-1 10,2 1,-25-3,2-1,-2 1,26 3,-3 2,-9-1,-3 0,-8 1,-4-2,-13-4,-3 1,35 1,-28-6,-5 9,-7 0,-1 0,8 0,-8 0,11 0,12 0,-10 0,11 0,-14 0,1 0,-1 0,37 8,-27 2,27 0,-36-2,-1-8,-9 0,-4 0,-10 0,11 0,2 0,11 0,-1-8,14 6,-20-6,7 8,-32 0,-1 0,2 0,-8 0,22 0,-13 0,4 0,0 0,-6 0,1 0,5 0,-14 0,12 0,1 0,-5 0,4 0,-9 0,3 0,5 0,-6 0,4 0,-3 0,7 0,-7 0,6-5,-7 3,0-3,5 5,3 0,12 0,10 0,5 0,-1 8,-10-7,-2 7,-19-8,-1 6,-3-5,1 5,6-6,-6 0,5 0,-5-6,0 5,5-5,-5 1,0 3,-1-3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21:4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1 24575,'-12'5'0,"-19"5"0,-5 5 0,-17 3 0,-1-8 0,0 6 0,0-6 0,1 8 0,-1-1 0,0 1 0,0 8 0,1-6 0,9 4 0,3-14 0,19 2 0,1-10 0,9 3 0,-1-5 0,6 6 0,2 1 0,5 5 0,16 19 0,1-6 0,10 26 0,-5-19 0,-7 1 0,-1-13 0,-2-7 0,1-1 0,-1 1 0,1-1 0,7 8 0,2 3 0,9 0 0,-1 6 0,-8-14 0,-1 6 0,-9-9 0,-5-5 0,-2-1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18.7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0 265,'71'-32,"-9"3,-31 20,-1-4,0 11,-7-10,-3 10,-2-9,1 4,0 0,5 2,8 5,-2 0,3-6,-5 5,-5-5,17-2,-7 6,18-14,-8 14,11-14,0 14,12-5,3 7,13 0,0 0,-12 0,8 0,-21 0,22 0,-22 0,9 0,0 9,4-7,-1 7,10-9,-10 0,13 0,0 0,-12 0,8 0,-21 0,9 0,12 0,-19 0,19-8,-25 6,1-14,-1 14,1-14,0 14,-11-12,8 12,-18-5,18 7,-8 0,23-9,3 7,13-7,12 17,-22 1,-5 1,-34-2,-13-8,-8 6,12-5,-4 10,5-4,11 0,-19 4,22-3,-25-1,7 5,2-5,-8 0,22 5,-13-10,12 5,-6-1,11-4,2 13,10-5,1 0,-11 4,-2-5,-11-1,-8-1,7-1,-15-4,14 5,-5-1,7-4,-8 5,7-7,3 8,11-6,11 6,0-8,-1 0,1 0,-11 0,-10 0,-5 0,-14 0,12 0,-7 0,1 0,3 0,-4 0,6-6,-5 5,3-11,-1 11,-2-10,5 10,-5-11,-1 11,4-10,5 9,-7-9,13 10,-2-13,1 12,0-11,-13 11,-7-3,10-1,-2 5,4-5,-2 1,-9 3,9-3,-3-1,-1 5,4-5,-3 0,-1 5,-1-4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3914 1 24575,'-12'12'0,"-1"1"0,-7-7 0,-3 7 0,-30-3 0,-21-1 0,25-3 0,-4-2-578,-13-4 1,-1 0 577,6 5 0,1 0 0,-8-5 0,2 2 0,14 8 0,3 0 0,-35-8-44,5 7 44,22-1 0,-22-6 0,9 15 0,0-15 0,-9 17 0,10-8 0,-13 0 0,0 8 0,-1-8 0,1 10 0,13-2 0,-10 1 0,9-1 0,1 1 0,2-9 0,24 4 0,-22-14 1153,29 13-1153,-19-13 46,25 13-46,0-13 0,-11 14 0,8-6 0,-18 0 0,7 6 0,-10-13 0,1 14 0,-1-14 0,5 11 0,15-12 0,8 5 0,13-6 0,0 0 0,1 0 0,-1 0 0,1 0 0,-1 0 0,1 0 0,-9 0 0,7 0 0,-15 0 0,7 0 0,-19-8 0,-3 6 0,-33-6 0,28 8 0,-8 0 0,28-7 0,15 6 0,-7-6 0,9 7 0,-1 0 0,1 0 0,-1 0 0,0 0 0,1 0 0,-1 0 0,1 0 0,-1 0 0,1 0 0,-1 0 0,0 0 0,1 0 0,-1 0 0,1 0 0,-1 0 0,1 0 0,-1 0 0,0 5 0,1-3 0,-1 3 0,1-5 0,-1 6 0,1-5 0,-1 5 0,1-1 0,-1-3 0,0 3 0,1-5 0,-1 0 0,1 0 0,-1 0 0,1 0 0,-1 6 0,0-5 0,1 5 0,-1-6 0,-5 5 0,4-4 0,-4 5 0,5-1 0,1-3 0,-1 3 0,1 1 0,-1-5 0,1 10 0,-1-9 0,0 3 0,1-5 0,-1 0 0,6 0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24575,'-13'0'0,"1"0"0,-1 0 0,1 0 0,-1 6 0,0 1 0,1 5 0,-1 1 0,1-1 0,-1 0 0,-7 2 0,5-7 0,-5 5 0,7-5 0,1 6 0,-1-7 0,0 6 0,1-6 0,-1 7 0,1-1 0,-1 1 0,1-1 0,-1 0 0,0 1 0,6-1 0,-4 1 0,10-1 0,-5 0 0,12-5 0,1 4 0,23-1 0,-5-3 0,8 7 0,-13-13 0,-7 4 0,-1-5 0,1 0 0,-1 0 0,0 0 0,9 0 0,-7 0 0,14 0 0,5 8 0,0-6 0,0 6 0,-5-8 0,-14 0 0,7 0 0,-9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1851 0 24575,'-16'31'0,"4"4"0,-14 19 0,0-1 0,5 14 0,-28 7-642,26-31 0,-2 2 642,-9 1 0,-2 1 0,1 0 0,0-2 0,2-5 0,0-1 0,-2 7 0,1-2 292,-17 17-292,0 10 0,18-35 0,7 3 0,4-15 0,6 6 0,-5-6 0,5-4 969,-13-5-969,15-2 23,-15 2-23,7-2 0,-1 1 0,-5 1 0,5-1 0,-7 8 0,0-6 0,7 5 0,-5-6 0,13-2 0,-13 1 0,13-1 0,-13 2 0,13-3 0,-5 2 0,1 4 0,5-4 0,-12 5 0,4-5 0,-9 1 0,1 0 0,8-1 0,1-1 0,1 1 0,-3 0 0,1 0 0,-7 0 0,9 4 0,-2-3 0,4 3 0,5-5 0,1-1 0,-1 1 0,1-1 0,-1 0 0,1 1 0,-1-1 0,0 1 0,1-1 0,-1-5 0,1 4 0,-1-10 0,1 10 0,-1-9 0,0 3 0,1 1 0,-1-5 0,1 10 0,-1-10 0,1 5 0,-1-1 0,0-3 0,1 3 0,-1 1 0,1-5 0,-1 10 0,1-9 0,-1 9 0,0-10 0,1 5 0,-1-6 0,6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2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24575,'-13'13'0,"5"-4"0,-4 11 0,11-7 0,-10-1 0,4 0 0,0 1 0,1-1 0,6 1 0,0-1 0,0 8 0,0 3 0,0-1 0,0 6 0,7-5 0,0-1 0,6-2 0,1 1 0,0 1 0,0 0 0,-1-1 0,-6-9 0,4 0 0,-4 1 0,6-1 0,-7 1 0,5-6 0,-9 4 0,9-10 0,-4 4 0,11-5 0,-5 6 0,5-5 0,-5 5 0,-1-6 0,1 0 0,-1 0 0,0 0 0,1 0 0,-1 0 0,1 0 0,-1 0 0,0 0 0,1 0 0,-1 0 0,1 0 0,-7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42:42.64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0 223,'69'-7,"0"1,11-5,-1 0,-17 4,-1-1,14-4,5-2,17 0,4 0,-26 3,2 1,4 1,-7 3,3 2,2 0,0 0,-2 0,-1-1,2 1,4 2,3 3,7 2,1 0,-2 1,-7-1,15-2,-7 0,4 0,-10 2,4 2,-3-1,-12-2,1-1,-9-2,-6-3,-7-1,-3 3,0-14,-37 14,7-5,21 2,-4 3,10-5,5 0,22 4,-22-1,0-1,16-3,-3 6,-12-6,0 8,-1 0,1 0,-1 0,13 0,4 0,-1 8,10 3,-22 0,-9 3,-18-12,-17 3,13 2,-11-6,11 6,-8-1,2-5,4 10,-4-4,-2 0,-1 4,3-4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4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3558 24575,'0'-58'0,"-11"-30"0,4 11 0,-2-4-1744,-2 10 0,-3-1 1744,-5-14 0,0 1 0,5 14 0,0 4 0,-2 4 0,-3 3 23,-4-1 0,1 2-23,9 8 0,-1 4 566,-36-32-566,17-15 0,5 37 0,0-9 0,9 0 0,-8 9 0,-2-10 1723,-7 14-1723,1-1 882,-1 0-882,9 11 271,1-8-271,-13-10 0,7 3 0,-30-17 0,25 31 0,-15-24 0,17 21 0,-6-20 0,13 13 0,-17-4-884,20 11 0,0-5 884,-10-13 0,-4-4-937,6 9 1,-1-4 0,1-1 936,2-3 0,2 0 0,-1 1 0,-19-20 0,1 3-317,14 11 1,4 7 316,-12-8 0,16 29 0,18 24 1442,-3 9-1442,4-1 2952,0 0-2952,-4 1 816,9-1-816,-9 6 0,10-4 0,-5 4 0,6-5 0,-5 5 0,3 1 0,-3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42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54 641 24575,'0'-21'0,"-8"-12"0,-2-10 0,0-11 0,2 0 0,0 1 0,6-1 0,-6 0 0,8 0 0,0 11 0,0 2 0,0 19 0,0 1 0,0 9 0,0-9 0,0 7 0,0-7 0,6 9 0,-5-1 0,28 14 0,-17 1 0,18 7 0,-9 3 0,12-2 0,10 7 0,0-1 0,8 2 0,-18-3 0,-1 0 0,-3 0 0,-15-2 0,6-5 0,-13 3 0,4-10 0,-4 5 0,6-6 0,-1 0 0,0 0 0,1 0 0,-1 5 0,1-3 0,-1 3 0,-5-5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6:36:04.0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0 332,'99'9,"-1"1,0 0,0-1,1 1,-1 0,0 0,0-1,0 1,1 0,-1-1,0 1,0 0,1-1,-1 1,0 0,0 0,0-1,1 1,2 0,5 1,4 1,2 0,1 0,0 0,-1 0,-4 0,-3-1,-5 0,-7-1,-8-1,-9-2,-10-1,-11-1,-14-2,38-1,-10 6,29 3,-43-10,8 0,28 3,15 1,-10-4,-15-4,-1-3,15 3,9-1,-18-1,0-7,-2-6,-18 16,-22-6,7 8,-18 0,17-8,6 6,1-6,-1 11,3 3,35-4,-18 4,3-3,-10-7,0-3,9 0,-1-1,-6-3,-4-2,-6 0,-3 2,26-1,-28 2,-23 5,-13 3,-2-3,4 5,16 0,18 0,28-11,-18 10,7 0,16-4,7-1,-16 6,5 0,3 0,-14 1,3-1,1 1,1-3,11-1,2-2,2 0,0 1,-14 2,1 2,0 0,1-1,-1 0,0-2,1-1,0-1,-2 2,-1 0,11 2,-2 1,-3 1,-3-1,10 0,-5 0,-5 0,12 1,-8-2,-18-7,-7 0,27 4,-21-12,-35 16,-3 0,16 0,14 9,-5-2,7 0,7 5,6 1,6-3,7 0,1 1,-1-1,0 1,5 0,-5-2,5 0,0 0,-2 0,-11 0,-2-1,0 1,3-1,8 1,2 1,1-1,0 0,5 0,2 0,-1-1,-5 0,6-1,-4 0,-3-1,-2 0,-3 0,-14-3,8-3,-49 0,-19-6,6-1,4-6,6 5,12 2,3 6,11 0,0 0,12 0,3 0,1 0,-15 0,-4 0,-26 0,6 0,-19 0,6 0,18 6,5 4,28 8,1-8,27 9,-48-17,3-1,15 9,-1 2,-13-6,0 0,13 6,-2 0,21-1,13 0,-29-3,-3-6,-23 6,-10-8,-5 0,-5 0,17-8,4-2,-1 0,8-6,-18 14,7-6,1 0,2 6,11-6,12 8,18 0,-27-5,5-1,12 4,10 1,-12-2,9 0,2-1,-5 2,1 2,-4 0,4 0,-1-2,4 0,-1-2,-8 1,20-3,-10-3,-20-2,-3-1,-2 0,-2 1,41-11,-11 10,-25 2,-1 2,28 6,-34-3,-2 2,17 3,10 0,-22 0,9 0,-31 0,-4 0,-18 0,-78-30,16 14,-9-9,-2 0,-9 3,-10-7,9 9,1-7,-25 3,20-4,-23 7,15 9,-16 3,12 9,-11 0,0 10,11-7,-12 16,29-17,-10 17,9-17,-27 17,11-16,30 2,0 0,-30-5,-12 9,29-6,-10 6,22-9,-22 0,-15 0,6 0,35 0,0 0,-44 0,47 4,-1 2,-15 0,-2 2,-1 4,0 1,-8 0,-2-1,1-3,1-3,-2 0,2-1,8-4,0-2,-7 2,1-2,13-3,3-2,-1 1,1-2,-38-15,15 2,24 5,-3 0,8 3,0 0,-8-4,-1 1,-3 3,0 0,4 0,-1 1,-14-2,-3 0,2-1,-2 2,-8 4,-1 1,-3-6,1 2,-2 10,4-1,14-9,5 0,11 9,1 2,-3-5,1 0,-32 5,31 0,1 0,-23 0,0-9,0 7,-1-17,27 13,-2-1,-3-5,-1 0,-15-1,-2 0,1 0,0 0,10 1,-2-1,-17-4,4 1,-15 0,31 5,4 3,6 8,-22 0,22 0,-22 9,9 2,-12 1,-15 7,39-17,-3-1,-5 4,-6 0,0-4,-6-1,3-1,-11 1,-1 0,7 0,-5 0,6 0,-3 0,3 0,-10 0,3 0,14 0,5 0,13 0,2 0,-29 0,27 0,0 0,11 0,2 0,0 0,8 7,-18 2,8 0,-23 8,9-7,-22 10,29-9,-3 0,-6 1,-5 0,-12 1,-3-1,1-4,0-1,10-1,-2-1,-23 1,1-2,26-2,3-1,-16 4,5 0,-11-5,6 0,10 0,-1 0,14 0,5 0,7 8,-9-6,-14 6,-2-8,-13 0,-1 0,1-9,-11 7,20-7,-4 9,23 0,0 0,1 0,-14 0,10 0,-22 0,10-10,-14 8,1-16,0 15,26-1,-3-1,-4 5,-1 0,2 0,0 0,2-1,2 2,-24 8,-16 4,48-8,-1 2,-7 3,0 0,7-4,1 0,-48 6,29-3,3-9,12 0,-24 0,18-7,-17 5,23-6,11 8,-8-8,18 6,-8-6,18 8,3 0,2-6,-2 5,-13-5,11 6,-12 0,2 8,-12-6,-10 6,1 0,-1-6,0 6,11-8,10 0,12 0,3 0,-1 0,-6 5,5 2,-4 0,5-1,-1-6,-4 0,-8 0,2 6,-22 4,9 7,8-7,-15 5,25-13,-26 6,18-8,0 0,13 6,2-5,-2 5,-5-1,5-3,-3 3,3-5,1 0,-5 0,4 0,1 0,-5 0,2 7,2-5,-6 10,12-11,-10 5,5-1,-1-3,-4 9,5-10,-1 10,-4-10,5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6:0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2501 897 24575,'-6'-13'0,"-2"-7"0,-7-13 0,1 8 0,-1-6 0,1 11 0,-7-3 0,5 1 0,-5-7 0,0 14 0,5-6 0,-23-3 0,4-2 0,-36-25 0,-5-4-698,26 21 0,-3-1 698,1 0 0,-2 0 0,-4-1 0,0 2 0,6 5 0,3 1 0,-36-16 0,29 17 0,23 12 0,13 1 0,7 2 0,-7 5 1396,5-4-1396,-24 9 0,-9-3 0,-21 5 0,-14-9-1146,-14-4 1146,39 7 0,-2 0 0,0-5 0,-1 1 0,-5 8 0,-2 2 0,-2-6 0,3 1 0,12 5 0,3 0 0,-3-3 0,4-1 0,-15 2 0,22-6 0,3 8 0,11 0 0,8 0 1146,-7 6-1146,15 1 0,-20 8 0,18-2 0,-11-5 0,15 3 0,-1-10 0,1 5 0,-1-6 0,6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6:36:0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24575,'-12'5'0,"-1"2"0,1 6 0,-2 7 0,1-6 0,-2 15 0,1-7 0,0 0 0,0-1 0,2-9 0,-1 0 0,6 1 0,2-1 0,-1 1 0,5-1 0,-5 0 0,6 1 0,0-1 0,0 1 0,6-1 0,-5 0 0,10-5 0,-4-1 0,5-6 0,1 0 0,-1 0 0,8 0 0,-5 5 0,5-3 0,-7 3 0,7 2 0,2 1 0,19 1 0,2 5 0,23-12 0,4 15 0,12-5 0,-13-1 0,-13-2 0,-15-2 0,-19-5 0,-7 4 0,-10-6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2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24575,'0'12'0,"0"1"0,7 7 0,-5-6 0,4 7 0,-6-1 0,0 2 0,0 19 0,0 2 0,0 23 0,9 4 0,3 12-634,9 15 634,0-11 0,-5-20 0,-1 1 0,-3-13 0,0-1 0,3 8 0,0 0 0,7 36 0,-3-27 0,1 8 0,-6-25 0,1 0 0,7 38 0,-7-38 0,-1 0 0,7 41 0,-1-21 0,0 12 0,-1-19 0,-1-12 0,-1-11 0,0 8 0,-1-18 0,9 18 0,-7-18 0,26 21 0,-14-10 634,15 3-634,-13-6 0,9-9 0,-6 9 0,20 9 0,-5 8 0,8-8-1093,17 12 1093,-31-28 0,4 2-983,6 7 0,5 2 983,13 9 0,4 0-1119,0 1 0,1 0 1119,-1-1 0,1 2 0,-19-15 0,2 1 0,-5-1 0,-1 4 0,-3-1 0,17 6 0,-5-1-397,2 14 397,10 2 0,-27-18 0,10 11 0,-10-10 0,13 14 0,1-1 0,-1 1 0,15 3 0,-37-32 0,0 0 0,37 21 0,-20-12 0,0-2 0,8 4 0,-16-10 0,-1-2 0,6-4 834,-9-3-834,-4-2 1763,1-5-1763,2 13 2561,11-3-2561,-1 7 0,18 16 0,-9 0-197,13 14 197,0 0 0,-18-18 0,3 0 0,-10-9 0,2 0-1142,19 11 1,-1-1 1141,-21-12 0,-3-2 0,6 0 0,0 1-426,-6 0 1,0 0 425,6 0 0,-1 0 0,-3-1 0,0 1 0,3 1 0,1-2 0,-7-9 0,-2-2-410,31 18 410,-8-22 601,-25-4-601,-9-5 0,-19-5 0,-8-5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24575,'12'-7'0,"1"-4"0,-6 4 0,4-5 0,-4-1 0,5 0 0,0 1 0,1-1 0,-1 1 0,1-1 0,0-7 0,0 5 0,0-5 0,0 7 0,-1 6 0,1-4 0,-6 4 0,4 0 0,-4 1 0,5 6 0,8 7 0,-5 0 0,13 8 0,5 0 0,10 2 0,10 1 0,1-1 0,0 1 0,-11-1 0,-11-2 0,-11-1 0,-9-8 0,-5 0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229 535 24575,'0'-19'0,"-5"5"0,3-4 0,-9 6 0,4-1 0,-5 1 0,5-9 0,-7-12 0,4-10 0,-8-11 0,0 0 0,1 1 0,-9-1 0,7 11 0,-4 10 0,9 12 0,7 9 0,1-1 0,1 6 0,3 1 0,-3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5:53:3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24575,'34'-34'0,"2"5"0,25-29 0,-3 7 0,3-10 0,-3 11 0,-1 2 0,-21 23 0,2 1 0,-23 11 0,5-1 0,-8 7 0,1 1 0,7 13 0,13 3 0,10 6 0,11 2 0,-1-8 0,1 6 0,-11-7 0,-2 7 0,-19-8 0,-2 4 0,-2-5 0,-4 0 0,4 4 0,-6-9 0,1 9 0,-1-4 0,1 5 0,7 2 0,-6-2 0,15-4 0,-15 3 0,6-4 0,-7 0 0,-1-1 0,-5-6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2E36-B95E-F344-9583-39362ED7D48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0ADD-55FB-5848-A428-0F156DE5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or exp????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3.xml"/><Relationship Id="rId18" Type="http://schemas.openxmlformats.org/officeDocument/2006/relationships/image" Target="../media/image34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31.png"/><Relationship Id="rId17" Type="http://schemas.openxmlformats.org/officeDocument/2006/relationships/customXml" Target="../ink/ink25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30.png"/><Relationship Id="rId19" Type="http://schemas.openxmlformats.org/officeDocument/2006/relationships/customXml" Target="../ink/ink26.xml"/><Relationship Id="rId4" Type="http://schemas.openxmlformats.org/officeDocument/2006/relationships/image" Target="../media/image27.png"/><Relationship Id="rId9" Type="http://schemas.openxmlformats.org/officeDocument/2006/relationships/customXml" Target="../ink/ink21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media" Target="../media/media2.wav"/><Relationship Id="rId7" Type="http://schemas.openxmlformats.org/officeDocument/2006/relationships/image" Target="../media/image28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7.jpe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31E-A149-7945-8DD1-7077C813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772D-AD8D-9640-9013-BD34E4AF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exam revisions</a:t>
            </a:r>
          </a:p>
          <a:p>
            <a:r>
              <a:rPr lang="en-US" dirty="0"/>
              <a:t>Homework 5 due Tuesday after break.  Turn in Word doc (or other file I can open) on Canvas</a:t>
            </a:r>
          </a:p>
          <a:p>
            <a:r>
              <a:rPr lang="en-US" dirty="0"/>
              <a:t>Moving to remote learning…</a:t>
            </a:r>
          </a:p>
        </p:txBody>
      </p:sp>
    </p:spTree>
    <p:extLst>
      <p:ext uri="{BB962C8B-B14F-4D97-AF65-F5344CB8AC3E}">
        <p14:creationId xmlns:p14="http://schemas.microsoft.com/office/powerpoint/2010/main" val="29691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312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Using predict() with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7761"/>
            <a:ext cx="10972800" cy="499840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We </a:t>
            </a:r>
            <a:r>
              <a:rPr i="1" dirty="0"/>
              <a:t>can</a:t>
            </a:r>
            <a:r>
              <a:rPr dirty="0"/>
              <a:t> use </a:t>
            </a:r>
            <a:r>
              <a:rPr sz="1800" dirty="0">
                <a:latin typeface="Courier"/>
              </a:rPr>
              <a:t>predict()</a:t>
            </a:r>
            <a:r>
              <a:rPr dirty="0"/>
              <a:t> as a shortcut: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mynewdata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treat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 err="1">
                <a:latin typeface="Courier"/>
              </a:rPr>
              <a:t>mynewdata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2
##   treat     host      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
## 1 Control  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
## 2 Control   Castilleja
## 3 Herbicide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
## 4 Herbicide Castilleja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pred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newdata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mynewdata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pred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1        2        3        4 
## 6.758791 4.344364 6.338372 3.760000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B96-90CD-ED48-BB21-D8ECCDAA1A5E}"/>
              </a:ext>
            </a:extLst>
          </p:cNvPr>
          <p:cNvSpPr txBox="1"/>
          <p:nvPr/>
        </p:nvSpPr>
        <p:spPr>
          <a:xfrm>
            <a:off x="7376160" y="5756833"/>
            <a:ext cx="449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means for each row of </a:t>
            </a:r>
            <a:r>
              <a:rPr lang="en-US" dirty="0" err="1">
                <a:latin typeface="Courier" pitchFamily="2" charset="0"/>
              </a:rPr>
              <a:t>mynewdata</a:t>
            </a:r>
            <a:endParaRPr lang="en-US" dirty="0">
              <a:latin typeface="Courier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E85106-540A-0442-81B2-1CC999D7EA5E}"/>
              </a:ext>
            </a:extLst>
          </p:cNvPr>
          <p:cNvGrpSpPr/>
          <p:nvPr/>
        </p:nvGrpSpPr>
        <p:grpSpPr>
          <a:xfrm>
            <a:off x="6502200" y="5460720"/>
            <a:ext cx="712440" cy="511200"/>
            <a:chOff x="6502200" y="5460720"/>
            <a:chExt cx="71244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A149BD-4154-7549-BCD6-FB0BC23ABC5A}"/>
                    </a:ext>
                  </a:extLst>
                </p14:cNvPr>
                <p14:cNvContentPartPr/>
                <p14:nvPr/>
              </p14:nvContentPartPr>
              <p14:xfrm>
                <a:off x="6614160" y="5551800"/>
                <a:ext cx="600480" cy="42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A149BD-4154-7549-BCD6-FB0BC23ABC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5160" y="5542800"/>
                  <a:ext cx="6181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175D32-7DE1-144D-BD70-78975D33241A}"/>
                    </a:ext>
                  </a:extLst>
                </p14:cNvPr>
                <p14:cNvContentPartPr/>
                <p14:nvPr/>
              </p14:nvContentPartPr>
              <p14:xfrm>
                <a:off x="6502200" y="5460720"/>
                <a:ext cx="262080" cy="237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175D32-7DE1-144D-BD70-78975D3324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3560" y="5452080"/>
                  <a:ext cx="27972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4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Confidence intervals for factorial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Can we use </a:t>
            </a:r>
            <a:r>
              <a:rPr sz="1800">
                <a:latin typeface="Courier"/>
              </a:rPr>
              <a:t>confint()</a:t>
            </a:r>
            <a:r>
              <a:t>?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(m_means)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                    2.5 %    97.5 %
## treatControl                 3.9144487 4.7742786
## treatHerbicide               3.3135438 4.2064562
## hostPlantago                 1.8698769 2.9589783
## treatHerbicide:hostPlantago -0.6196764 0.9475655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(m_effects)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                           2.5 %     97.5 %
## (Intercept)                  3.9144487 4.77427861
## treatHerbicide              -1.2041620 0.03543472
## hostPlantago                 1.8698769 2.95897826
## treatHerbicide:hostPlantago -0.6196764 0.94756548</a:t>
            </a:r>
          </a:p>
          <a:p>
            <a:pPr marL="0" lvl="0" indent="0">
              <a:buNone/>
            </a:pPr>
            <a:r>
              <a:t>… same problem</a:t>
            </a:r>
          </a:p>
        </p:txBody>
      </p:sp>
    </p:spTree>
    <p:extLst>
      <p:ext uri="{BB962C8B-B14F-4D97-AF65-F5344CB8AC3E}">
        <p14:creationId xmlns:p14="http://schemas.microsoft.com/office/powerpoint/2010/main" val="1100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 hack to get </a:t>
            </a:r>
            <a:r>
              <a:rPr lang="en-US" dirty="0"/>
              <a:t>means and CIs</a:t>
            </a:r>
            <a:r>
              <a:rPr dirty="0"/>
              <a:t> for each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Take out the intercept </a:t>
            </a:r>
            <a:r>
              <a:rPr b="1" dirty="0"/>
              <a:t>and</a:t>
            </a:r>
            <a:r>
              <a:rPr dirty="0"/>
              <a:t> main effects to only get means for the interactions.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treat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err="1">
                <a:latin typeface="Courier"/>
              </a:rPr>
              <a:t>host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</a:t>
            </a:r>
            <a:r>
              <a:rPr sz="1800" dirty="0" err="1">
                <a:latin typeface="Courier"/>
              </a:rPr>
              <a:t>treatControl:hostCastilleja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treatHerbicide:hostCastilleja</a:t>
            </a:r>
            <a:r>
              <a:rPr sz="1800" dirty="0">
                <a:latin typeface="Courier"/>
              </a:rPr>
              <a:t> 
##                      4.344364                      3.760000 
##     </a:t>
            </a:r>
            <a:r>
              <a:rPr sz="1800" dirty="0" err="1">
                <a:latin typeface="Courier"/>
              </a:rPr>
              <a:t>treatControl:hostPlantago</a:t>
            </a:r>
            <a:r>
              <a:rPr sz="1800" dirty="0">
                <a:latin typeface="Courier"/>
              </a:rPr>
              <a:t>  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
##                      6.758791                      6.338372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Waiting for profiling to be done...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                          2.5 %   97.5 %
## </a:t>
            </a:r>
            <a:r>
              <a:rPr sz="1800" dirty="0" err="1">
                <a:latin typeface="Courier"/>
              </a:rPr>
              <a:t>treatControl:hostCastilleja</a:t>
            </a:r>
            <a:r>
              <a:rPr sz="1800" dirty="0">
                <a:latin typeface="Courier"/>
              </a:rPr>
              <a:t>   3.914449 4.774279
## </a:t>
            </a:r>
            <a:r>
              <a:rPr sz="1800" dirty="0" err="1">
                <a:latin typeface="Courier"/>
              </a:rPr>
              <a:t>treatHerbicide:hostCastilleja</a:t>
            </a:r>
            <a:r>
              <a:rPr sz="1800" dirty="0">
                <a:latin typeface="Courier"/>
              </a:rPr>
              <a:t> 3.313544 4.206456
## </a:t>
            </a:r>
            <a:r>
              <a:rPr sz="1800" dirty="0" err="1">
                <a:latin typeface="Courier"/>
              </a:rPr>
              <a:t>treatControl:hostPlantago</a:t>
            </a:r>
            <a:r>
              <a:rPr sz="1800" dirty="0">
                <a:latin typeface="Courier"/>
              </a:rPr>
              <a:t>     6.424563 7.093020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5.994565 6.682179</a:t>
            </a:r>
          </a:p>
          <a:p>
            <a:pPr marL="0" lvl="0" indent="0">
              <a:buNone/>
            </a:pPr>
            <a:r>
              <a:rPr dirty="0"/>
              <a:t>Remember, don’t use 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()</a:t>
            </a:r>
            <a:r>
              <a:rPr dirty="0"/>
              <a:t> or </a:t>
            </a:r>
            <a:r>
              <a:rPr sz="1800" dirty="0">
                <a:latin typeface="Courier"/>
              </a:rPr>
              <a:t>AIC()</a:t>
            </a:r>
            <a:r>
              <a:rPr dirty="0"/>
              <a:t> on this model! Wrong parameters!</a:t>
            </a:r>
          </a:p>
        </p:txBody>
      </p:sp>
    </p:spTree>
    <p:extLst>
      <p:ext uri="{BB962C8B-B14F-4D97-AF65-F5344CB8AC3E}">
        <p14:creationId xmlns:p14="http://schemas.microsoft.com/office/powerpoint/2010/main" val="1252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error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Making data for plot from MLE means and confidence intervals.</a:t>
            </a:r>
          </a:p>
          <a:p>
            <a:pPr marL="457200" lvl="0" indent="0">
              <a:buNone/>
            </a:pP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treat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"Control"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"Herbicide"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"Castilleja"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Plantago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ci.lower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)[ 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#first column</a:t>
            </a:r>
            <a:br>
              <a:rPr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ci.upper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m_effects_b</a:t>
            </a:r>
            <a:r>
              <a:rPr sz="1800" dirty="0">
                <a:latin typeface="Courier"/>
              </a:rPr>
              <a:t>)[ 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#second column</a:t>
            </a:r>
          </a:p>
          <a:p>
            <a:pPr marL="457200" lvl="0" indent="0">
              <a:buNone/>
            </a:pPr>
            <a:r>
              <a:rPr sz="1800" dirty="0">
                <a:latin typeface="Courier"/>
              </a:rPr>
              <a:t>
</a:t>
            </a:r>
            <a:r>
              <a:rPr sz="1800" dirty="0" err="1">
                <a:latin typeface="Courier"/>
              </a:rPr>
              <a:t>plotdata</a:t>
            </a:r>
            <a:endParaRPr sz="1800" dirty="0">
              <a:latin typeface="Courier"/>
            </a:endParaRPr>
          </a:p>
          <a:p>
            <a:pPr marL="4572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5
##   treat     host        mass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Control   Castilleja  4.34     3.91     4.77
## 2 Herbicide Castilleja  3.76     3.31     4.21
## 3 Control  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  6.76     6.42     7.09
## 4 Herbicide </a:t>
            </a:r>
            <a:r>
              <a:rPr sz="1800" dirty="0" err="1">
                <a:latin typeface="Courier"/>
              </a:rPr>
              <a:t>Plantago</a:t>
            </a:r>
            <a:r>
              <a:rPr sz="1800" dirty="0">
                <a:latin typeface="Courier"/>
              </a:rPr>
              <a:t>    6.34     5.99     6.68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2553-4121-524A-B402-10A55822D259}"/>
              </a:ext>
            </a:extLst>
          </p:cNvPr>
          <p:cNvSpPr txBox="1"/>
          <p:nvPr/>
        </p:nvSpPr>
        <p:spPr>
          <a:xfrm>
            <a:off x="9509760" y="1981200"/>
            <a:ext cx="268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in same order as output from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m_effects_b</a:t>
            </a:r>
            <a:r>
              <a:rPr lang="en-US" dirty="0"/>
              <a:t>)!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63E0AA-C775-AA45-8F77-65A5B2048F5A}"/>
                  </a:ext>
                </a:extLst>
              </p14:cNvPr>
              <p14:cNvContentPartPr/>
              <p14:nvPr/>
            </p14:nvContentPartPr>
            <p14:xfrm>
              <a:off x="2142240" y="2147640"/>
              <a:ext cx="6223320" cy="30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63E0AA-C775-AA45-8F77-65A5B2048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240" y="2004000"/>
                <a:ext cx="6366960" cy="59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4EFEF5-3CB5-8149-9D69-22479BAD3B30}"/>
              </a:ext>
            </a:extLst>
          </p:cNvPr>
          <p:cNvGrpSpPr/>
          <p:nvPr/>
        </p:nvGrpSpPr>
        <p:grpSpPr>
          <a:xfrm>
            <a:off x="8391480" y="2141880"/>
            <a:ext cx="922320" cy="369720"/>
            <a:chOff x="8391480" y="2141880"/>
            <a:chExt cx="92232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CC4AF3-D4DC-2B4F-A10D-3582F77776ED}"/>
                    </a:ext>
                  </a:extLst>
                </p14:cNvPr>
                <p14:cNvContentPartPr/>
                <p14:nvPr/>
              </p14:nvContentPartPr>
              <p14:xfrm>
                <a:off x="8413440" y="2188680"/>
                <a:ext cx="900360" cy="32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CC4AF3-D4DC-2B4F-A10D-3582F7777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04800" y="2180040"/>
                  <a:ext cx="918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E20E24-8F87-9647-9735-7304FEE4DDE5}"/>
                    </a:ext>
                  </a:extLst>
                </p14:cNvPr>
                <p14:cNvContentPartPr/>
                <p14:nvPr/>
              </p14:nvContentPartPr>
              <p14:xfrm>
                <a:off x="8391480" y="2141880"/>
                <a:ext cx="24588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E20E24-8F87-9647-9735-7304FEE4DD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2480" y="2133240"/>
                  <a:ext cx="26352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37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1"/>
            <a:ext cx="10972800" cy="5638484"/>
          </a:xfrm>
        </p:spPr>
        <p:txBody>
          <a:bodyPr/>
          <a:lstStyle/>
          <a:p>
            <a:pPr marL="4572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mass,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treat))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"Predicted means ± 95% CI"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"Host Plant"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"mean mass at diapause"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"treatment"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another-factorial_files/figure-pptx/unnamed-chunk-10-1.png">
            <a:extLst>
              <a:ext uri="{FF2B5EF4-FFF2-40B4-BE49-F238E27FC236}">
                <a16:creationId xmlns:a16="http://schemas.microsoft.com/office/drawing/2014/main" id="{B5EAE8F6-0F9E-DC48-8DD1-7CF54DA9241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6930" y="212344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03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other-factorial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7750" y="838200"/>
            <a:ext cx="6064250" cy="485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C1D84-71AC-A747-A422-72C24E4BC5B9}"/>
              </a:ext>
            </a:extLst>
          </p:cNvPr>
          <p:cNvSpPr txBox="1"/>
          <p:nvPr/>
        </p:nvSpPr>
        <p:spPr>
          <a:xfrm>
            <a:off x="444500" y="1310640"/>
            <a:ext cx="57302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Lower CI of control doesn’t overlap mean for herbicide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Upper CI of herbicide doesn’t overlap mean of control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" panose="020B0503020202020204" pitchFamily="34" charset="0"/>
              </a:rPr>
              <a:t>= significantly different at p&lt;0.05</a:t>
            </a:r>
          </a:p>
        </p:txBody>
      </p:sp>
    </p:spTree>
    <p:extLst>
      <p:ext uri="{BB962C8B-B14F-4D97-AF65-F5344CB8AC3E}">
        <p14:creationId xmlns:p14="http://schemas.microsoft.com/office/powerpoint/2010/main" val="42827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data and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It’s a good idea to plot raw data in addition to means ± some measure of uncertainty. BUT, it can get ugly looking fast.</a:t>
            </a:r>
          </a:p>
          <a:p>
            <a:pPr marL="0" lvl="0" indent="0">
              <a:buNone/>
            </a:pPr>
            <a:r>
              <a:rPr dirty="0"/>
              <a:t>Some tips</a:t>
            </a:r>
            <a:r>
              <a:rPr lang="en-US" dirty="0"/>
              <a:t> for keeping things readable</a:t>
            </a:r>
            <a:r>
              <a:rPr dirty="0"/>
              <a:t>:</a:t>
            </a:r>
          </a:p>
          <a:p>
            <a:pPr lvl="1"/>
            <a:r>
              <a:rPr dirty="0"/>
              <a:t>For categorical predictors like this, “jitter” points to make them more visible</a:t>
            </a:r>
          </a:p>
          <a:p>
            <a:pPr lvl="1"/>
            <a:r>
              <a:rPr dirty="0"/>
              <a:t>Use </a:t>
            </a:r>
            <a:r>
              <a:rPr sz="1800" dirty="0">
                <a:latin typeface="Courier"/>
              </a:rPr>
              <a:t>alpha</a:t>
            </a:r>
            <a:r>
              <a:rPr dirty="0"/>
              <a:t> to make raw data more transparent and fade into the background</a:t>
            </a:r>
            <a:endParaRPr lang="en-US" dirty="0"/>
          </a:p>
          <a:p>
            <a:pPr lvl="1"/>
            <a:r>
              <a:rPr lang="en-US" dirty="0"/>
              <a:t>“dodge” data to separate groups</a:t>
            </a:r>
            <a:endParaRPr dirty="0"/>
          </a:p>
          <a:p>
            <a:pPr lvl="1"/>
            <a:r>
              <a:rPr dirty="0"/>
              <a:t>Use different symbols for means and data points</a:t>
            </a:r>
          </a:p>
          <a:p>
            <a:pPr lvl="1"/>
            <a:r>
              <a:rPr dirty="0"/>
              <a:t>Make symbols for means larger than data points</a:t>
            </a:r>
          </a:p>
          <a:p>
            <a:pPr lvl="1"/>
            <a:r>
              <a:rPr dirty="0"/>
              <a:t>Don’t include raw data if it severely compromises readability of the plot</a:t>
            </a:r>
          </a:p>
        </p:txBody>
      </p:sp>
    </p:spTree>
    <p:extLst>
      <p:ext uri="{BB962C8B-B14F-4D97-AF65-F5344CB8AC3E}">
        <p14:creationId xmlns:p14="http://schemas.microsoft.com/office/powerpoint/2010/main" val="206264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1"/>
            <a:ext cx="10972800" cy="586708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Start with raw data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p1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(cats,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mass,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treat))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position_jitterdodge</a:t>
            </a:r>
            <a:r>
              <a:rPr sz="1800" dirty="0">
                <a:latin typeface="Courier"/>
              </a:rPr>
              <a:t>())</a:t>
            </a:r>
            <a:br>
              <a:rPr dirty="0"/>
            </a:br>
            <a:r>
              <a:rPr sz="1800" dirty="0">
                <a:latin typeface="Courier"/>
              </a:rPr>
              <a:t>p1</a:t>
            </a:r>
          </a:p>
        </p:txBody>
      </p:sp>
      <p:pic>
        <p:nvPicPr>
          <p:cNvPr id="7" name="Picture 6" descr="another-factorial_files/figure-pptx/unnamed-chunk-13-1.png">
            <a:extLst>
              <a:ext uri="{FF2B5EF4-FFF2-40B4-BE49-F238E27FC236}">
                <a16:creationId xmlns:a16="http://schemas.microsoft.com/office/drawing/2014/main" id="{30CB6129-F2DB-8C43-8FEE-11DEABDC3A1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" y="207771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CA16982-8D11-1B45-93CD-B55DDD4490F8}"/>
              </a:ext>
            </a:extLst>
          </p:cNvPr>
          <p:cNvGrpSpPr/>
          <p:nvPr/>
        </p:nvGrpSpPr>
        <p:grpSpPr>
          <a:xfrm>
            <a:off x="4525440" y="1698360"/>
            <a:ext cx="1850400" cy="1979640"/>
            <a:chOff x="4525440" y="1698360"/>
            <a:chExt cx="1850400" cy="19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2BC71D-E5A2-B844-9841-9EEAA2A50317}"/>
                    </a:ext>
                  </a:extLst>
                </p14:cNvPr>
                <p14:cNvContentPartPr/>
                <p14:nvPr/>
              </p14:nvContentPartPr>
              <p14:xfrm>
                <a:off x="4615080" y="1710960"/>
                <a:ext cx="1760760" cy="196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2BC71D-E5A2-B844-9841-9EEAA2A503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06080" y="1702320"/>
                  <a:ext cx="1778400" cy="19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34E34E-50C6-4949-9001-59D97BABCABA}"/>
                    </a:ext>
                  </a:extLst>
                </p14:cNvPr>
                <p14:cNvContentPartPr/>
                <p14:nvPr/>
              </p14:nvContentPartPr>
              <p14:xfrm>
                <a:off x="4525440" y="1698360"/>
                <a:ext cx="233280" cy="7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34E34E-50C6-4949-9001-59D97BABCA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6440" y="1689360"/>
                  <a:ext cx="2509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B2551-EC87-E745-8DCC-301B7173631C}"/>
              </a:ext>
            </a:extLst>
          </p:cNvPr>
          <p:cNvGrpSpPr/>
          <p:nvPr/>
        </p:nvGrpSpPr>
        <p:grpSpPr>
          <a:xfrm>
            <a:off x="8255400" y="1696920"/>
            <a:ext cx="1638720" cy="1641600"/>
            <a:chOff x="8255400" y="1696920"/>
            <a:chExt cx="1638720" cy="16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B771F1-DF2D-6941-9A0A-76913E8421F7}"/>
                    </a:ext>
                  </a:extLst>
                </p14:cNvPr>
                <p14:cNvContentPartPr/>
                <p14:nvPr/>
              </p14:nvContentPartPr>
              <p14:xfrm>
                <a:off x="8379240" y="1808520"/>
                <a:ext cx="82440" cy="19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B771F1-DF2D-6941-9A0A-76913E8421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70600" y="1799520"/>
                  <a:ext cx="100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B4B86-CEE0-664B-BF88-111F8937A313}"/>
                    </a:ext>
                  </a:extLst>
                </p14:cNvPr>
                <p14:cNvContentPartPr/>
                <p14:nvPr/>
              </p14:nvContentPartPr>
              <p14:xfrm>
                <a:off x="8255400" y="1696920"/>
                <a:ext cx="402480" cy="15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B4B86-CEE0-664B-BF88-111F8937A3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6760" y="1687920"/>
                  <a:ext cx="42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7DF26C-09E2-2A44-87C4-7193966A78A0}"/>
                    </a:ext>
                  </a:extLst>
                </p14:cNvPr>
                <p14:cNvContentPartPr/>
                <p14:nvPr/>
              </p14:nvContentPartPr>
              <p14:xfrm>
                <a:off x="8511000" y="2017680"/>
                <a:ext cx="1383120" cy="132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7DF26C-09E2-2A44-87C4-7193966A78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2000" y="2008680"/>
                  <a:ext cx="1400760" cy="133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EA601C-68D2-1E4A-98DB-22E4E803F15A}"/>
              </a:ext>
            </a:extLst>
          </p:cNvPr>
          <p:cNvSpPr txBox="1"/>
          <p:nvPr/>
        </p:nvSpPr>
        <p:spPr>
          <a:xfrm>
            <a:off x="5812790" y="3690600"/>
            <a:ext cx="156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Transparency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36815-AACC-704F-A92F-F617242163D1}"/>
              </a:ext>
            </a:extLst>
          </p:cNvPr>
          <p:cNvSpPr txBox="1"/>
          <p:nvPr/>
        </p:nvSpPr>
        <p:spPr>
          <a:xfrm>
            <a:off x="8347478" y="3357004"/>
            <a:ext cx="3163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</a:t>
            </a:r>
            <a:r>
              <a:rPr lang="en-US" sz="2000" dirty="0"/>
              <a:t>groups</a:t>
            </a:r>
            <a:r>
              <a:rPr lang="en-US" dirty="0"/>
              <a:t> side-by-side + jitter</a:t>
            </a:r>
          </a:p>
        </p:txBody>
      </p:sp>
    </p:spTree>
    <p:extLst>
      <p:ext uri="{BB962C8B-B14F-4D97-AF65-F5344CB8AC3E}">
        <p14:creationId xmlns:p14="http://schemas.microsoft.com/office/powerpoint/2010/main" val="9692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2439"/>
            <a:ext cx="10972800" cy="56537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Add error</a:t>
            </a:r>
            <a:r>
              <a:rPr lang="en-US" dirty="0"/>
              <a:t> </a:t>
            </a:r>
            <a:r>
              <a:rPr dirty="0"/>
              <a:t>bars first because I want them to be behind the points for means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p2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p1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geom_errorbar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 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ymin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ci.lower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ymax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ci.upper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treat),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"black"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p2</a:t>
            </a:r>
          </a:p>
        </p:txBody>
      </p:sp>
      <p:pic>
        <p:nvPicPr>
          <p:cNvPr id="4" name="Picture 3" descr="another-factorial_files/figure-pptx/unnamed-chunk-14-1.png">
            <a:extLst>
              <a:ext uri="{FF2B5EF4-FFF2-40B4-BE49-F238E27FC236}">
                <a16:creationId xmlns:a16="http://schemas.microsoft.com/office/drawing/2014/main" id="{921E9FB0-5814-C94F-A62F-E3A042D56C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21464" y="3159612"/>
            <a:ext cx="4726935" cy="3781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B84DCE-B50A-2C4C-A34C-374081889525}"/>
                  </a:ext>
                </a:extLst>
              </p14:cNvPr>
              <p14:cNvContentPartPr/>
              <p14:nvPr/>
            </p14:nvContentPartPr>
            <p14:xfrm>
              <a:off x="7521464" y="2760240"/>
              <a:ext cx="1773720" cy="10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B84DCE-B50A-2C4C-A34C-374081889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9824" y="2616600"/>
                <a:ext cx="1917360" cy="3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AB24001-49AE-1B42-BE71-E17FA424F8FB}"/>
              </a:ext>
            </a:extLst>
          </p:cNvPr>
          <p:cNvGrpSpPr/>
          <p:nvPr/>
        </p:nvGrpSpPr>
        <p:grpSpPr>
          <a:xfrm>
            <a:off x="5709480" y="3076452"/>
            <a:ext cx="1870560" cy="1292040"/>
            <a:chOff x="5875440" y="3254280"/>
            <a:chExt cx="1870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BCBE0C-B04E-374C-8839-971C5D273D09}"/>
                    </a:ext>
                  </a:extLst>
                </p14:cNvPr>
                <p14:cNvContentPartPr/>
                <p14:nvPr/>
              </p14:nvContentPartPr>
              <p14:xfrm>
                <a:off x="5875440" y="3361200"/>
                <a:ext cx="1662120" cy="1185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BCBE0C-B04E-374C-8839-971C5D273D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6440" y="3352560"/>
                  <a:ext cx="167976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6F2F30-6844-1944-909B-03C7E84402C0}"/>
                    </a:ext>
                  </a:extLst>
                </p14:cNvPr>
                <p14:cNvContentPartPr/>
                <p14:nvPr/>
              </p14:nvContentPartPr>
              <p14:xfrm>
                <a:off x="7537200" y="3292080"/>
                <a:ext cx="8280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6F2F30-6844-1944-909B-03C7E8440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8200" y="3283440"/>
                  <a:ext cx="100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3CB693-C6D5-3A4F-83BA-2DDD290A1F00}"/>
                    </a:ext>
                  </a:extLst>
                </p14:cNvPr>
                <p14:cNvContentPartPr/>
                <p14:nvPr/>
              </p14:nvContentPartPr>
              <p14:xfrm>
                <a:off x="7322640" y="3254280"/>
                <a:ext cx="42336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3CB693-C6D5-3A4F-83BA-2DDD290A1F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14000" y="3245640"/>
                  <a:ext cx="441000" cy="26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8ACF62-BF88-A543-AAE6-4DB0BAD2BE22}"/>
              </a:ext>
            </a:extLst>
          </p:cNvPr>
          <p:cNvSpPr txBox="1"/>
          <p:nvPr/>
        </p:nvSpPr>
        <p:spPr>
          <a:xfrm>
            <a:off x="2286600" y="4013747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just fiddled with this until it matched the error bars were about in the middle of the point clouds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EC29F4-5914-CA47-9D80-FF4670577902}"/>
                  </a:ext>
                </a:extLst>
              </p14:cNvPr>
              <p14:cNvContentPartPr/>
              <p14:nvPr/>
            </p14:nvContentPartPr>
            <p14:xfrm>
              <a:off x="4747560" y="1821840"/>
              <a:ext cx="1708200" cy="200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EC29F4-5914-CA47-9D80-FF4670577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5560" y="1678200"/>
                <a:ext cx="1851840" cy="488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CBD74D-202F-4B42-A18C-9BDB5EB20C69}"/>
              </a:ext>
            </a:extLst>
          </p:cNvPr>
          <p:cNvSpPr txBox="1"/>
          <p:nvPr/>
        </p:nvSpPr>
        <p:spPr>
          <a:xfrm>
            <a:off x="307401" y="3275394"/>
            <a:ext cx="279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error bars separate, but don’t color differently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AAD48-D755-9F44-AFEB-5958EAD0F132}"/>
              </a:ext>
            </a:extLst>
          </p:cNvPr>
          <p:cNvGrpSpPr/>
          <p:nvPr/>
        </p:nvGrpSpPr>
        <p:grpSpPr>
          <a:xfrm>
            <a:off x="2830200" y="1939560"/>
            <a:ext cx="1760400" cy="1509120"/>
            <a:chOff x="2830200" y="1939560"/>
            <a:chExt cx="1760400" cy="15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56431B-AD6B-7C47-8FA3-F0478E493946}"/>
                    </a:ext>
                  </a:extLst>
                </p14:cNvPr>
                <p14:cNvContentPartPr/>
                <p14:nvPr/>
              </p14:nvContentPartPr>
              <p14:xfrm>
                <a:off x="2830200" y="1997160"/>
                <a:ext cx="1425600" cy="145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56431B-AD6B-7C47-8FA3-F0478E4939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1200" y="1988160"/>
                  <a:ext cx="144324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74D8A-1D8B-4048-95D2-252034F9499A}"/>
                    </a:ext>
                  </a:extLst>
                </p14:cNvPr>
                <p14:cNvContentPartPr/>
                <p14:nvPr/>
              </p14:nvContentPartPr>
              <p14:xfrm>
                <a:off x="4153200" y="1939560"/>
                <a:ext cx="437400" cy="18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74D8A-1D8B-4048-95D2-252034F949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44560" y="1930560"/>
                  <a:ext cx="455040" cy="20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1"/>
            <a:ext cx="10972800" cy="556228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Add means with same dodge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p3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p2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plotdata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treat),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"square filled"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"black"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position_dodge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380A-2382-964C-AACE-C21774382A5B}"/>
              </a:ext>
            </a:extLst>
          </p:cNvPr>
          <p:cNvSpPr txBox="1"/>
          <p:nvPr/>
        </p:nvSpPr>
        <p:spPr>
          <a:xfrm>
            <a:off x="7803491" y="1385236"/>
            <a:ext cx="438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filled shapes, color = outline, fill = fill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180D2-36C1-7E4B-912D-F06E349D19A3}"/>
              </a:ext>
            </a:extLst>
          </p:cNvPr>
          <p:cNvSpPr txBox="1"/>
          <p:nvPr/>
        </p:nvSpPr>
        <p:spPr>
          <a:xfrm>
            <a:off x="7424605" y="4383995"/>
            <a:ext cx="283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dodge as error bars</a:t>
            </a:r>
          </a:p>
        </p:txBody>
      </p:sp>
      <p:pic>
        <p:nvPicPr>
          <p:cNvPr id="21" name="Picture 20" descr="another-factorial_files/figure-pptx/unnamed-chunk-15-1.png">
            <a:extLst>
              <a:ext uri="{FF2B5EF4-FFF2-40B4-BE49-F238E27FC236}">
                <a16:creationId xmlns:a16="http://schemas.microsoft.com/office/drawing/2014/main" id="{9ADBA293-DF85-A644-91E3-982B2A1D111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7680" y="3285744"/>
            <a:ext cx="4465320" cy="35722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96E3D0-8AFE-6641-A3CA-382100C7AE34}"/>
                  </a:ext>
                </a:extLst>
              </p14:cNvPr>
              <p14:cNvContentPartPr/>
              <p14:nvPr/>
            </p14:nvContentPartPr>
            <p14:xfrm>
              <a:off x="4884360" y="2319000"/>
              <a:ext cx="2017080" cy="58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96E3D0-8AFE-6641-A3CA-382100C7A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2360" y="2175360"/>
                <a:ext cx="21607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E4E7F2-7998-3F44-964D-3DE92D0898F2}"/>
                  </a:ext>
                </a:extLst>
              </p14:cNvPr>
              <p14:cNvContentPartPr/>
              <p14:nvPr/>
            </p14:nvContentPartPr>
            <p14:xfrm>
              <a:off x="4306920" y="1800960"/>
              <a:ext cx="1590480" cy="2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E4E7F2-7998-3F44-964D-3DE92D089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4920" y="1656960"/>
                <a:ext cx="1734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904C0D-C42C-7043-9869-446A65B9070B}"/>
                  </a:ext>
                </a:extLst>
              </p14:cNvPr>
              <p14:cNvContentPartPr/>
              <p14:nvPr/>
            </p14:nvContentPartPr>
            <p14:xfrm>
              <a:off x="3784920" y="2533920"/>
              <a:ext cx="1986840" cy="97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904C0D-C42C-7043-9869-446A65B907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2920" y="2390280"/>
                <a:ext cx="213048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75A309F-66B6-C549-967C-10B2E527D07E}"/>
              </a:ext>
            </a:extLst>
          </p:cNvPr>
          <p:cNvGrpSpPr/>
          <p:nvPr/>
        </p:nvGrpSpPr>
        <p:grpSpPr>
          <a:xfrm>
            <a:off x="6251640" y="1594320"/>
            <a:ext cx="1564560" cy="818640"/>
            <a:chOff x="6251640" y="1594320"/>
            <a:chExt cx="1564560" cy="81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BBEB5E-348E-7E40-A5BA-1B523C9A6B50}"/>
                    </a:ext>
                  </a:extLst>
                </p14:cNvPr>
                <p14:cNvContentPartPr/>
                <p14:nvPr/>
              </p14:nvContentPartPr>
              <p14:xfrm>
                <a:off x="6335520" y="1594320"/>
                <a:ext cx="1409400" cy="18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BBEB5E-348E-7E40-A5BA-1B523C9A6B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26880" y="1585680"/>
                  <a:ext cx="1427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012019-B0DF-5946-96A6-4839DDA1C12E}"/>
                    </a:ext>
                  </a:extLst>
                </p14:cNvPr>
                <p14:cNvContentPartPr/>
                <p14:nvPr/>
              </p14:nvContentPartPr>
              <p14:xfrm>
                <a:off x="6251640" y="1729680"/>
                <a:ext cx="160560" cy="12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012019-B0DF-5946-96A6-4839DDA1C1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42640" y="1720680"/>
                  <a:ext cx="178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57EAE9-8366-2B40-9B7C-46F2D324CE0A}"/>
                    </a:ext>
                  </a:extLst>
                </p14:cNvPr>
                <p14:cNvContentPartPr/>
                <p14:nvPr/>
              </p14:nvContentPartPr>
              <p14:xfrm>
                <a:off x="7149840" y="1691160"/>
                <a:ext cx="666360" cy="63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57EAE9-8366-2B40-9B7C-46F2D324CE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1200" y="1682160"/>
                  <a:ext cx="6840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EE1B5E-A726-794D-B472-67993EFB7422}"/>
                    </a:ext>
                  </a:extLst>
                </p14:cNvPr>
                <p14:cNvContentPartPr/>
                <p14:nvPr/>
              </p14:nvContentPartPr>
              <p14:xfrm>
                <a:off x="7096200" y="2242680"/>
                <a:ext cx="137160" cy="17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EE1B5E-A726-794D-B472-67993EFB74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7560" y="2234040"/>
                  <a:ext cx="15480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2081C7-FD30-5747-BF14-FAD77B1439E8}"/>
                  </a:ext>
                </a:extLst>
              </p14:cNvPr>
              <p14:cNvContentPartPr/>
              <p14:nvPr/>
            </p14:nvContentPartPr>
            <p14:xfrm>
              <a:off x="7300680" y="2868720"/>
              <a:ext cx="1617840" cy="80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2081C7-FD30-5747-BF14-FAD77B1439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28680" y="2724720"/>
                <a:ext cx="17614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29ECE1C-B134-3F4B-A598-664621222E99}"/>
              </a:ext>
            </a:extLst>
          </p:cNvPr>
          <p:cNvGrpSpPr/>
          <p:nvPr/>
        </p:nvGrpSpPr>
        <p:grpSpPr>
          <a:xfrm>
            <a:off x="8134080" y="3116760"/>
            <a:ext cx="664200" cy="1377000"/>
            <a:chOff x="8134080" y="3116760"/>
            <a:chExt cx="664200" cy="13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ED098F-BF74-CE48-BA79-A3BD64452272}"/>
                    </a:ext>
                  </a:extLst>
                </p14:cNvPr>
                <p14:cNvContentPartPr/>
                <p14:nvPr/>
              </p14:nvContentPartPr>
              <p14:xfrm>
                <a:off x="8225520" y="3212520"/>
                <a:ext cx="572760" cy="128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ED098F-BF74-CE48-BA79-A3BD644522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16880" y="3203520"/>
                  <a:ext cx="59040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1D9C7A-8C97-E445-BC6F-13E9C25C9D1F}"/>
                    </a:ext>
                  </a:extLst>
                </p14:cNvPr>
                <p14:cNvContentPartPr/>
                <p14:nvPr/>
              </p14:nvContentPartPr>
              <p14:xfrm>
                <a:off x="8134080" y="3116760"/>
                <a:ext cx="187920" cy="23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1D9C7A-8C97-E445-BC6F-13E9C25C9D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5080" y="3108120"/>
                  <a:ext cx="20556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41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0DE-EA0C-F145-AF96-1B46C85C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755B-6637-8742-B612-1B55D5A0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 Canvas notifications!</a:t>
            </a:r>
          </a:p>
          <a:p>
            <a:r>
              <a:rPr lang="en-US" dirty="0"/>
              <a:t>Discussion board</a:t>
            </a:r>
          </a:p>
          <a:p>
            <a:r>
              <a:rPr lang="en-US" dirty="0"/>
              <a:t>Lectures will be over </a:t>
            </a:r>
            <a:r>
              <a:rPr lang="en-US" dirty="0" err="1"/>
              <a:t>Webex</a:t>
            </a:r>
            <a:endParaRPr lang="en-US" dirty="0"/>
          </a:p>
          <a:p>
            <a:pPr lvl="1"/>
            <a:r>
              <a:rPr lang="en-US" dirty="0"/>
              <a:t>Live with chat and recorded</a:t>
            </a:r>
          </a:p>
          <a:p>
            <a:pPr lvl="1"/>
            <a:r>
              <a:rPr lang="en-US" dirty="0"/>
              <a:t>Lecture materials still posted as usual</a:t>
            </a:r>
          </a:p>
          <a:p>
            <a:r>
              <a:rPr lang="en-US" dirty="0"/>
              <a:t>Office hours will be over </a:t>
            </a:r>
            <a:r>
              <a:rPr lang="en-US" dirty="0" err="1"/>
              <a:t>Webex</a:t>
            </a:r>
            <a:endParaRPr lang="en-US" dirty="0"/>
          </a:p>
          <a:p>
            <a:r>
              <a:rPr lang="en-US" dirty="0"/>
              <a:t>Labs will be </a:t>
            </a:r>
            <a:r>
              <a:rPr lang="en-US" u="sng" dirty="0"/>
              <a:t>asynchronous</a:t>
            </a:r>
            <a:r>
              <a:rPr lang="en-US" dirty="0"/>
              <a:t> and use R Studio Cloud [demo]</a:t>
            </a:r>
          </a:p>
          <a:p>
            <a:r>
              <a:rPr lang="en-US" dirty="0"/>
              <a:t>Test your setup </a:t>
            </a:r>
            <a:r>
              <a:rPr lang="en-US" b="1" dirty="0"/>
              <a:t>before</a:t>
            </a:r>
            <a:r>
              <a:rPr lang="en-US" dirty="0"/>
              <a:t> class starts again!</a:t>
            </a:r>
          </a:p>
        </p:txBody>
      </p:sp>
    </p:spTree>
    <p:extLst>
      <p:ext uri="{BB962C8B-B14F-4D97-AF65-F5344CB8AC3E}">
        <p14:creationId xmlns:p14="http://schemas.microsoft.com/office/powerpoint/2010/main" val="40046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other-factorial_files/figure-pptx/unnamed-chunk-15-1.png">
            <a:extLst>
              <a:ext uri="{FF2B5EF4-FFF2-40B4-BE49-F238E27FC236}">
                <a16:creationId xmlns:a16="http://schemas.microsoft.com/office/drawing/2014/main" id="{3A506B0A-DF57-9449-B055-D7C37482E0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1320" y="469392"/>
            <a:ext cx="7985760" cy="6388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21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marL="0" lvl="0" indent="0">
              <a:buNone/>
            </a:pPr>
            <a:r>
              <a:t>Another factorial experiment</a:t>
            </a:r>
          </a:p>
        </p:txBody>
      </p:sp>
    </p:spTree>
    <p:extLst>
      <p:ext uri="{BB962C8B-B14F-4D97-AF65-F5344CB8AC3E}">
        <p14:creationId xmlns:p14="http://schemas.microsoft.com/office/powerpoint/2010/main" val="7795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1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Bow-winged grasshoppers: (</a:t>
            </a:r>
            <a:r>
              <a:rPr lang="en-US" sz="2400" i="1" dirty="0" err="1"/>
              <a:t>Chorthippus</a:t>
            </a:r>
            <a:r>
              <a:rPr lang="en-US" sz="2400" i="1" dirty="0"/>
              <a:t> </a:t>
            </a:r>
            <a:r>
              <a:rPr lang="en-US" sz="2400" i="1" dirty="0" err="1"/>
              <a:t>biguttulus</a:t>
            </a:r>
            <a:r>
              <a:rPr lang="en-US" sz="2400" dirty="0"/>
              <a:t>)</a:t>
            </a:r>
          </a:p>
          <a:p>
            <a:endParaRPr lang="en-US" sz="1200" dirty="0"/>
          </a:p>
          <a:p>
            <a:r>
              <a:rPr lang="en-US" sz="2400" dirty="0"/>
              <a:t>Does road noise affect grasshopper song?</a:t>
            </a:r>
          </a:p>
          <a:p>
            <a:endParaRPr lang="en-US" sz="1200" dirty="0"/>
          </a:p>
          <a:p>
            <a:r>
              <a:rPr lang="en-US" sz="2400" dirty="0"/>
              <a:t>Factorial experiment: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source populations: near and far from roads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rearing environments: noisy and quiet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200" dirty="0"/>
          </a:p>
          <a:p>
            <a:r>
              <a:rPr lang="en-US" sz="2400" dirty="0"/>
              <a:t>How does noise affect the pitch at which grasshoppers “sing”?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9943" r="73427" b="77556"/>
          <a:stretch/>
        </p:blipFill>
        <p:spPr bwMode="auto">
          <a:xfrm>
            <a:off x="6858001" y="5943600"/>
            <a:ext cx="15240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54" y="5050480"/>
            <a:ext cx="4596246" cy="168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572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 factorial </a:t>
            </a:r>
            <a:r>
              <a:rPr lang="en-US" sz="2400" dirty="0" err="1"/>
              <a:t>glm</a:t>
            </a:r>
            <a:r>
              <a:rPr lang="en-US" sz="2400" dirty="0"/>
              <a:t> and “marginal” hypothesis tests to evaluate the effects of source population, rearing environment and their interaction on grasshopper pitch.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Quick overview (</a:t>
            </a:r>
            <a:r>
              <a:rPr lang="en-US" sz="2400" dirty="0" err="1"/>
              <a:t>ppt</a:t>
            </a:r>
            <a:r>
              <a:rPr lang="en-US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You run the code (in R)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quietGrasshopper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96200" y="5867400"/>
            <a:ext cx="609600" cy="609600"/>
          </a:xfrm>
          <a:prstGeom prst="rect">
            <a:avLst/>
          </a:prstGeom>
        </p:spPr>
      </p:pic>
      <p:pic>
        <p:nvPicPr>
          <p:cNvPr id="5" name="noisyGrasshoppers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20200" y="58674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442" y="6477000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QUIET PITCH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477000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PITCH</a:t>
            </a:r>
          </a:p>
        </p:txBody>
      </p:sp>
    </p:spTree>
    <p:extLst>
      <p:ext uri="{BB962C8B-B14F-4D97-AF65-F5344CB8AC3E}">
        <p14:creationId xmlns:p14="http://schemas.microsoft.com/office/powerpoint/2010/main" val="9178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other-factorial_files/figure-pptx/unnamed-chunk-15-1.png">
            <a:extLst>
              <a:ext uri="{FF2B5EF4-FFF2-40B4-BE49-F238E27FC236}">
                <a16:creationId xmlns:a16="http://schemas.microsoft.com/office/drawing/2014/main" id="{18BE98CC-DF64-6E44-B03D-A219989D2D8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7240" y="1161348"/>
            <a:ext cx="9936480" cy="56779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Choose a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80" y="1417638"/>
            <a:ext cx="6141720" cy="4251644"/>
          </a:xfrm>
        </p:spPr>
        <p:txBody>
          <a:bodyPr>
            <a:normAutofit/>
          </a:bodyPr>
          <a:lstStyle/>
          <a:p>
            <a:pPr lvl="1"/>
            <a:r>
              <a:rPr sz="2000" dirty="0"/>
              <a:t>Continuous</a:t>
            </a:r>
          </a:p>
          <a:p>
            <a:pPr lvl="1"/>
            <a:r>
              <a:rPr sz="2000" dirty="0"/>
              <a:t>Approximately(?) bell shaped &amp; symmetric</a:t>
            </a:r>
          </a:p>
          <a:p>
            <a:pPr lvl="1"/>
            <a:r>
              <a:rPr sz="2000" dirty="0"/>
              <a:t>Probably close enough to Normal (AKA Gaussian)</a:t>
            </a:r>
          </a:p>
        </p:txBody>
      </p:sp>
    </p:spTree>
    <p:extLst>
      <p:ext uri="{BB962C8B-B14F-4D97-AF65-F5344CB8AC3E}">
        <p14:creationId xmlns:p14="http://schemas.microsoft.com/office/powerpoint/2010/main" val="42305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2. Fit “full” model &amp; marginal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2 dummy variables:</a:t>
                </a:r>
              </a:p>
              <a:p>
                <a:pPr lvl="1"/>
                <a:r>
                  <a:t>O (origin) = 1 if roadside, 0 if non-roadside</a:t>
                </a:r>
              </a:p>
              <a:p>
                <a:pPr lvl="1"/>
                <a:r>
                  <a:t>T (treatment) = 1 if noisy, 0 if quiet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𝑂𝑇</m:t>
                      </m:r>
                    </m:oMath>
                  </m:oMathPara>
                </a14:m>
                <a:endParaRPr/>
              </a:p>
              <a:p>
                <a:pPr marL="1270000" lvl="0" indent="0">
                  <a:buNone/>
                </a:pPr>
                <a:r>
                  <a:rPr sz="1800">
                    <a:latin typeface="Courier"/>
                  </a:rPr>
                  <a:t>m1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(LocMax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Origin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Treatment,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gaussian,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gh)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Check that residuals are ±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great, but not terrible</a:t>
            </a:r>
          </a:p>
        </p:txBody>
      </p:sp>
      <p:pic>
        <p:nvPicPr>
          <p:cNvPr id="4" name="Picture 3" descr="another-factorial_files/figure-pptx/unnamed-chunk-17-1.png">
            <a:extLst>
              <a:ext uri="{FF2B5EF4-FFF2-40B4-BE49-F238E27FC236}">
                <a16:creationId xmlns:a16="http://schemas.microsoft.com/office/drawing/2014/main" id="{1E602CFE-A1F3-EE48-9DAD-C1D070859A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3270" y="2062162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67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264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Marginal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1917"/>
            <a:ext cx="10972800" cy="5028884"/>
          </a:xfrm>
        </p:spPr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800" dirty="0">
                <a:latin typeface="Courier"/>
              </a:rPr>
              <a:t>(m1)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Analysis of Deviance Table (Type II tests)
## 
## Response: </a:t>
            </a:r>
            <a:r>
              <a:rPr sz="1800" dirty="0" err="1">
                <a:latin typeface="Courier"/>
              </a:rPr>
              <a:t>LocMax</a:t>
            </a:r>
            <a:r>
              <a:rPr sz="1800" dirty="0">
                <a:latin typeface="Courier"/>
              </a:rPr>
              <a:t>
##                  LR 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 Df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)    
## Origin            21.7862  1  3.048e-06 ***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## Treatment         11.4343  1   0.000721 ***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## </a:t>
            </a:r>
            <a:r>
              <a:rPr sz="1800" dirty="0" err="1">
                <a:latin typeface="Courier"/>
              </a:rPr>
              <a:t>Origin:Treatment</a:t>
            </a:r>
            <a:r>
              <a:rPr sz="1800" dirty="0">
                <a:latin typeface="Courier"/>
              </a:rPr>
              <a:t>   0.5008  1   0.479145    
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4D8E-1670-F24D-83C9-693FACDE246B}"/>
              </a:ext>
            </a:extLst>
          </p:cNvPr>
          <p:cNvSpPr txBox="1"/>
          <p:nvPr/>
        </p:nvSpPr>
        <p:spPr>
          <a:xfrm>
            <a:off x="8521267" y="2534417"/>
            <a:ext cx="147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Treat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1D788-04B4-2548-9AAE-DE797AE69175}"/>
              </a:ext>
            </a:extLst>
          </p:cNvPr>
          <p:cNvSpPr txBox="1"/>
          <p:nvPr/>
        </p:nvSpPr>
        <p:spPr>
          <a:xfrm>
            <a:off x="8521267" y="3907894"/>
            <a:ext cx="147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Origin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A0C91-D8DC-644C-A2D0-0A211B2E5B8A}"/>
              </a:ext>
            </a:extLst>
          </p:cNvPr>
          <p:cNvSpPr txBox="1"/>
          <p:nvPr/>
        </p:nvSpPr>
        <p:spPr>
          <a:xfrm>
            <a:off x="7974871" y="5281371"/>
            <a:ext cx="2831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 + </a:t>
            </a:r>
            <a:r>
              <a:rPr lang="en-US" b="1" dirty="0" err="1">
                <a:solidFill>
                  <a:srgbClr val="C00000"/>
                </a:solidFill>
              </a:rPr>
              <a:t>Origin:Treat</a:t>
            </a:r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Origin + Treat</a:t>
            </a:r>
          </a:p>
        </p:txBody>
      </p:sp>
    </p:spTree>
    <p:extLst>
      <p:ext uri="{BB962C8B-B14F-4D97-AF65-F5344CB8AC3E}">
        <p14:creationId xmlns:p14="http://schemas.microsoft.com/office/powerpoint/2010/main" val="332000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Interaction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Use the “hack” to get means and confidence intervals and plot them.</a:t>
            </a:r>
          </a:p>
          <a:p>
            <a:pPr lvl="1"/>
            <a:r>
              <a:rPr lang="en-US" dirty="0"/>
              <a:t>Make </a:t>
            </a:r>
            <a:r>
              <a:rPr dirty="0"/>
              <a:t>interaction plot (not dodged jitter like before)</a:t>
            </a:r>
          </a:p>
        </p:txBody>
      </p:sp>
      <p:pic>
        <p:nvPicPr>
          <p:cNvPr id="5" name="Picture 4" descr="another-factorial_files/figure-pptx/unnamed-chunk-21-1.png">
            <a:extLst>
              <a:ext uri="{FF2B5EF4-FFF2-40B4-BE49-F238E27FC236}">
                <a16:creationId xmlns:a16="http://schemas.microsoft.com/office/drawing/2014/main" id="{38D34F2E-A5AF-0C44-B46D-E735B61F19D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7051" y="2560002"/>
            <a:ext cx="7040880" cy="4023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7F59FF-8C2B-B044-8470-F00E1DED507E}"/>
              </a:ext>
            </a:extLst>
          </p:cNvPr>
          <p:cNvSpPr txBox="1">
            <a:spLocks/>
          </p:cNvSpPr>
          <p:nvPr/>
        </p:nvSpPr>
        <p:spPr>
          <a:xfrm>
            <a:off x="7856220" y="2560002"/>
            <a:ext cx="34378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If there is no interaction, these lines would be parallel.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(Why? Work through the </a:t>
            </a:r>
            <a:r>
              <a:rPr lang="en-US" dirty="0" err="1"/>
              <a:t>algerbra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1066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D23B-233D-D648-A602-43A0992E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D6-0279-FB41-9A03-4F567CAE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grasshopper_song.csv</a:t>
            </a:r>
            <a:r>
              <a:rPr lang="en-US" dirty="0"/>
              <a:t> on Canvas</a:t>
            </a:r>
          </a:p>
          <a:p>
            <a:r>
              <a:rPr lang="en-US" dirty="0"/>
              <a:t>Read it in, fit the </a:t>
            </a:r>
            <a:r>
              <a:rPr lang="en-US" dirty="0" err="1"/>
              <a:t>glm</a:t>
            </a:r>
            <a:r>
              <a:rPr lang="en-US" dirty="0"/>
              <a:t> that test for effects of Treatment, Origin, and their interaction on </a:t>
            </a:r>
            <a:r>
              <a:rPr lang="en-US" dirty="0" err="1"/>
              <a:t>LocMax</a:t>
            </a:r>
            <a:r>
              <a:rPr lang="en-US" dirty="0"/>
              <a:t> (local maximum frequency in Hz)</a:t>
            </a:r>
          </a:p>
        </p:txBody>
      </p:sp>
    </p:spTree>
    <p:extLst>
      <p:ext uri="{BB962C8B-B14F-4D97-AF65-F5344CB8AC3E}">
        <p14:creationId xmlns:p14="http://schemas.microsoft.com/office/powerpoint/2010/main" val="34742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1C32-B34D-654C-928B-ADBACB90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7D55-5181-654A-83BA-0DE63940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a log-normal distribution produced by the log of normally distributed values?</a:t>
            </a:r>
          </a:p>
          <a:p>
            <a:pPr lvl="1"/>
            <a:r>
              <a:rPr lang="en-US" dirty="0"/>
              <a:t>No.  If x is log-normally distributed, then log(x) has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556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9"/>
            <a:ext cx="10972800" cy="55975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 marL="914400" lvl="1" indent="-457200">
              <a:buFont typeface="+mj-lt"/>
              <a:buAutoNum type="arabicPeriod" startAt="2"/>
            </a:pPr>
            <a:r>
              <a:rPr dirty="0"/>
              <a:t>The </a:t>
            </a:r>
            <a:r>
              <a:rPr b="1" dirty="0"/>
              <a:t>product</a:t>
            </a:r>
            <a:r>
              <a:rPr dirty="0"/>
              <a:t> of a large number of samples from any positive (&gt;0) distribution will be </a:t>
            </a:r>
            <a:r>
              <a:rPr b="1" dirty="0"/>
              <a:t>log-normally</a:t>
            </a:r>
            <a:r>
              <a:rPr dirty="0"/>
              <a:t> distributed.</a:t>
            </a:r>
          </a:p>
        </p:txBody>
      </p:sp>
      <p:pic>
        <p:nvPicPr>
          <p:cNvPr id="4" name="Picture 3" descr="normal-distribution_files/figure-pptx/unnamed-chunk-4-1.png">
            <a:extLst>
              <a:ext uri="{FF2B5EF4-FFF2-40B4-BE49-F238E27FC236}">
                <a16:creationId xmlns:a16="http://schemas.microsoft.com/office/drawing/2014/main" id="{58B72712-46A6-084F-8056-9FF441E848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1012" y="2140905"/>
            <a:ext cx="4981575" cy="3985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normal-distribution_files/figure-pptx/unnamed-chunk-4-2.png">
            <a:extLst>
              <a:ext uri="{FF2B5EF4-FFF2-40B4-BE49-F238E27FC236}">
                <a16:creationId xmlns:a16="http://schemas.microsoft.com/office/drawing/2014/main" id="{F2427BB9-FCAB-6044-B28D-97D3F7081FD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462587" y="2140905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normal-distribution_files/figure-pptx/unnamed-chunk-4-3.png">
            <a:extLst>
              <a:ext uri="{FF2B5EF4-FFF2-40B4-BE49-F238E27FC236}">
                <a16:creationId xmlns:a16="http://schemas.microsoft.com/office/drawing/2014/main" id="{90C0DBD8-1E7E-5641-A513-EEFE72D01DBF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62587" y="2140904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9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1C32-B34D-654C-928B-ADBACB90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7D55-5181-654A-83BA-0DE63940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a log-normal distribution produced by the log of normally distributed values?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do </a:t>
            </a:r>
            <a:r>
              <a:rPr lang="en-US" sz="1800" dirty="0" err="1">
                <a:latin typeface="Courier" pitchFamily="2" charset="0"/>
              </a:rPr>
              <a:t>glm</a:t>
            </a:r>
            <a:r>
              <a:rPr lang="en-US" sz="1800" dirty="0">
                <a:latin typeface="Courier" pitchFamily="2" charset="0"/>
              </a:rPr>
              <a:t>(mass ~ -1 + treat*host, family = gaussian, data = cats)</a:t>
            </a:r>
            <a:r>
              <a:rPr lang="en-US" dirty="0"/>
              <a:t>?</a:t>
            </a:r>
          </a:p>
          <a:p>
            <a:pPr marL="857250" lvl="1" indent="-457200"/>
            <a:r>
              <a:rPr lang="en-US" dirty="0"/>
              <a:t>Not quite that easy…</a:t>
            </a:r>
          </a:p>
        </p:txBody>
      </p:sp>
    </p:spTree>
    <p:extLst>
      <p:ext uri="{BB962C8B-B14F-4D97-AF65-F5344CB8AC3E}">
        <p14:creationId xmlns:p14="http://schemas.microsoft.com/office/powerpoint/2010/main" val="41825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 algn="l">
              <a:buNone/>
            </a:pPr>
            <a:r>
              <a:rPr sz="3200" dirty="0"/>
              <a:t>Review of means vs. effects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Using our coefficients and GLM equation, we figured out the expected mean mass of caterpillars in all 4 treatment x host plant combinations: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12700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(m4)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round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                (Intercept)                </a:t>
                </a:r>
                <a:r>
                  <a:rPr sz="1800" dirty="0" err="1">
                    <a:latin typeface="Courier"/>
                  </a:rPr>
                  <a:t>hostPlantago</a:t>
                </a:r>
                <a:r>
                  <a:rPr sz="1800" dirty="0">
                    <a:latin typeface="Courier"/>
                  </a:rPr>
                  <a:t> 
##                        4.34                        2.41 
##              </a:t>
                </a:r>
                <a:r>
                  <a:rPr sz="1800" dirty="0" err="1">
                    <a:latin typeface="Courier"/>
                  </a:rPr>
                  <a:t>treatHerbicide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hostPlantago:treatHerbicide</a:t>
                </a:r>
                <a:r>
                  <a:rPr sz="1800" dirty="0">
                    <a:latin typeface="Courier"/>
                  </a:rPr>
                  <a:t> 
##                       -0.58                        0.16</a:t>
                </a:r>
              </a:p>
              <a:p>
                <a:pPr marL="0" lvl="0" indent="0">
                  <a:buNone/>
                </a:pPr>
                <a:r>
                  <a:rPr dirty="0"/>
                  <a:t>Castilleja &amp; control = 4.34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Castilleja &amp; herbicide = 3.76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Plantago</a:t>
                </a:r>
                <a:r>
                  <a:rPr dirty="0"/>
                  <a:t> &amp; control = 6.76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 err="1"/>
                  <a:t>Plantago</a:t>
                </a:r>
                <a:r>
                  <a:rPr dirty="0"/>
                  <a:t> &amp; herbicide = 6.34</a:t>
                </a:r>
              </a:p>
              <a:p>
                <a:pPr marL="0" lvl="0" indent="0" algn="ctr">
                  <a:buNone/>
                </a:pPr>
                <a:r>
                  <a:rPr dirty="0"/>
                  <a:t>Can we get these an easier way</a:t>
                </a:r>
                <a:r>
                  <a:rPr lang="en-US" dirty="0"/>
                  <a:t> by using means parameterization?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Effects </a:t>
            </a:r>
            <a:r>
              <a:rPr lang="en-US" sz="2800" dirty="0"/>
              <a:t>parameterization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355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treat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)
## Coefficients:
##                             Estimate Std. Error t value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(&gt;|t|)    
## (Intercept)                   4.3444     0.2193  19.806  &lt; 2e-16 ***
## </a:t>
            </a:r>
            <a:r>
              <a:rPr sz="1800" dirty="0" err="1">
                <a:latin typeface="Courier"/>
              </a:rPr>
              <a:t>treatHerbicide</a:t>
            </a:r>
            <a:r>
              <a:rPr sz="1800" dirty="0">
                <a:latin typeface="Courier"/>
              </a:rPr>
              <a:t>               -0.5844     0.3162  -1.848   0.0657 .  
## </a:t>
            </a:r>
            <a:r>
              <a:rPr sz="1800" dirty="0" err="1">
                <a:latin typeface="Courier"/>
              </a:rPr>
              <a:t>hostPlantago</a:t>
            </a:r>
            <a:r>
              <a:rPr sz="1800" dirty="0">
                <a:latin typeface="Courier"/>
              </a:rPr>
              <a:t>                  2.4144     0.2778   8.690 3.14e-16 ***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0.1639     0.3998   0.410   0.6821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
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m_effects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Analysis of Deviance Table (Type II tests)
## 
## Response: mass
##            LR 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 Df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</a:t>
            </a:r>
            <a:r>
              <a:rPr sz="1800" dirty="0" err="1">
                <a:latin typeface="Courier"/>
              </a:rPr>
              <a:t>Chisq</a:t>
            </a:r>
            <a:r>
              <a:rPr sz="1800" dirty="0">
                <a:latin typeface="Courier"/>
              </a:rPr>
              <a:t>)    
## treat         6.200  1    0.01278 *  
## host        155.777  1    &lt; 2e-16 ***
## </a:t>
            </a:r>
            <a:r>
              <a:rPr sz="1800" dirty="0" err="1">
                <a:latin typeface="Courier"/>
              </a:rPr>
              <a:t>treat:host</a:t>
            </a:r>
            <a:r>
              <a:rPr sz="1800" dirty="0">
                <a:latin typeface="Courier"/>
              </a:rPr>
              <a:t>    0.168  1    0.68177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2DBC9825-295C-2F47-A6A8-60244E2E34B7}"/>
              </a:ext>
            </a:extLst>
          </p:cNvPr>
          <p:cNvSpPr/>
          <p:nvPr/>
        </p:nvSpPr>
        <p:spPr>
          <a:xfrm>
            <a:off x="6403975" y="11406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571F5-E717-FC4C-8294-C5E07B1ED601}"/>
              </a:ext>
            </a:extLst>
          </p:cNvPr>
          <p:cNvSpPr txBox="1"/>
          <p:nvPr/>
        </p:nvSpPr>
        <p:spPr>
          <a:xfrm>
            <a:off x="4708440" y="4061267"/>
            <a:ext cx="12891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3829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86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Means </a:t>
            </a:r>
            <a:r>
              <a:rPr lang="en-US" sz="3200" dirty="0"/>
              <a:t>parameterization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301"/>
            <a:ext cx="10972800" cy="512286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m_means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(mass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treat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host,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gaussian,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cats)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m_means</a:t>
            </a:r>
            <a:r>
              <a:rPr sz="1800" dirty="0">
                <a:latin typeface="Courier"/>
              </a:rPr>
              <a:t>)
## Coefficients:
##                             Estimate Std. Error t value </a:t>
            </a:r>
            <a:r>
              <a:rPr sz="1800" dirty="0" err="1">
                <a:latin typeface="Courier"/>
              </a:rPr>
              <a:t>Pr</a:t>
            </a:r>
            <a:r>
              <a:rPr sz="1800" dirty="0">
                <a:latin typeface="Courier"/>
              </a:rPr>
              <a:t>(&gt;|t|)    
## </a:t>
            </a:r>
            <a:r>
              <a:rPr sz="1800" dirty="0" err="1">
                <a:latin typeface="Courier"/>
              </a:rPr>
              <a:t>treatControl</a:t>
            </a:r>
            <a:r>
              <a:rPr sz="1800" dirty="0">
                <a:latin typeface="Courier"/>
              </a:rPr>
              <a:t>                  4.3444     0.2193   19.81  &lt; 2e-16 ***
## </a:t>
            </a:r>
            <a:r>
              <a:rPr sz="1800" dirty="0" err="1">
                <a:latin typeface="Courier"/>
              </a:rPr>
              <a:t>treatHerbicide</a:t>
            </a:r>
            <a:r>
              <a:rPr sz="1800" dirty="0">
                <a:latin typeface="Courier"/>
              </a:rPr>
              <a:t>                3.7600     0.2278   16.51  &lt; 2e-16 ***
## </a:t>
            </a:r>
            <a:r>
              <a:rPr sz="1800" dirty="0" err="1">
                <a:latin typeface="Courier"/>
              </a:rPr>
              <a:t>hostPlantago</a:t>
            </a:r>
            <a:r>
              <a:rPr sz="1800" dirty="0">
                <a:latin typeface="Courier"/>
              </a:rPr>
              <a:t>                  2.4144     0.2778    8.69 3.14e-16 ***
## </a:t>
            </a:r>
            <a:r>
              <a:rPr sz="1800" dirty="0" err="1">
                <a:latin typeface="Courier"/>
              </a:rPr>
              <a:t>treatHerbicide:hostPlantago</a:t>
            </a:r>
            <a:r>
              <a:rPr sz="1800" dirty="0">
                <a:latin typeface="Courier"/>
              </a:rPr>
              <a:t>   0.1639     0.3998    0.41    0.682    
## ---
## </a:t>
            </a:r>
            <a:r>
              <a:rPr sz="1800" dirty="0" err="1">
                <a:latin typeface="Courier"/>
              </a:rPr>
              <a:t>Signif</a:t>
            </a:r>
            <a:r>
              <a:rPr sz="1800" dirty="0">
                <a:latin typeface="Courier"/>
              </a:rPr>
              <a:t>. codes:  0 '***' 0.001 '**' 0.01 '*' 0.05 '.' 0.1 ' ' 1
</a:t>
            </a:r>
            <a:r>
              <a:rPr lang="en-US" sz="1800" dirty="0">
                <a:latin typeface="Courier"/>
              </a:rPr>
              <a:t> </a:t>
            </a:r>
          </a:p>
          <a:p>
            <a:r>
              <a:rPr lang="en-US" sz="1800" dirty="0" err="1">
                <a:latin typeface="Courier"/>
              </a:rPr>
              <a:t>treatControl</a:t>
            </a:r>
            <a:r>
              <a:rPr lang="en-US" dirty="0"/>
              <a:t> = expected mean of Castilleja &amp; control</a:t>
            </a:r>
          </a:p>
          <a:p>
            <a:r>
              <a:rPr lang="en-US" sz="1800" dirty="0" err="1">
                <a:latin typeface="Courier"/>
              </a:rPr>
              <a:t>treatHerbicide</a:t>
            </a:r>
            <a:r>
              <a:rPr lang="en-US" dirty="0"/>
              <a:t> = expected mean of Castilleja &amp; herbicide</a:t>
            </a:r>
          </a:p>
          <a:p>
            <a:r>
              <a:rPr lang="en-US" sz="1800" dirty="0" err="1">
                <a:latin typeface="Courier"/>
              </a:rPr>
              <a:t>hostPlantago</a:t>
            </a:r>
            <a:r>
              <a:rPr lang="en-US" dirty="0"/>
              <a:t> = </a:t>
            </a:r>
            <a:r>
              <a:rPr lang="en-US" i="1" dirty="0"/>
              <a:t>difference</a:t>
            </a:r>
            <a:r>
              <a:rPr lang="en-US" dirty="0"/>
              <a:t> in means between </a:t>
            </a:r>
            <a:r>
              <a:rPr lang="en-US" sz="1800" dirty="0" err="1">
                <a:latin typeface="Courier"/>
              </a:rPr>
              <a:t>treatControl</a:t>
            </a:r>
            <a:r>
              <a:rPr lang="en-US" dirty="0"/>
              <a:t> and </a:t>
            </a:r>
            <a:r>
              <a:rPr lang="en-US" dirty="0" err="1"/>
              <a:t>Plantago</a:t>
            </a:r>
            <a:r>
              <a:rPr lang="en-US" dirty="0"/>
              <a:t> &amp; control</a:t>
            </a:r>
          </a:p>
          <a:p>
            <a:r>
              <a:rPr lang="en-US" sz="1800" dirty="0" err="1">
                <a:latin typeface="Courier"/>
              </a:rPr>
              <a:t>treatHerbicide:hostPlantago</a:t>
            </a:r>
            <a:r>
              <a:rPr lang="en-US" dirty="0"/>
              <a:t> = </a:t>
            </a:r>
            <a:r>
              <a:rPr lang="en-US" i="1" dirty="0"/>
              <a:t>difference</a:t>
            </a:r>
            <a:r>
              <a:rPr lang="en-US" dirty="0"/>
              <a:t> in means between </a:t>
            </a:r>
            <a:r>
              <a:rPr lang="en-US" sz="1800" dirty="0" err="1">
                <a:latin typeface="Courier"/>
              </a:rPr>
              <a:t>treatHerbicide</a:t>
            </a:r>
            <a:r>
              <a:rPr lang="en-US" dirty="0"/>
              <a:t> and </a:t>
            </a:r>
            <a:r>
              <a:rPr lang="en-US" dirty="0" err="1"/>
              <a:t>Plantago</a:t>
            </a:r>
            <a:r>
              <a:rPr lang="en-US" dirty="0"/>
              <a:t> &amp; herbicide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7E799247-0E52-C64D-AB92-FD2967D47D2A}"/>
              </a:ext>
            </a:extLst>
          </p:cNvPr>
          <p:cNvSpPr/>
          <p:nvPr/>
        </p:nvSpPr>
        <p:spPr>
          <a:xfrm>
            <a:off x="7559675" y="13819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sz="1500" dirty="0" err="1">
                <a:latin typeface="Courier"/>
              </a:rPr>
              <a:t>m_effects$call</a:t>
            </a:r>
            <a:endParaRPr sz="1500" dirty="0">
              <a:latin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1500" dirty="0">
                <a:latin typeface="Courier"/>
              </a:rPr>
              <a:t>## </a:t>
            </a:r>
            <a:r>
              <a:rPr sz="1500" dirty="0" err="1">
                <a:latin typeface="Courier"/>
              </a:rPr>
              <a:t>glm</a:t>
            </a:r>
            <a:r>
              <a:rPr sz="1500" dirty="0">
                <a:latin typeface="Courier"/>
              </a:rPr>
              <a:t>(formula = mass ~ treat * host, family = gaussian, data = cats)</a:t>
            </a:r>
          </a:p>
          <a:p>
            <a:pPr marL="0" indent="0">
              <a:lnSpc>
                <a:spcPct val="80000"/>
              </a:lnSpc>
              <a:buNone/>
            </a:pPr>
            <a:r>
              <a:rPr sz="1500" dirty="0" err="1">
                <a:latin typeface="Courier"/>
              </a:rPr>
              <a:t>Anova</a:t>
            </a:r>
            <a:r>
              <a:rPr sz="1500" dirty="0">
                <a:latin typeface="Courier"/>
              </a:rPr>
              <a:t>(</a:t>
            </a:r>
            <a:r>
              <a:rPr sz="1500" dirty="0" err="1">
                <a:latin typeface="Courier"/>
              </a:rPr>
              <a:t>m_effects</a:t>
            </a:r>
            <a:r>
              <a:rPr sz="1500" dirty="0">
                <a:latin typeface="Courier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sz="1500" dirty="0">
                <a:latin typeface="Courier"/>
              </a:rPr>
              <a:t>## Analysis of Deviance Table (Type II tests)
## 
## Response: mass
##            LR 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 Df </a:t>
            </a:r>
            <a:r>
              <a:rPr sz="1500" dirty="0" err="1">
                <a:latin typeface="Courier"/>
              </a:rPr>
              <a:t>Pr</a:t>
            </a:r>
            <a:r>
              <a:rPr sz="1500" dirty="0">
                <a:latin typeface="Courier"/>
              </a:rPr>
              <a:t>(&gt;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)    
## treat         6.200  1    0.01278 *  
## host        155.777  1    &lt; 2e-16 ***
## </a:t>
            </a:r>
            <a:r>
              <a:rPr sz="1500" dirty="0" err="1">
                <a:latin typeface="Courier"/>
              </a:rPr>
              <a:t>treat:host</a:t>
            </a:r>
            <a:r>
              <a:rPr sz="1500" dirty="0">
                <a:latin typeface="Courier"/>
              </a:rPr>
              <a:t>    0.168  1    0.68177    
## ---
## </a:t>
            </a:r>
            <a:r>
              <a:rPr sz="1500" dirty="0" err="1">
                <a:latin typeface="Courier"/>
              </a:rPr>
              <a:t>Signif</a:t>
            </a:r>
            <a:r>
              <a:rPr sz="15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1C2E-22B5-BB4E-AC0E-FDE3BA38F2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err="1">
                <a:latin typeface="Courier"/>
              </a:rPr>
              <a:t>m_means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call</a:t>
            </a: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## </a:t>
            </a:r>
            <a:r>
              <a:rPr lang="en-US" dirty="0" err="1">
                <a:latin typeface="Courier"/>
              </a:rPr>
              <a:t>glm</a:t>
            </a:r>
            <a:r>
              <a:rPr lang="en-US" dirty="0">
                <a:latin typeface="Courier"/>
              </a:rPr>
              <a:t>(formula = mass ~ -1 + treat * host, family = gaussian, data = cats)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m_means</a:t>
            </a:r>
            <a:r>
              <a:rPr lang="en-US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## Analysis of Deviance Table (Type II tests)
## 
## Response: mass
##            LR </a:t>
            </a:r>
            <a:r>
              <a:rPr lang="en-US" dirty="0" err="1">
                <a:latin typeface="Courier"/>
              </a:rPr>
              <a:t>Chisq</a:t>
            </a:r>
            <a:r>
              <a:rPr lang="en-US" dirty="0">
                <a:latin typeface="Courier"/>
              </a:rPr>
              <a:t> Df </a:t>
            </a:r>
            <a:r>
              <a:rPr lang="en-US" dirty="0" err="1">
                <a:latin typeface="Courier"/>
              </a:rPr>
              <a:t>Pr</a:t>
            </a:r>
            <a:r>
              <a:rPr lang="en-US" dirty="0">
                <a:latin typeface="Courier"/>
              </a:rPr>
              <a:t>(&gt;</a:t>
            </a:r>
            <a:r>
              <a:rPr lang="en-US" dirty="0" err="1">
                <a:latin typeface="Courier"/>
              </a:rPr>
              <a:t>Chisq</a:t>
            </a:r>
            <a:r>
              <a:rPr lang="en-US" dirty="0">
                <a:latin typeface="Courier"/>
              </a:rPr>
              <a:t>)    
## treat        667.52  2     &lt;2e-16 ***
## host         155.78  1     &lt;2e-16 ***
## </a:t>
            </a:r>
            <a:r>
              <a:rPr lang="en-US" dirty="0" err="1">
                <a:latin typeface="Courier"/>
              </a:rPr>
              <a:t>treat:host</a:t>
            </a:r>
            <a:r>
              <a:rPr lang="en-US" dirty="0">
                <a:latin typeface="Courier"/>
              </a:rPr>
              <a:t>     0.17  1     0.6818    
## ---
## </a:t>
            </a:r>
            <a:r>
              <a:rPr lang="en-US" dirty="0" err="1">
                <a:latin typeface="Courier"/>
              </a:rPr>
              <a:t>Signif</a:t>
            </a:r>
            <a:r>
              <a:rPr lang="en-US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11E865-0A67-FA45-949E-27888F1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dirty="0"/>
              <a:t>Also, if you use means parameterization (</a:t>
            </a:r>
            <a:r>
              <a:rPr lang="en-US" sz="1600" b="0" dirty="0">
                <a:latin typeface="Courier"/>
              </a:rPr>
              <a:t>~ -1 + treat*host</a:t>
            </a:r>
            <a:r>
              <a:rPr lang="en-US" sz="2000" b="0" dirty="0"/>
              <a:t>), </a:t>
            </a:r>
            <a:r>
              <a:rPr lang="en-US" sz="1600" b="0" dirty="0" err="1">
                <a:latin typeface="Courier"/>
              </a:rPr>
              <a:t>Anova</a:t>
            </a:r>
            <a:r>
              <a:rPr lang="en-US" sz="1600" b="0" dirty="0">
                <a:latin typeface="Courier"/>
              </a:rPr>
              <a:t>()</a:t>
            </a:r>
            <a:r>
              <a:rPr lang="en-US" sz="2000" b="0" dirty="0"/>
              <a:t> results are not correct!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E7518C6E-8CE9-5E42-9088-9C4746C4D96E}"/>
              </a:ext>
            </a:extLst>
          </p:cNvPr>
          <p:cNvSpPr/>
          <p:nvPr/>
        </p:nvSpPr>
        <p:spPr>
          <a:xfrm>
            <a:off x="9223375" y="3032921"/>
            <a:ext cx="1238250" cy="245586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1101</Words>
  <Application>Microsoft Macintosh PowerPoint</Application>
  <PresentationFormat>Widescreen</PresentationFormat>
  <Paragraphs>162</Paragraphs>
  <Slides>29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Announcements</vt:lpstr>
      <vt:lpstr>Transition to Remote</vt:lpstr>
      <vt:lpstr>Questions from last time</vt:lpstr>
      <vt:lpstr>PowerPoint Presentation</vt:lpstr>
      <vt:lpstr>Questions from last time</vt:lpstr>
      <vt:lpstr>Review of means vs. effects parameterization</vt:lpstr>
      <vt:lpstr>Effects parameterization</vt:lpstr>
      <vt:lpstr>Means parameterization</vt:lpstr>
      <vt:lpstr>Also, if you use means parameterization (~ -1 + treat*host), Anova() results are not correct! </vt:lpstr>
      <vt:lpstr>Using predict() with new data</vt:lpstr>
      <vt:lpstr>Confidence intervals for factorial GLM</vt:lpstr>
      <vt:lpstr>A hack to get means and CIs for each group</vt:lpstr>
      <vt:lpstr>Plotting error bars</vt:lpstr>
      <vt:lpstr>PowerPoint Presentation</vt:lpstr>
      <vt:lpstr>PowerPoint Presentation</vt:lpstr>
      <vt:lpstr>Plotting data and means</vt:lpstr>
      <vt:lpstr>PowerPoint Presentation</vt:lpstr>
      <vt:lpstr>PowerPoint Presentation</vt:lpstr>
      <vt:lpstr>PowerPoint Presentation</vt:lpstr>
      <vt:lpstr>PowerPoint Presentation</vt:lpstr>
      <vt:lpstr>Another factorial experiment</vt:lpstr>
      <vt:lpstr>PowerPoint Presentation</vt:lpstr>
      <vt:lpstr>PowerPoint Presentation</vt:lpstr>
      <vt:lpstr>1. Choose a probability distribution</vt:lpstr>
      <vt:lpstr>2. Fit “full” model &amp; marginal hypothesis test</vt:lpstr>
      <vt:lpstr>Check that residuals are ± normal</vt:lpstr>
      <vt:lpstr>Marginal Hypothesis test</vt:lpstr>
      <vt:lpstr>Interaction plot</vt:lpstr>
      <vt:lpstr>Try in 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Eric Scott</dc:creator>
  <cp:keywords/>
  <cp:lastModifiedBy>Scott, Eric R.</cp:lastModifiedBy>
  <cp:revision>37</cp:revision>
  <dcterms:created xsi:type="dcterms:W3CDTF">2020-03-10T15:30:49Z</dcterms:created>
  <dcterms:modified xsi:type="dcterms:W3CDTF">2020-03-12T21:10:55Z</dcterms:modified>
</cp:coreProperties>
</file>