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 autoAdjust="0"/>
    <p:restoredTop sz="94696" autoAdjust="0"/>
  </p:normalViewPr>
  <p:slideViewPr>
    <p:cSldViewPr snapToGrid="0" snapToObjects="1">
      <p:cViewPr varScale="1">
        <p:scale>
          <a:sx n="104" d="100"/>
          <a:sy n="104" d="100"/>
        </p:scale>
        <p:origin x="896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45" Type="http://schemas.openxmlformats.org/officeDocument/2006/relationships/theme" Target="theme/theme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sz="2400"/>
            </a:lvl1pPr>
            <a:lvl2pPr marL="742950" indent="-285750">
              <a:buFont typeface="Arial" panose="020B0604020202020204" pitchFamily="34" charset="0"/>
              <a:buChar char="•"/>
              <a:defRPr sz="2400"/>
            </a:lvl2pPr>
            <a:lvl3pPr marL="1143000" indent="-228600">
              <a:buFont typeface="Courier New" panose="02070309020205020404" pitchFamily="49" charset="0"/>
              <a:buChar char="o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Avenir Next Demi Bold" panose="020B0503020202020204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Font typeface="Arial"/>
        <a:buChar char="•"/>
        <a:defRPr sz="24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Factorial</a:t>
            </a:r>
            <a:r>
              <a:rPr/>
              <a:t> </a:t>
            </a:r>
            <a:r>
              <a:rPr/>
              <a:t>Experiment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Eric</a:t>
            </a:r>
            <a:r>
              <a:rPr/>
              <a:t> </a:t>
            </a:r>
            <a:r>
              <a:rPr/>
              <a:t>Scott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3/12/2020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other-factorial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76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95% confidence intervals don’t overlap means.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Plotting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 a good idea to plot raw data in addition to means ± some measure of uncertainty. BUT, it can get ugly looking fast.</a:t>
            </a:r>
          </a:p>
          <a:p>
            <a:pPr lvl="0" marL="0" indent="0">
              <a:buNone/>
            </a:pPr>
            <a:r>
              <a:rPr/>
              <a:t>Some tips:</a:t>
            </a:r>
          </a:p>
          <a:p>
            <a:pPr lvl="1"/>
            <a:r>
              <a:rPr/>
              <a:t>For categorical predictors like this, “jitter” points to make them more visible</a:t>
            </a:r>
          </a:p>
          <a:p>
            <a:pPr lvl="1"/>
            <a:r>
              <a:rPr/>
              <a:t>Use </a:t>
            </a:r>
            <a:r>
              <a:rPr sz="1800">
                <a:latin typeface="Courier"/>
              </a:rPr>
              <a:t>alpha</a:t>
            </a:r>
            <a:r>
              <a:rPr/>
              <a:t> to make raw data more transparent and fade into the background</a:t>
            </a:r>
          </a:p>
          <a:p>
            <a:pPr lvl="1"/>
            <a:r>
              <a:rPr/>
              <a:t>Use different symbols for means and data points</a:t>
            </a:r>
          </a:p>
          <a:p>
            <a:pPr lvl="1"/>
            <a:r>
              <a:rPr/>
              <a:t>Make symbols for means larger than data points</a:t>
            </a:r>
          </a:p>
          <a:p>
            <a:pPr lvl="1"/>
            <a:r>
              <a:rPr/>
              <a:t>“dodge” means and errorbars to make overlap easier to see</a:t>
            </a:r>
          </a:p>
          <a:p>
            <a:pPr lvl="1"/>
            <a:r>
              <a:rPr/>
              <a:t>Don’t include raw data if it severely compromises readability of the plot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ggplot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Start with raw data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p1 &lt;-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(cats,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host,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mass, 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treat))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geom_jitter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alpha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position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position_jitterdodge</a:t>
            </a:r>
            <a:r>
              <a:rPr sz="1800">
                <a:latin typeface="Courier"/>
              </a:rPr>
              <a:t>())</a:t>
            </a:r>
            <a:br/>
            <a:r>
              <a:rPr sz="1800">
                <a:latin typeface="Courier"/>
              </a:rPr>
              <a:t>p1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other-factorial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76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ggplot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 errorbars first because I want them to be behind the points for means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p2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p1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geom_errorbar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plotdata, </a:t>
            </a:r>
            <a:br/>
            <a:r>
              <a:rPr sz="1800">
                <a:latin typeface="Courier"/>
              </a:rPr>
              <a:t>     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ymin =</a:t>
            </a:r>
            <a:r>
              <a:rPr sz="1800">
                <a:latin typeface="Courier"/>
              </a:rPr>
              <a:t> ci.lower, </a:t>
            </a:r>
            <a:r>
              <a:rPr sz="1800">
                <a:solidFill>
                  <a:srgbClr val="902000"/>
                </a:solidFill>
                <a:latin typeface="Courier"/>
              </a:rPr>
              <a:t>ymax =</a:t>
            </a:r>
            <a:r>
              <a:rPr sz="1800">
                <a:latin typeface="Courier"/>
              </a:rPr>
              <a:t> ci.upper,</a:t>
            </a:r>
            <a:br/>
            <a:r>
              <a:rPr sz="1800">
                <a:latin typeface="Courier"/>
              </a:rPr>
              <a:t>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group =</a:t>
            </a:r>
            <a:r>
              <a:rPr sz="1800">
                <a:latin typeface="Courier"/>
              </a:rPr>
              <a:t> treat),</a:t>
            </a:r>
            <a:br/>
            <a:r>
              <a:rPr sz="1800">
                <a:latin typeface="Courier"/>
              </a:rPr>
              <a:t>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"black"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width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0.2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position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position_dodge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width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0.75</a:t>
            </a:r>
            <a:r>
              <a:rPr sz="1800">
                <a:latin typeface="Courier"/>
              </a:rPr>
              <a:t>))</a:t>
            </a:r>
            <a:br/>
            <a:r>
              <a:rPr sz="1800">
                <a:latin typeface="Courier"/>
              </a:rPr>
              <a:t>p2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other-factorial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76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ggplot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 means with same dodge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p3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p2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plotdata,</a:t>
            </a:r>
            <a:br/>
            <a:r>
              <a:rPr sz="1800">
                <a:latin typeface="Courier"/>
              </a:rPr>
              <a:t>  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fill =</a:t>
            </a:r>
            <a:r>
              <a:rPr sz="1800">
                <a:latin typeface="Courier"/>
              </a:rPr>
              <a:t> treat),</a:t>
            </a:r>
            <a:br/>
            <a:r>
              <a:rPr sz="1800">
                <a:latin typeface="Courier"/>
              </a:rPr>
              <a:t>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size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shape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"square filled"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"black"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position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position_dodge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width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0.75</a:t>
            </a:r>
            <a:r>
              <a:rPr sz="1800">
                <a:latin typeface="Courier"/>
              </a:rPr>
              <a:t>))</a:t>
            </a:r>
            <a:br/>
            <a:r>
              <a:rPr sz="1800">
                <a:latin typeface="Courier"/>
              </a:rPr>
              <a:t>p3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other-factorial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76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factorial</a:t>
            </a:r>
            <a:r>
              <a:rPr/>
              <a:t> </a:t>
            </a:r>
            <a:r>
              <a:rPr/>
              <a:t>experiment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paramaterization</a:t>
            </a:r>
            <a:r>
              <a:rPr/>
              <a:t> </a:t>
            </a:r>
            <a:r>
              <a:rPr/>
              <a:t>vs. effects</a:t>
            </a:r>
            <a:r>
              <a:rPr/>
              <a:t> </a:t>
            </a:r>
            <a:r>
              <a:rPr/>
              <a:t>paramaterization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Using our coefficients and GLM equation, we figured out the expected mean mass of caterpillars in all 4 treatment x host plant combinations: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r>
                        <m:t>[</m:t>
                      </m:r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]</m:t>
                      </m:r>
                      <m: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3</m:t>
                          </m:r>
                        </m:sub>
                      </m:sSub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m4 &lt;-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glm</a:t>
                </a:r>
                <a:r>
                  <a:rPr sz="1800">
                    <a:latin typeface="Courier"/>
                  </a:rPr>
                  <a:t>(mass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~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>
                    <a:latin typeface="Courier"/>
                  </a:rPr>
                  <a:t>host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+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>
                    <a:latin typeface="Courier"/>
                  </a:rPr>
                  <a:t>treat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+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>
                    <a:latin typeface="Courier"/>
                  </a:rPr>
                  <a:t>host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:</a:t>
                </a:r>
                <a:r>
                  <a:rPr sz="1800">
                    <a:latin typeface="Courier"/>
                  </a:rPr>
                  <a:t>treat,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family =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gaussian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link =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"identity"</a:t>
                </a:r>
                <a:r>
                  <a:rPr sz="1800">
                    <a:latin typeface="Courier"/>
                  </a:rPr>
                  <a:t>),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data =</a:t>
                </a:r>
                <a:r>
                  <a:rPr sz="1800">
                    <a:latin typeface="Courier"/>
                  </a:rPr>
                  <a:t> cats)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coef</a:t>
                </a:r>
                <a:r>
                  <a:rPr sz="1800">
                    <a:latin typeface="Courier"/>
                  </a:rPr>
                  <a:t>(m4)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%&gt;%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round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 sz="1800">
                    <a:latin typeface="Courier"/>
                  </a:rPr>
                  <a:t>)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##                 (Intercept)                hostPlantago 
##                        4.34                        2.41 
##              treatHerbicide hostPlantago:treatHerbicide 
##                       -0.58                        0.16</a:t>
                </a:r>
              </a:p>
              <a:p>
                <a:pPr lvl="0" marL="0" indent="0">
                  <a:buNone/>
                </a:pPr>
                <a:r>
                  <a:rPr/>
                  <a:t>Castilleja &amp; control = 4.34 Castilleja &amp; herbicide = 3.76 Plantago &amp; control = 6.76 Plantago &amp; herbicide = 6.34</a:t>
                </a:r>
              </a:p>
              <a:p>
                <a:pPr lvl="0" marL="0" indent="0">
                  <a:buNone/>
                </a:pPr>
                <a:r>
                  <a:rPr/>
                  <a:t>Can we get these an easier way?</a:t>
                </a:r>
              </a:p>
            </p:txBody>
          </p:sp>
        </mc:Choice>
      </mc:AlternateContent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1.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Continuous</a:t>
            </a:r>
          </a:p>
          <a:p>
            <a:pPr lvl="1"/>
            <a:r>
              <a:rPr/>
              <a:t>Approximately(?) bell shaped &amp; symmetric</a:t>
            </a:r>
          </a:p>
          <a:p>
            <a:pPr lvl="1"/>
            <a:r>
              <a:rPr/>
              <a:t>Probably close enough to Normal (AKA Gaussian)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other-factorial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2.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“</a:t>
            </a:r>
            <a:r>
              <a:rPr/>
              <a:t>full</a:t>
            </a:r>
            <a:r>
              <a:rPr/>
              <a:t>”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marginal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2 dummy variables:</a:t>
                </a:r>
              </a:p>
              <a:p>
                <a:pPr lvl="1"/>
                <a:r>
                  <a:rPr/>
                  <a:t>O (origin) = 1 if roadside, 0 if non-roadside</a:t>
                </a:r>
              </a:p>
              <a:p>
                <a:pPr lvl="1"/>
                <a:r>
                  <a:rPr/>
                  <a:t>T (treatment) = 1 if noisy, 0 if quiet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t>[</m:t>
                      </m:r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]</m:t>
                      </m:r>
                      <m: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O</m:t>
                      </m:r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t>T</m:t>
                      </m:r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3</m:t>
                          </m:r>
                        </m:sub>
                      </m:sSub>
                      <m:r>
                        <m:t>O</m:t>
                      </m:r>
                      <m:r>
                        <m:t>T</m:t>
                      </m:r>
                    </m:oMath>
                  </m:oMathPara>
                </a14:m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m1 &lt;-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glm</a:t>
                </a:r>
                <a:r>
                  <a:rPr sz="1800">
                    <a:latin typeface="Courier"/>
                  </a:rPr>
                  <a:t>(LocMax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~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>
                    <a:latin typeface="Courier"/>
                  </a:rPr>
                  <a:t>Origin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*</a:t>
                </a:r>
                <a:r>
                  <a:rPr sz="1800">
                    <a:latin typeface="Courier"/>
                  </a:rPr>
                  <a:t>Treatment,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family =</a:t>
                </a:r>
                <a:r>
                  <a:rPr sz="1800">
                    <a:latin typeface="Courier"/>
                  </a:rPr>
                  <a:t> gaussian,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data =</a:t>
                </a:r>
                <a:r>
                  <a:rPr sz="1800">
                    <a:latin typeface="Courier"/>
                  </a:rPr>
                  <a:t> gh)</a:t>
                </a:r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Check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residuals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±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distributed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 great, but not terrible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resids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fortify</a:t>
            </a:r>
            <a:r>
              <a:rPr sz="1800">
                <a:latin typeface="Courier"/>
              </a:rPr>
              <a:t>(m1) </a:t>
            </a:r>
            <a:r>
              <a:rPr sz="1800" i="1">
                <a:solidFill>
                  <a:srgbClr val="60A0B0"/>
                </a:solidFill>
                <a:latin typeface="Courier"/>
              </a:rPr>
              <a:t>#adds .fitted and .resid columns to original data!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(resids,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(.resid))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geom_histogram</a:t>
            </a:r>
            <a:r>
              <a:rPr sz="1800">
                <a:latin typeface="Courier"/>
              </a:rPr>
              <a:t>()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`stat_bin()` using `bins = 30`. Pick better value with `binwidth`.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other-factorial_files/figure-pptx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Marginal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Anova</a:t>
            </a:r>
            <a:r>
              <a:rPr sz="1800">
                <a:latin typeface="Courier"/>
              </a:rPr>
              <a:t>(m1)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Analysis of Deviance Table (Type II tests)
## 
## Response: LocMax
##                  LR Chisq Df Pr(&gt;Chisq)    
## Origin            21.7862  1  3.048e-06 ***
## Treatment         11.4343  1   0.000721 ***
## Origin:Treatment   0.5008  1   0.479145    
## ---
## Signif. codes:  0 '***' 0.001 '**' 0.01 '*' 0.05 '.' 0.1 ' ' 1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Interaction</a:t>
            </a:r>
            <a:r>
              <a:rPr/>
              <a:t> </a:t>
            </a:r>
            <a:r>
              <a:rPr/>
              <a:t>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“hack” to get means and confidence intervals and plot them.</a:t>
            </a:r>
          </a:p>
          <a:p>
            <a:pPr lvl="1"/>
            <a:r>
              <a:rPr/>
              <a:t>An interaction plot (not dodged jitter like before)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m1b&lt;-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glm</a:t>
            </a:r>
            <a:r>
              <a:rPr sz="1800">
                <a:latin typeface="Courier"/>
              </a:rPr>
              <a:t>(LocMax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-1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Origin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latin typeface="Courier"/>
              </a:rPr>
              <a:t>Treatment, </a:t>
            </a:r>
            <a:r>
              <a:rPr sz="1800">
                <a:solidFill>
                  <a:srgbClr val="902000"/>
                </a:solidFill>
                <a:latin typeface="Courier"/>
              </a:rPr>
              <a:t>family =</a:t>
            </a:r>
            <a:r>
              <a:rPr sz="1800">
                <a:latin typeface="Courier"/>
              </a:rPr>
              <a:t> gaussian,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gh)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coef</a:t>
            </a:r>
            <a:r>
              <a:rPr sz="1800">
                <a:latin typeface="Courier"/>
              </a:rPr>
              <a:t>(m1b)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Originnon-roadside:Treatmentnoisy     Originroadside:Treatmentnoisy 
##                          7168.837                          7606.687 
## Originnon-roadside:Treatmentquiet     Originroadside:Treatmentquiet 
##                          6975.960                          7298.327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plotdata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tibble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Origin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"non-roadside"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"roadside"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"non-roadside"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"roadside"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Treatment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"noisy"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"noisy"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"quiet"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"quiet"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LocMax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coef</a:t>
            </a:r>
            <a:r>
              <a:rPr sz="1800">
                <a:latin typeface="Courier"/>
              </a:rPr>
              <a:t>(m1b),</a:t>
            </a:r>
            <a:br/>
            <a:r>
              <a:rPr sz="1800">
                <a:latin typeface="Courier"/>
              </a:rPr>
              <a:t>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ci.lower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confint</a:t>
            </a:r>
            <a:r>
              <a:rPr sz="1800">
                <a:latin typeface="Courier"/>
              </a:rPr>
              <a:t>(m1b)[ ,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],</a:t>
            </a:r>
            <a:br/>
            <a:r>
              <a:rPr sz="1800">
                <a:latin typeface="Courier"/>
              </a:rPr>
              <a:t>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ci.upper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confint</a:t>
            </a:r>
            <a:r>
              <a:rPr sz="1800">
                <a:latin typeface="Courier"/>
              </a:rPr>
              <a:t>(m1b)[ 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other-factorial_files/figure-pptx/unnamed-chunk-2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 there is no interaction, these lines are parallel. (Why? Work through the algerbra.)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grashoppers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higher-pitched</a:t>
            </a:r>
            <a:r>
              <a:rPr/>
              <a:t> </a:t>
            </a:r>
            <a:r>
              <a:rPr/>
              <a:t>sounds?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 with GLM of song pitch vs. body size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Effects</a:t>
            </a:r>
            <a:r>
              <a:rPr/>
              <a:t> </a:t>
            </a:r>
            <a:r>
              <a:rPr/>
              <a:t>paramaterization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m_effects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glm</a:t>
            </a:r>
            <a:r>
              <a:rPr sz="1800">
                <a:latin typeface="Courier"/>
              </a:rPr>
              <a:t>(mass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treat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latin typeface="Courier"/>
              </a:rPr>
              <a:t>host, </a:t>
            </a:r>
            <a:r>
              <a:rPr sz="1800">
                <a:solidFill>
                  <a:srgbClr val="902000"/>
                </a:solidFill>
                <a:latin typeface="Courier"/>
              </a:rPr>
              <a:t>family =</a:t>
            </a:r>
            <a:r>
              <a:rPr sz="1800">
                <a:latin typeface="Courier"/>
              </a:rPr>
              <a:t> gaussian,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cats)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(m_effects)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Call:
## glm(formula = mass ~ treat * host, family = gaussian, data = cats)
## 
## Deviance Residuals: 
##     Min       1Q   Median       3Q      Max  
## -4.3584  -1.0738  -0.1184   0.8050  10.1316  
## 
## Coefficients:
##                             Estimate Std. Error t value Pr(&gt;|t|)    
## (Intercept)                   4.3444     0.2193  19.806  &lt; 2e-16 ***
## treatHerbicide               -0.5844     0.3162  -1.848   0.0657 .  
## hostPlantago                  2.4144     0.2778   8.690 3.14e-16 ***
## treatHerbicide:hostPlantago   0.1639     0.3998   0.410   0.6821    
## ---
## Signif. codes:  0 '***' 0.001 '**' 0.01 '*' 0.05 '.' 0.1 ' ' 1
## 
## (Dispersion parameter for gaussian family taken to be 2.646255)
## 
##     Null deviance: 1166.64  on 282  degrees of freedom
## Residual deviance:  738.31  on 279  degrees of freedom
## AIC: 1084.5
## 
## Number of Fisher Scoring iterations: 2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Anova</a:t>
            </a:r>
            <a:r>
              <a:rPr sz="1800">
                <a:latin typeface="Courier"/>
              </a:rPr>
              <a:t>(m_effects)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Analysis of Deviance Table (Type II tests)
## 
## Response: mass
##            LR Chisq Df Pr(&gt;Chisq)    
## treat         6.200  1    0.01278 *  
## host        155.777  1    &lt; 2e-16 ***
## treat:host    0.168  1    0.68177    
## ---
## Signif. codes:  0 '***' 0.001 '**' 0.01 '*' 0.05 '.' 0.1 ' ' 1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other-factorial_files/figure-pptx/unnamed-chunk-2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05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Regression</a:t>
            </a:r>
            <a:r>
              <a:rPr/>
              <a:t> </a:t>
            </a:r>
            <a:r>
              <a:rPr/>
              <a:t>GLM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t>[</m:t>
                      </m:r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]</m:t>
                      </m:r>
                      <m: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×</m:t>
                      </m:r>
                      <m:r>
                        <m:t>B</m:t>
                      </m:r>
                      <m:r>
                        <m:t>o</m:t>
                      </m:r>
                      <m:r>
                        <m:t>d</m:t>
                      </m:r>
                      <m:r>
                        <m:t>y</m:t>
                      </m:r>
                      <m:r>
                        <m:t>M</m:t>
                      </m:r>
                      <m:r>
                        <m:t>a</m:t>
                      </m:r>
                      <m:r>
                        <m:t>s</m:t>
                      </m:r>
                      <m:sSub>
                        <m:e>
                          <m:r>
                            <m:t>s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m2 &lt;-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glm</a:t>
                </a:r>
                <a:r>
                  <a:rPr sz="1800">
                    <a:latin typeface="Courier"/>
                  </a:rPr>
                  <a:t>(LocMax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~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>
                    <a:latin typeface="Courier"/>
                  </a:rPr>
                  <a:t>BodyMass,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family =</a:t>
                </a:r>
                <a:r>
                  <a:rPr sz="1800">
                    <a:latin typeface="Courier"/>
                  </a:rPr>
                  <a:t> gaussian,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data =</a:t>
                </a:r>
                <a:r>
                  <a:rPr sz="1800">
                    <a:latin typeface="Courier"/>
                  </a:rPr>
                  <a:t> gh)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Anova</a:t>
                </a:r>
                <a:r>
                  <a:rPr sz="1800">
                    <a:latin typeface="Courier"/>
                  </a:rPr>
                  <a:t>(m2)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## Analysis of Deviance Table (Type II tests)
## 
## Response: LocMax
##          LR Chisq Df Pr(&gt;Chisq)  
## BodyMass   4.8542  1    0.02758 *
## ---
## Signif. codes:  0 '***' 0.001 '**' 0.01 '*' 0.05 '.' 0.1 ' ' 1</a:t>
                </a:r>
              </a:p>
              <a:p>
                <a:pPr lvl="0" marL="1270000" indent="0">
                  <a:buNone/>
                </a:pP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coef</a:t>
                </a:r>
                <a:r>
                  <a:rPr sz="1800">
                    <a:latin typeface="Courier"/>
                  </a:rPr>
                  <a:t>(m2)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## (Intercept)    BodyMass 
##     8206.61    -9300.15</a:t>
                </a:r>
              </a:p>
            </p:txBody>
          </p:sp>
        </mc:Choice>
      </mc:AlternateContent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±</a:t>
            </a:r>
            <a:r>
              <a:rPr/>
              <a:t> </a:t>
            </a:r>
            <a:r>
              <a:rPr/>
              <a:t>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 plot a best fit line, we can use </a:t>
            </a:r>
            <a:r>
              <a:rPr sz="1800">
                <a:latin typeface="Courier"/>
              </a:rPr>
              <a:t>geom_smooth()</a:t>
            </a:r>
          </a:p>
          <a:p>
            <a:pPr lvl="0" marL="0" indent="0">
              <a:buNone/>
            </a:pPr>
            <a:r>
              <a:rPr/>
              <a:t>NOTE: this only works well for simple models. Use with caution.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massplot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geom_smooth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method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"glm"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level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0.95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method.args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family =</a:t>
            </a:r>
            <a:r>
              <a:rPr sz="1800">
                <a:latin typeface="Courier"/>
              </a:rPr>
              <a:t> gaussian))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`geom_smooth()` using formula 'y ~ x'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other-factorial_files/figure-pptx/unnamed-chunk-2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05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Why are CIs wider at extremes?</a:t>
            </a:r>
          </a:p>
          <a:p>
            <a:pPr lvl="1"/>
            <a:r>
              <a:rPr/>
              <a:t>Confidence in intercept AND slope means less confident about about extreme values.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Does</a:t>
            </a:r>
            <a:r>
              <a:rPr/>
              <a:t> </a:t>
            </a:r>
            <a:r>
              <a:rPr/>
              <a:t>habitat</a:t>
            </a:r>
            <a:r>
              <a:rPr/>
              <a:t> </a:t>
            </a:r>
            <a:r>
              <a:rPr/>
              <a:t>origin</a:t>
            </a:r>
            <a:r>
              <a:rPr/>
              <a:t> </a:t>
            </a:r>
            <a:r>
              <a:rPr/>
              <a:t>affect</a:t>
            </a:r>
            <a:r>
              <a:rPr/>
              <a:t> </a:t>
            </a:r>
            <a:r>
              <a:rPr/>
              <a:t>body</a:t>
            </a:r>
            <a:r>
              <a:rPr/>
              <a:t> </a:t>
            </a:r>
            <a:r>
              <a:rPr/>
              <a:t>size?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2 dummy variables:</a:t>
                </a:r>
              </a:p>
              <a:p>
                <a:pPr lvl="1"/>
                <a:r>
                  <a:rPr/>
                  <a:t>O (origin) = 1 if roadside, 0 if non-roadside</a:t>
                </a:r>
              </a:p>
              <a:p>
                <a:pPr lvl="1"/>
                <a:r>
                  <a:rPr/>
                  <a:t>T (treatment) = 1 if noisy, 0 if quiet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t>[</m:t>
                      </m:r>
                      <m:r>
                        <m:t>B</m:t>
                      </m:r>
                      <m:r>
                        <m:t>o</m:t>
                      </m:r>
                      <m:r>
                        <m:t>d</m:t>
                      </m:r>
                      <m:r>
                        <m:t>y</m:t>
                      </m:r>
                      <m:r>
                        <m:t>S</m:t>
                      </m:r>
                      <m:r>
                        <m:t>i</m:t>
                      </m:r>
                      <m:r>
                        <m:t>z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]</m:t>
                      </m:r>
                      <m: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O</m:t>
                      </m:r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t>T</m:t>
                      </m:r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3</m:t>
                          </m:r>
                        </m:sub>
                      </m:sSub>
                      <m:r>
                        <m:t>O</m:t>
                      </m:r>
                      <m:r>
                        <m:t>T</m:t>
                      </m:r>
                    </m:oMath>
                  </m:oMathPara>
                </a14:m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m3 &lt;-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glm</a:t>
                </a:r>
                <a:r>
                  <a:rPr sz="1800">
                    <a:latin typeface="Courier"/>
                  </a:rPr>
                  <a:t>(BodyMass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~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>
                    <a:latin typeface="Courier"/>
                  </a:rPr>
                  <a:t>Origin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*</a:t>
                </a:r>
                <a:r>
                  <a:rPr sz="1800">
                    <a:latin typeface="Courier"/>
                  </a:rPr>
                  <a:t>Treatment,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family =</a:t>
                </a:r>
                <a:r>
                  <a:rPr sz="1800">
                    <a:latin typeface="Courier"/>
                  </a:rPr>
                  <a:t> gaussian,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data =</a:t>
                </a:r>
                <a:r>
                  <a:rPr sz="1800">
                    <a:latin typeface="Courier"/>
                  </a:rPr>
                  <a:t> gh)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Anova</a:t>
                </a:r>
                <a:r>
                  <a:rPr sz="1800">
                    <a:latin typeface="Courier"/>
                  </a:rPr>
                  <a:t>(m3)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## Analysis of Deviance Table (Type II tests)
## 
## Response: BodyMass
##                  LR Chisq Df Pr(&gt;Chisq)
## Origin            2.23239  1     0.1351
## Treatment         0.00897  1     0.9246
## Origin:Treatment  1.64360  1     0.1998</a:t>
                </a:r>
              </a:p>
            </p:txBody>
          </p:sp>
        </mc:Choice>
      </mc:AlternateContent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other-factorial_files/figure-pptx/unnamed-chunk-2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 significant effect of origin or treatment on size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Interaction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body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2 dummy variables:</a:t>
                </a:r>
              </a:p>
              <a:p>
                <a:pPr lvl="1"/>
                <a:r>
                  <a:rPr/>
                  <a:t>O (Origin) = 1 if roadside, 0 if non-roadside</a:t>
                </a:r>
              </a:p>
              <a:p>
                <a:pPr lvl="1"/>
                <a:r>
                  <a:rPr/>
                  <a:t>T (treatment) = 1 if noisy, 0 if quiet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t>[</m:t>
                      </m:r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]</m:t>
                      </m:r>
                      <m: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O</m:t>
                      </m:r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t>T</m:t>
                      </m:r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3</m:t>
                          </m:r>
                        </m:sub>
                      </m:sSub>
                      <m:r>
                        <m:t>B</m:t>
                      </m:r>
                      <m:r>
                        <m:t>o</m:t>
                      </m:r>
                      <m:r>
                        <m:t>d</m:t>
                      </m:r>
                      <m:r>
                        <m:t>y</m:t>
                      </m:r>
                      <m:r>
                        <m:t>M</m:t>
                      </m:r>
                      <m:r>
                        <m:t>a</m:t>
                      </m:r>
                      <m:r>
                        <m:t>s</m:t>
                      </m:r>
                      <m:sSub>
                        <m:e>
                          <m:r>
                            <m:t>s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4</m:t>
                          </m:r>
                        </m:sub>
                      </m:sSub>
                      <m:r>
                        <m:t>O</m:t>
                      </m:r>
                      <m:r>
                        <m:t>T</m:t>
                      </m:r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5</m:t>
                          </m:r>
                        </m:sub>
                      </m:sSub>
                      <m:r>
                        <m:t>×</m:t>
                      </m:r>
                      <m:r>
                        <m:t>O</m:t>
                      </m:r>
                      <m:r>
                        <m:t>×</m:t>
                      </m:r>
                      <m:r>
                        <m:t>B</m:t>
                      </m:r>
                      <m:r>
                        <m:t>o</m:t>
                      </m:r>
                      <m:r>
                        <m:t>d</m:t>
                      </m:r>
                      <m:r>
                        <m:t>y</m:t>
                      </m:r>
                      <m:r>
                        <m:t>M</m:t>
                      </m:r>
                      <m:r>
                        <m:t>a</m:t>
                      </m:r>
                      <m:r>
                        <m:t>s</m:t>
                      </m:r>
                      <m:sSub>
                        <m:e>
                          <m:r>
                            <m:t>s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6</m:t>
                          </m:r>
                        </m:sub>
                      </m:sSub>
                      <m:r>
                        <m:t>×</m:t>
                      </m:r>
                      <m:r>
                        <m:t>T</m:t>
                      </m:r>
                      <m:r>
                        <m:t>×</m:t>
                      </m:r>
                      <m:r>
                        <m:t>B</m:t>
                      </m:r>
                      <m:r>
                        <m:t>o</m:t>
                      </m:r>
                      <m:r>
                        <m:t>d</m:t>
                      </m:r>
                      <m:r>
                        <m:t>y</m:t>
                      </m:r>
                      <m:r>
                        <m:t>M</m:t>
                      </m:r>
                      <m:r>
                        <m:t>a</m:t>
                      </m:r>
                      <m:r>
                        <m:t>s</m:t>
                      </m:r>
                      <m:sSub>
                        <m:e>
                          <m:r>
                            <m:t>s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+</m:t>
                      </m:r>
                      <m:r>
                        <m:t>β</m:t>
                      </m:r>
                      <m:r>
                        <m:t>7</m:t>
                      </m:r>
                      <m:r>
                        <m:t>×</m:t>
                      </m:r>
                      <m:r>
                        <m:t>O</m:t>
                      </m:r>
                      <m:r>
                        <m:t>×</m:t>
                      </m:r>
                      <m:r>
                        <m:t>T</m:t>
                      </m:r>
                      <m:r>
                        <m:t>×</m:t>
                      </m:r>
                      <m:r>
                        <m:t>B</m:t>
                      </m:r>
                      <m:r>
                        <m:t>o</m:t>
                      </m:r>
                      <m:r>
                        <m:t>d</m:t>
                      </m:r>
                      <m:r>
                        <m:t>y</m:t>
                      </m:r>
                      <m:r>
                        <m:t>M</m:t>
                      </m:r>
                      <m:r>
                        <m:t>a</m:t>
                      </m:r>
                      <m:r>
                        <m:t>s</m:t>
                      </m:r>
                      <m:sSub>
                        <m:e>
                          <m:r>
                            <m:t>s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m4 &lt;-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glm</a:t>
                </a:r>
                <a:r>
                  <a:rPr sz="1800">
                    <a:latin typeface="Courier"/>
                  </a:rPr>
                  <a:t>(LocMax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~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>
                    <a:latin typeface="Courier"/>
                  </a:rPr>
                  <a:t>Origin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*</a:t>
                </a:r>
                <a:r>
                  <a:rPr sz="1800">
                    <a:latin typeface="Courier"/>
                  </a:rPr>
                  <a:t>Treatment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*</a:t>
                </a:r>
                <a:r>
                  <a:rPr sz="1800">
                    <a:latin typeface="Courier"/>
                  </a:rPr>
                  <a:t>BodyMass,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family =</a:t>
                </a:r>
                <a:r>
                  <a:rPr sz="1800">
                    <a:latin typeface="Courier"/>
                  </a:rPr>
                  <a:t> gaussian,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data =</a:t>
                </a:r>
                <a:r>
                  <a:rPr sz="1800">
                    <a:latin typeface="Courier"/>
                  </a:rPr>
                  <a:t> gh)</a:t>
                </a:r>
              </a:p>
            </p:txBody>
          </p:sp>
        </mc:Choice>
      </mc:AlternateContent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m4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call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glm(formula = LocMax ~ Origin * Treatment * BodyMass, family = gaussian, 
##     data = gh)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Anova</a:t>
            </a:r>
            <a:r>
              <a:rPr sz="1800">
                <a:latin typeface="Courier"/>
              </a:rPr>
              <a:t>(m4)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Analysis of Deviance Table (Type II tests)
## 
## Response: LocMax
##                           LR Chisq Df Pr(&gt;Chisq)    
## Origin                     23.9022  1  1.014e-06 ***
## Treatment                  12.0041  1  0.0005308 ***
## BodyMass                    7.0858  1  0.0077699 ** 
## Origin:Treatment            0.7817  1  0.3766350    
## Origin:BodyMass             1.0395  1  0.3079399    
## Treatment:BodyMass          0.6213  1  0.4305612    
## Origin:Treatment:BodyMass   0.3728  1  0.5414588    
## ---
## Signif. codes:  0 '***' 0.001 '**' 0.01 '*' 0.05 '.' 0.1 ' ' 1</a:t>
            </a:r>
          </a:p>
          <a:p>
            <a:pPr lvl="0" marL="0" indent="0">
              <a:buNone/>
            </a:pPr>
            <a:r>
              <a:rPr/>
              <a:t>No significant interactions (</a:t>
            </a:r>
            <a:r>
              <a:rPr i="1"/>
              <a:t>whew</a:t>
            </a:r>
            <a:r>
              <a:rPr/>
              <a:t>). That means effects of mass, origin, and treatment are simply additive.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Means</a:t>
            </a:r>
            <a:r>
              <a:rPr/>
              <a:t> </a:t>
            </a:r>
            <a:r>
              <a:rPr/>
              <a:t>paramaterization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 quite what we want in this case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m_means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glm</a:t>
            </a:r>
            <a:r>
              <a:rPr sz="1800">
                <a:latin typeface="Courier"/>
              </a:rPr>
              <a:t>(mass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-1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treat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latin typeface="Courier"/>
              </a:rPr>
              <a:t>host, </a:t>
            </a:r>
            <a:r>
              <a:rPr sz="1800">
                <a:solidFill>
                  <a:srgbClr val="902000"/>
                </a:solidFill>
                <a:latin typeface="Courier"/>
              </a:rPr>
              <a:t>family =</a:t>
            </a:r>
            <a:r>
              <a:rPr sz="1800">
                <a:latin typeface="Courier"/>
              </a:rPr>
              <a:t> gaussian,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cats)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(m_means)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Call:
## glm(formula = mass ~ -1 + treat * host, family = gaussian, data = cats)
## 
## Deviance Residuals: 
##     Min       1Q   Median       3Q      Max  
## -4.3584  -1.0738  -0.1184   0.8050  10.1316  
## 
## Coefficients:
##                             Estimate Std. Error t value Pr(&gt;|t|)    
## treatControl                  4.3444     0.2193   19.81  &lt; 2e-16 ***
## treatHerbicide                3.7600     0.2278   16.51  &lt; 2e-16 ***
## hostPlantago                  2.4144     0.2778    8.69 3.14e-16 ***
## treatHerbicide:hostPlantago   0.1639     0.3998    0.41    0.682    
## ---
## Signif. codes:  0 '***' 0.001 '**' 0.01 '*' 0.05 '.' 0.1 ' ' 1
## 
## (Dispersion parameter for gaussian family taken to be 2.646255)
## 
##     Null deviance: 10109.41  on 283  degrees of freedom
## Residual deviance:   738.31  on 279  degrees of freedom
## AIC: 1084.5
## 
## Number of Fisher Scoring iterations: 2</a:t>
            </a:r>
          </a:p>
          <a:p>
            <a:pPr lvl="1"/>
            <a:r>
              <a:rPr sz="1800">
                <a:latin typeface="Courier"/>
              </a:rPr>
              <a:t>treatControl</a:t>
            </a:r>
            <a:r>
              <a:rPr/>
              <a:t> = expected mean of Castilleja &amp; control</a:t>
            </a:r>
          </a:p>
          <a:p>
            <a:pPr lvl="1"/>
            <a:r>
              <a:rPr sz="1800">
                <a:latin typeface="Courier"/>
              </a:rPr>
              <a:t>treatHerbicide</a:t>
            </a:r>
            <a:r>
              <a:rPr/>
              <a:t> = expected mean of Castilleja &amp; herbicide</a:t>
            </a:r>
          </a:p>
          <a:p>
            <a:pPr lvl="1"/>
            <a:r>
              <a:rPr sz="1800">
                <a:latin typeface="Courier"/>
              </a:rPr>
              <a:t>hostPlantago</a:t>
            </a:r>
            <a:r>
              <a:rPr/>
              <a:t> = </a:t>
            </a:r>
            <a:r>
              <a:rPr i="1"/>
              <a:t>difference</a:t>
            </a:r>
            <a:r>
              <a:rPr/>
              <a:t> in means between </a:t>
            </a:r>
            <a:r>
              <a:rPr sz="1800">
                <a:latin typeface="Courier"/>
              </a:rPr>
              <a:t>treatControl</a:t>
            </a:r>
            <a:r>
              <a:rPr/>
              <a:t> and Plantago &amp; control</a:t>
            </a:r>
          </a:p>
          <a:p>
            <a:pPr lvl="1"/>
            <a:r>
              <a:rPr sz="1800">
                <a:latin typeface="Courier"/>
              </a:rPr>
              <a:t>treatHerbicide:hostPlantago</a:t>
            </a:r>
            <a:r>
              <a:rPr/>
              <a:t> = </a:t>
            </a:r>
            <a:r>
              <a:rPr i="1"/>
              <a:t>difference</a:t>
            </a:r>
            <a:r>
              <a:rPr/>
              <a:t> in means between </a:t>
            </a:r>
            <a:r>
              <a:rPr sz="1800">
                <a:latin typeface="Courier"/>
              </a:rPr>
              <a:t>treatHerbicide</a:t>
            </a:r>
            <a:r>
              <a:rPr/>
              <a:t> and Plantago &amp; herbicide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Plotting</a:t>
            </a:r>
            <a:r>
              <a:rPr/>
              <a:t> </a:t>
            </a:r>
            <a:r>
              <a:rPr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geom_smooth()</a:t>
            </a:r>
            <a:r>
              <a:rPr/>
              <a:t> won’t work here because it’s going to plot lines and confidence intervals for the full model. We have to build our own plot. Here’s one way:</a:t>
            </a:r>
          </a:p>
          <a:p>
            <a:pPr lvl="0" marL="0" indent="0">
              <a:buNone/>
            </a:pPr>
            <a:r>
              <a:rPr/>
              <a:t>Additive model: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mred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glm</a:t>
            </a:r>
            <a:r>
              <a:rPr sz="1800">
                <a:latin typeface="Courier"/>
              </a:rPr>
              <a:t>(LocMax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Origin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Treatment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BodyMass, </a:t>
            </a:r>
            <a:r>
              <a:rPr sz="1800">
                <a:solidFill>
                  <a:srgbClr val="902000"/>
                </a:solidFill>
                <a:latin typeface="Courier"/>
              </a:rPr>
              <a:t>family =</a:t>
            </a:r>
            <a:r>
              <a:rPr sz="1800">
                <a:latin typeface="Courier"/>
              </a:rPr>
              <a:t> gaussian,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gh)</a:t>
            </a:r>
          </a:p>
          <a:p>
            <a:pPr lvl="0" marL="0" indent="0">
              <a:buNone/>
            </a:pPr>
            <a:r>
              <a:rPr/>
              <a:t>Get fitted values and standard error as a data frame with </a:t>
            </a:r>
            <a:r>
              <a:rPr sz="1800">
                <a:latin typeface="Courier"/>
              </a:rPr>
              <a:t>augment()</a:t>
            </a:r>
            <a:r>
              <a:rPr/>
              <a:t> from the </a:t>
            </a:r>
            <a:r>
              <a:rPr sz="1800">
                <a:latin typeface="Courier"/>
              </a:rPr>
              <a:t>broom</a:t>
            </a:r>
            <a:r>
              <a:rPr/>
              <a:t> package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(broom)</a:t>
            </a:r>
            <a:br/>
            <a:r>
              <a:rPr sz="1800">
                <a:latin typeface="Courier"/>
              </a:rPr>
              <a:t>pred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augment</a:t>
            </a:r>
            <a:r>
              <a:rPr sz="1800">
                <a:latin typeface="Courier"/>
              </a:rPr>
              <a:t>(mred)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(pred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(LocMax, Origin, Treatment, BodyMass, .fitted, .se.fit))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6 x 6
##   LocMax Origin       Treatment BodyMass .fitted .se.fit
##    &lt;dbl&gt; &lt;chr&gt;        &lt;chr&gt;        &lt;dbl&gt;   &lt;dbl&gt;   &lt;dbl&gt;
## 1   7193 non-roadside noisy        0.084   7318.    87.1
## 2   7239 non-roadside noisy        0.084   7318.    87.1
## 3   7358 non-roadside noisy        0.084   7318.    87.1
## 4   8958 non-roadside noisy        0.086   7296.    83.5
## 5   8452 non-roadside noisy        0.086   7296.    83.5
## 6   8958 non-roadside noisy        0.086   7296.    83.5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(pred,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BodyMass,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.fitted, 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Origin))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group =</a:t>
            </a:r>
            <a:r>
              <a:rPr sz="1800">
                <a:latin typeface="Courier"/>
              </a:rPr>
              <a:t> Origin))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geom_ribbon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ymin =</a:t>
            </a:r>
            <a:r>
              <a:rPr sz="1800">
                <a:latin typeface="Courier"/>
              </a:rPr>
              <a:t> .fitted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.se.fit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1.96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ymax =</a:t>
            </a:r>
            <a:r>
              <a:rPr sz="1800">
                <a:latin typeface="Courier"/>
              </a:rPr>
              <a:t> .fitted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.se.fit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1.96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group =</a:t>
            </a:r>
            <a:r>
              <a:rPr sz="1800">
                <a:latin typeface="Courier"/>
              </a:rPr>
              <a:t> Origin),</a:t>
            </a:r>
            <a:br/>
            <a:r>
              <a:rPr sz="1800">
                <a:latin typeface="Courier"/>
              </a:rPr>
              <a:t>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alpha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0.2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NA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Treatment)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"LocMax"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other-factorial_files/figure-pptx/unnamed-chunk-3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1600200"/>
            <a:ext cx="9042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Means</a:t>
            </a:r>
            <a:r>
              <a:rPr/>
              <a:t> </a:t>
            </a:r>
            <a:r>
              <a:rPr/>
              <a:t>paramterization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Also, if you use means paramaterization (</a:t>
            </a:r>
            <a:r>
              <a:rPr sz="1800">
                <a:latin typeface="Courier"/>
              </a:rPr>
              <a:t>~ -1 + treat*host</a:t>
            </a:r>
            <a:r>
              <a:rPr/>
              <a:t>), then the </a:t>
            </a:r>
            <a:r>
              <a:rPr sz="1800">
                <a:latin typeface="Courier"/>
              </a:rPr>
              <a:t>Anova()</a:t>
            </a:r>
            <a:r>
              <a:rPr/>
              <a:t> results are not correct!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m_effects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call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glm(formula = mass ~ treat * host, family = gaussian, data = cats)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Anova</a:t>
            </a:r>
            <a:r>
              <a:rPr sz="1800">
                <a:latin typeface="Courier"/>
              </a:rPr>
              <a:t>(m_effects)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Analysis of Deviance Table (Type II tests)
## 
## Response: mass
##            LR Chisq Df Pr(&gt;Chisq)    
## treat         6.200  1    0.01278 *  
## host        155.777  1    &lt; 2e-16 ***
## treat:host    0.168  1    0.68177    
## ---
## Signif. codes:  0 '***' 0.001 '**' 0.01 '*' 0.05 '.' 0.1 ' ' 1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m_means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call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glm(formula = mass ~ -1 + treat * host, family = gaussian, data = cats)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Anova</a:t>
            </a:r>
            <a:r>
              <a:rPr sz="1800">
                <a:latin typeface="Courier"/>
              </a:rPr>
              <a:t>(m_means)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Analysis of Deviance Table (Type II tests)
## 
## Response: mass
##            LR Chisq Df Pr(&gt;Chisq)    
## treat        667.52  2     &lt;2e-16 ***
## host         155.78  1     &lt;2e-16 ***
## treat:host     0.17  1     0.6818    
## ---
## Signif. codes:  0 '***' 0.001 '**' 0.01 '*' 0.05 '.' 0.1 ' ' 1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factorial</a:t>
            </a:r>
            <a:r>
              <a:rPr/>
              <a:t> </a:t>
            </a:r>
            <a:r>
              <a:rPr/>
              <a:t>GLM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Can we use </a:t>
            </a:r>
            <a:r>
              <a:rPr sz="1800">
                <a:latin typeface="Courier"/>
              </a:rPr>
              <a:t>confint()</a:t>
            </a:r>
            <a:r>
              <a:rPr/>
              <a:t>?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confint</a:t>
            </a:r>
            <a:r>
              <a:rPr sz="1800">
                <a:latin typeface="Courier"/>
              </a:rPr>
              <a:t>(m_means)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Waiting for profiling to be done...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                        2.5 %    97.5 %
## treatControl                 3.9144487 4.7742786
## treatHerbicide               3.3135438 4.2064562
## hostPlantago                 1.8698769 2.9589783
## treatHerbicide:hostPlantago -0.6196764 0.9475655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confint</a:t>
            </a:r>
            <a:r>
              <a:rPr sz="1800">
                <a:latin typeface="Courier"/>
              </a:rPr>
              <a:t>(m_effects)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Waiting for profiling to be done...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                        2.5 %     97.5 %
## (Intercept)                  3.9144487 4.77427861
## treatHerbicide              -1.2041620 0.03543472
## hostPlantago                 1.8698769 2.95897826
## treatHerbicide:hostPlantago -0.6196764 0.94756548</a:t>
            </a:r>
          </a:p>
          <a:p>
            <a:pPr lvl="0" marL="0" indent="0">
              <a:buNone/>
            </a:pPr>
            <a:r>
              <a:rPr/>
              <a:t>… same problem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hack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CIs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Take out the intercept </a:t>
            </a:r>
            <a:r>
              <a:rPr b="1"/>
              <a:t>and</a:t>
            </a:r>
            <a:r>
              <a:rPr/>
              <a:t> main effects to only get means for the interactions.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m_effects_b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glm</a:t>
            </a:r>
            <a:r>
              <a:rPr sz="1800">
                <a:latin typeface="Courier"/>
              </a:rPr>
              <a:t>(mass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-1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treat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latin typeface="Courier"/>
              </a:rPr>
              <a:t>host, </a:t>
            </a:r>
            <a:r>
              <a:rPr sz="1800">
                <a:solidFill>
                  <a:srgbClr val="902000"/>
                </a:solidFill>
                <a:latin typeface="Courier"/>
              </a:rPr>
              <a:t>family =</a:t>
            </a:r>
            <a:r>
              <a:rPr sz="1800">
                <a:latin typeface="Courier"/>
              </a:rPr>
              <a:t> gaussian, 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 cats)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coef</a:t>
            </a:r>
            <a:r>
              <a:rPr sz="1800">
                <a:latin typeface="Courier"/>
              </a:rPr>
              <a:t>(m_effects_b)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treatControl:hostCastilleja treatHerbicide:hostCastilleja 
##                      4.344364                      3.760000 
##     treatControl:hostPlantago   treatHerbicide:hostPlantago 
##                      6.758791                      6.338372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confint</a:t>
            </a:r>
            <a:r>
              <a:rPr sz="1800">
                <a:latin typeface="Courier"/>
              </a:rPr>
              <a:t>(m_effects_b)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Waiting for profiling to be done...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                        2.5 %   97.5 %
## treatControl:hostCastilleja   3.914449 4.774279
## treatHerbicide:hostCastilleja 3.313544 4.206456
## treatControl:hostPlantago     6.424563 7.093020
## treatHerbicide:hostPlantago   5.994565 6.682179</a:t>
            </a:r>
          </a:p>
          <a:p>
            <a:pPr lvl="0" marL="0" indent="0">
              <a:buNone/>
            </a:pPr>
            <a:r>
              <a:rPr/>
              <a:t>Remember, don’t use </a:t>
            </a:r>
            <a:r>
              <a:rPr sz="1800">
                <a:latin typeface="Courier"/>
              </a:rPr>
              <a:t>Anova()</a:t>
            </a:r>
            <a:r>
              <a:rPr/>
              <a:t> or </a:t>
            </a:r>
            <a:r>
              <a:rPr sz="1800">
                <a:latin typeface="Courier"/>
              </a:rPr>
              <a:t>AIC()</a:t>
            </a:r>
            <a:r>
              <a:rPr/>
              <a:t> on this model! Wrong # of parameters!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Plotting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</a:t>
            </a:r>
            <a:r>
              <a:rPr i="1"/>
              <a:t>can</a:t>
            </a:r>
            <a:r>
              <a:rPr/>
              <a:t> plot means ± SE, BUT these cannot be interpreted the same way ast 95% confidence intervals?</a:t>
            </a:r>
          </a:p>
          <a:p>
            <a:pPr lvl="0" marL="0" indent="0">
              <a:buNone/>
            </a:pPr>
            <a:r>
              <a:rPr/>
              <a:t>Making data for plot from MLE means and confidence intervals.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plotdata &lt;-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tibble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treat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"Control"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"Herbicide"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"Control"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"Herbicide"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</a:t>
            </a:r>
            <a:r>
              <a:rPr sz="1800">
                <a:solidFill>
                  <a:srgbClr val="902000"/>
                </a:solidFill>
                <a:latin typeface="Courier"/>
              </a:rPr>
              <a:t>host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"Castilleja"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"Castilleja"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"Plantago"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"Plantago"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</a:t>
            </a:r>
            <a:r>
              <a:rPr sz="1800">
                <a:solidFill>
                  <a:srgbClr val="902000"/>
                </a:solidFill>
                <a:latin typeface="Courier"/>
              </a:rPr>
              <a:t>mass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coef</a:t>
            </a:r>
            <a:r>
              <a:rPr sz="1800">
                <a:latin typeface="Courier"/>
              </a:rPr>
              <a:t>(m_effects_b),</a:t>
            </a:r>
            <a:br/>
            <a:r>
              <a:rPr sz="1800">
                <a:latin typeface="Courier"/>
              </a:rPr>
              <a:t>         </a:t>
            </a:r>
            <a:r>
              <a:rPr sz="1800">
                <a:solidFill>
                  <a:srgbClr val="902000"/>
                </a:solidFill>
                <a:latin typeface="Courier"/>
              </a:rPr>
              <a:t>ci.lower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confint</a:t>
            </a:r>
            <a:r>
              <a:rPr sz="1800">
                <a:latin typeface="Courier"/>
              </a:rPr>
              <a:t>(m_effects_b)[ ,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],</a:t>
            </a:r>
            <a:r>
              <a:rPr sz="1800" i="1">
                <a:solidFill>
                  <a:srgbClr val="60A0B0"/>
                </a:solidFill>
                <a:latin typeface="Courier"/>
              </a:rPr>
              <a:t>#first column</a:t>
            </a:r>
            <a:br/>
            <a:r>
              <a:rPr sz="1800">
                <a:latin typeface="Courier"/>
              </a:rPr>
              <a:t>         </a:t>
            </a:r>
            <a:r>
              <a:rPr sz="1800">
                <a:solidFill>
                  <a:srgbClr val="902000"/>
                </a:solidFill>
                <a:latin typeface="Courier"/>
              </a:rPr>
              <a:t>ci.upper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confint</a:t>
            </a:r>
            <a:r>
              <a:rPr sz="1800">
                <a:latin typeface="Courier"/>
              </a:rPr>
              <a:t>(m_effects_b)[ 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]) </a:t>
            </a:r>
            <a:r>
              <a:rPr sz="1800" i="1">
                <a:solidFill>
                  <a:srgbClr val="60A0B0"/>
                </a:solidFill>
                <a:latin typeface="Courier"/>
              </a:rPr>
              <a:t>#second column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Waiting for profiling to be done...
## Waiting for profiling to be done...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plotdata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4 x 5
##   treat     host        mass ci.lower ci.upper
##   &lt;chr&gt;     &lt;chr&gt;      &lt;dbl&gt;    &lt;dbl&gt;    &lt;dbl&gt;
## 1 Control   Castilleja  4.34     3.91     4.77
## 2 Herbicide Castilleja  3.76     3.31     4.21
## 3 Control   Plantago    6.76     6.42     7.09
## 4 Herbicide Plantago    6.34     5.99     6.68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(plotdata,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host,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mass, 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treat))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size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geom_errorbar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ymin =</a:t>
            </a:r>
            <a:r>
              <a:rPr sz="1800">
                <a:latin typeface="Courier"/>
              </a:rPr>
              <a:t> ci.lower, </a:t>
            </a:r>
            <a:r>
              <a:rPr sz="1800">
                <a:solidFill>
                  <a:srgbClr val="902000"/>
                </a:solidFill>
                <a:latin typeface="Courier"/>
              </a:rPr>
              <a:t>ymax =</a:t>
            </a:r>
            <a:r>
              <a:rPr sz="1800">
                <a:latin typeface="Courier"/>
              </a:rPr>
              <a:t> ci.upper), </a:t>
            </a:r>
            <a:r>
              <a:rPr sz="1800">
                <a:solidFill>
                  <a:srgbClr val="902000"/>
                </a:solidFill>
                <a:latin typeface="Courier"/>
              </a:rPr>
              <a:t>width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0.2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"Predicted means ± 95% CI"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"Host Plant"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"mean mass at diapause"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"treatment"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Next</vt:lpstr>
      <vt:lpstr>Avenir Next Demi Bold</vt:lpstr>
      <vt:lpstr>Calibri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Another Factorial Experiment</dc:title>
  <dc:creator>Eric Scott</dc:creator>
  <cp:keywords/>
  <dcterms:created xsi:type="dcterms:W3CDTF">2020-03-12T18:16:32Z</dcterms:created>
  <dcterms:modified xsi:type="dcterms:W3CDTF">2020-03-12T18:16:32Z</dcterms:modified>
</cp:coreProperties>
</file>