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96" r:id="rId5"/>
    <p:sldId id="282" r:id="rId6"/>
    <p:sldId id="297" r:id="rId7"/>
    <p:sldId id="265" r:id="rId8"/>
    <p:sldId id="300" r:id="rId9"/>
    <p:sldId id="298" r:id="rId10"/>
    <p:sldId id="272" r:id="rId11"/>
    <p:sldId id="274" r:id="rId12"/>
    <p:sldId id="277" r:id="rId13"/>
    <p:sldId id="278" r:id="rId14"/>
    <p:sldId id="280" r:id="rId15"/>
    <p:sldId id="614" r:id="rId16"/>
    <p:sldId id="310" r:id="rId17"/>
    <p:sldId id="349" r:id="rId18"/>
    <p:sldId id="281" r:id="rId19"/>
    <p:sldId id="615" r:id="rId20"/>
    <p:sldId id="312" r:id="rId21"/>
    <p:sldId id="617" r:id="rId22"/>
    <p:sldId id="283" r:id="rId23"/>
    <p:sldId id="284" r:id="rId24"/>
    <p:sldId id="286" r:id="rId25"/>
    <p:sldId id="287" r:id="rId26"/>
    <p:sldId id="289" r:id="rId27"/>
    <p:sldId id="290" r:id="rId28"/>
    <p:sldId id="292" r:id="rId29"/>
    <p:sldId id="293" r:id="rId30"/>
    <p:sldId id="295" r:id="rId31"/>
    <p:sldId id="618" r:id="rId32"/>
    <p:sldId id="619" r:id="rId33"/>
    <p:sldId id="622" r:id="rId34"/>
    <p:sldId id="62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4662" autoAdjust="0"/>
  </p:normalViewPr>
  <p:slideViewPr>
    <p:cSldViewPr snapToGrid="0" snapToObjects="1">
      <p:cViewPr varScale="1">
        <p:scale>
          <a:sx n="104" d="100"/>
          <a:sy n="104" d="100"/>
        </p:scale>
        <p:origin x="65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A2E36-B95E-F344-9583-39362ED7D486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C0ADD-55FB-5848-A428-0F156DE5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2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only show females here? What would you expect if this had males on it as well???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40264-9C00-8C44-A187-C4EC1F69E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1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or exp????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C0ADD-55FB-5848-A428-0F156DE5EC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5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C0ADD-55FB-5848-A428-0F156DE5EC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5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You do </a:t>
            </a:r>
            <a:r>
              <a:rPr lang="en-US" b="1" dirty="0"/>
              <a:t>not</a:t>
            </a:r>
            <a:r>
              <a:rPr lang="en-US" dirty="0"/>
              <a:t> need to know how to use this equation.  Note: the probability of getting any specific number (</a:t>
            </a:r>
            <a:r>
              <a:rPr lang="en-US" dirty="0" err="1"/>
              <a:t>e.g</a:t>
            </a:r>
            <a:r>
              <a:rPr lang="en-US" dirty="0"/>
              <a:t> 1) from a continuous distribution is technically zero!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C0ADD-55FB-5848-A428-0F156DE5EC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these out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40264-9C00-8C44-A187-C4EC1F69E6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8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Slightly different herbicide vs none, but are they significantly different????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40264-9C00-8C44-A187-C4EC1F69E6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97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we’ll go over examples of ”marginal” hypothesis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40264-9C00-8C44-A187-C4EC1F69E6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3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C0ADD-55FB-5848-A428-0F156DE5EC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7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t>Normal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Eric 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2/17/2020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rmal-distribution_files/figure-pptx/unnamed-chunk-5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91163" y="1843087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622A2FF-A9CF-5143-A362-B527EF3D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Leaf damage</a:t>
            </a:r>
          </a:p>
        </p:txBody>
      </p:sp>
      <p:pic>
        <p:nvPicPr>
          <p:cNvPr id="5" name="Picture 4" descr="/Users/scottericr/Documents/Tufts/ecological-stats/lectures/14-normal%20distribution%20and%20factorial%20experiments/high-damage.png">
            <a:extLst>
              <a:ext uri="{FF2B5EF4-FFF2-40B4-BE49-F238E27FC236}">
                <a16:creationId xmlns:a16="http://schemas.microsoft.com/office/drawing/2014/main" id="{7AF2133A-FAD6-6145-B48A-DC5729FA2370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049337" y="1600200"/>
            <a:ext cx="4000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density function (PDF)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5734050" cy="4525963"/>
              </a:xfrm>
            </p:spPr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dirty="0"/>
              </a:p>
              <a:p>
                <a:pPr marL="91440" lvl="0" indent="0">
                  <a:buNone/>
                </a:pPr>
                <a:br>
                  <a:rPr lang="en-US" dirty="0"/>
                </a:br>
                <a:r>
                  <a:rPr dirty="0"/>
                  <a:t>In R:</a:t>
                </a:r>
                <a:r>
                  <a:rPr lang="en-US" dirty="0"/>
                  <a:t> </a:t>
                </a:r>
              </a:p>
              <a:p>
                <a:pPr marL="91440" lvl="0" indent="0">
                  <a:buNone/>
                </a:pPr>
                <a:r>
                  <a:rPr lang="en-US" dirty="0"/>
                  <a:t>P[x = 1 | µ = 0, </a:t>
                </a:r>
                <a:r>
                  <a:rPr lang="en-US" dirty="0" err="1"/>
                  <a:t>σ</a:t>
                </a:r>
                <a:r>
                  <a:rPr lang="en-US" dirty="0"/>
                  <a:t> = 1]</a:t>
                </a:r>
                <a:endParaRPr dirty="0"/>
              </a:p>
              <a:p>
                <a:pPr marL="91440" lvl="0" indent="0">
                  <a:buNone/>
                </a:pP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dnorm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x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mean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 err="1">
                    <a:solidFill>
                      <a:srgbClr val="902000"/>
                    </a:solidFill>
                    <a:latin typeface="Courier"/>
                  </a:rPr>
                  <a:t>sd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 dirty="0">
                    <a:latin typeface="Courier"/>
                  </a:rPr>
                  <a:t>)</a:t>
                </a:r>
              </a:p>
              <a:p>
                <a:pPr marL="91440" lvl="0" indent="0">
                  <a:buNone/>
                </a:pPr>
                <a:r>
                  <a:rPr sz="1800" dirty="0">
                    <a:latin typeface="Courier"/>
                  </a:rPr>
                  <a:t>## [1] 0.2419707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5734050" cy="4525963"/>
              </a:xfrm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normal-distribution_files/figure-pptx/unnamed-chunk-8-1.png">
            <a:extLst>
              <a:ext uri="{FF2B5EF4-FFF2-40B4-BE49-F238E27FC236}">
                <a16:creationId xmlns:a16="http://schemas.microsoft.com/office/drawing/2014/main" id="{B9E3876E-CB12-C546-8139-826A39CA1BC5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96000" y="1600201"/>
            <a:ext cx="5510213" cy="44081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F9E90A-5364-4D46-B5AE-05CBE7218136}"/>
              </a:ext>
            </a:extLst>
          </p:cNvPr>
          <p:cNvSpPr/>
          <p:nvPr/>
        </p:nvSpPr>
        <p:spPr>
          <a:xfrm>
            <a:off x="609600" y="5639039"/>
            <a:ext cx="488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Any value is possible, but some are highly unlikely.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CB92C4-5AD1-B744-B90F-E012E305C8B4}"/>
              </a:ext>
            </a:extLst>
          </p:cNvPr>
          <p:cNvCxnSpPr>
            <a:stCxn id="5" idx="3"/>
          </p:cNvCxnSpPr>
          <p:nvPr/>
        </p:nvCxnSpPr>
        <p:spPr>
          <a:xfrm flipV="1">
            <a:off x="5499400" y="5257799"/>
            <a:ext cx="1630063" cy="565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Cumulative Density Function (CDF)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819900" cy="452596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CDF is the area under the normal curve. </a:t>
            </a:r>
            <a:endParaRPr lang="en-US" dirty="0"/>
          </a:p>
          <a:p>
            <a:pPr marL="0" lvl="0" indent="0">
              <a:buNone/>
            </a:pPr>
            <a:r>
              <a:rPr dirty="0"/>
              <a:t>So if we want to know P[x ≤ 1], </a:t>
            </a:r>
            <a:br>
              <a:rPr lang="en-US" dirty="0"/>
            </a:br>
            <a:r>
              <a:rPr dirty="0"/>
              <a:t>we can use the CDF.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/>
              <a:t>in R: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P[x ≤ 1 | µ = 0, </a:t>
            </a:r>
            <a:r>
              <a:rPr lang="en-US" dirty="0" err="1"/>
              <a:t>σ</a:t>
            </a:r>
            <a:r>
              <a:rPr lang="en-US" dirty="0"/>
              <a:t> = 1] =</a:t>
            </a:r>
            <a:endParaRPr dirty="0"/>
          </a:p>
          <a:p>
            <a:pPr marL="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pnorm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mean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sd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lower.tail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sz="1800" dirty="0">
                <a:latin typeface="Courier"/>
              </a:rPr>
              <a:t>## [1] 0.8413447</a:t>
            </a:r>
          </a:p>
        </p:txBody>
      </p:sp>
      <p:pic>
        <p:nvPicPr>
          <p:cNvPr id="5" name="Picture 4" descr="normal-distribution_files/figure-pptx/unnamed-chunk-12-1.png">
            <a:extLst>
              <a:ext uri="{FF2B5EF4-FFF2-40B4-BE49-F238E27FC236}">
                <a16:creationId xmlns:a16="http://schemas.microsoft.com/office/drawing/2014/main" id="{768680DD-BA90-E946-A322-D0C235924604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48335"/>
          <a:stretch/>
        </p:blipFill>
        <p:spPr bwMode="auto">
          <a:xfrm>
            <a:off x="6872287" y="1221327"/>
            <a:ext cx="4314825" cy="47722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69A901-1D5D-6843-80DA-362EE9B1DDFE}"/>
              </a:ext>
            </a:extLst>
          </p:cNvPr>
          <p:cNvSpPr/>
          <p:nvPr/>
        </p:nvSpPr>
        <p:spPr>
          <a:xfrm>
            <a:off x="4019550" y="6004722"/>
            <a:ext cx="3215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latin typeface="Avenir Next" panose="020B0503020202020204" pitchFamily="34" charset="0"/>
              </a:rPr>
              <a:t>84% of PDF is below x =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CE1512-4E48-4744-9036-42139E622546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300288" y="5772150"/>
            <a:ext cx="1719262" cy="432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8DACC8-C65F-C647-9F2C-472D7193968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235239" y="2514600"/>
            <a:ext cx="694824" cy="3690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rmal-distribution_files/figure-pptx/unnamed-chunk-12-1.png">
            <a:extLst>
              <a:ext uri="{FF2B5EF4-FFF2-40B4-BE49-F238E27FC236}">
                <a16:creationId xmlns:a16="http://schemas.microsoft.com/office/drawing/2014/main" id="{784EFD77-3F7A-7442-87E9-15236686B99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5505" y="1367542"/>
            <a:ext cx="9040990" cy="51662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FF021D-3DDF-204E-990E-23774C968CB3}"/>
              </a:ext>
            </a:extLst>
          </p:cNvPr>
          <p:cNvSpPr txBox="1"/>
          <p:nvPr/>
        </p:nvSpPr>
        <p:spPr>
          <a:xfrm>
            <a:off x="2700338" y="538491"/>
            <a:ext cx="7169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Next Medium" panose="020B0503020202020204" pitchFamily="34" charset="0"/>
              </a:rPr>
              <a:t>CDF is the area under the curve of the PDF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897DC9-241B-EA46-9B83-C22C76991A8D}"/>
              </a:ext>
            </a:extLst>
          </p:cNvPr>
          <p:cNvSpPr/>
          <p:nvPr/>
        </p:nvSpPr>
        <p:spPr>
          <a:xfrm>
            <a:off x="147638" y="967432"/>
            <a:ext cx="3215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latin typeface="Avenir Next" panose="020B0503020202020204" pitchFamily="34" charset="0"/>
              </a:rPr>
              <a:t>84% of PDF is below x =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E5EE28-F02A-0C47-999C-B85BF7BB280E}"/>
              </a:ext>
            </a:extLst>
          </p:cNvPr>
          <p:cNvCxnSpPr/>
          <p:nvPr/>
        </p:nvCxnSpPr>
        <p:spPr>
          <a:xfrm>
            <a:off x="1757363" y="1367542"/>
            <a:ext cx="2257425" cy="2832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5EAE03-DDEF-F84F-91B0-C37D901A4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0137"/>
            <a:ext cx="10972800" cy="5026027"/>
          </a:xfrm>
        </p:spPr>
        <p:txBody>
          <a:bodyPr/>
          <a:lstStyle/>
          <a:p>
            <a:r>
              <a:rPr lang="en-US" dirty="0"/>
              <a:t>50% of PDF is within µ ± 0.67σ</a:t>
            </a:r>
          </a:p>
          <a:p>
            <a:r>
              <a:rPr lang="en-US" dirty="0"/>
              <a:t>95% of PDF is within µ ± 1.96σ</a:t>
            </a:r>
          </a:p>
          <a:p>
            <a:r>
              <a:rPr lang="en-US" dirty="0"/>
              <a:t>99% of PDF is within µ ± 2.58σ</a:t>
            </a:r>
          </a:p>
        </p:txBody>
      </p:sp>
      <p:pic>
        <p:nvPicPr>
          <p:cNvPr id="6" name="Picture 1" descr="normal-distribution_files/figure-pptx/unnamed-chunk-13-1.png">
            <a:extLst>
              <a:ext uri="{FF2B5EF4-FFF2-40B4-BE49-F238E27FC236}">
                <a16:creationId xmlns:a16="http://schemas.microsoft.com/office/drawing/2014/main" id="{284C44EB-02A2-E744-9FB2-1997EAFB90B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28048" y="1428750"/>
            <a:ext cx="6482951" cy="51863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1" y="381001"/>
            <a:ext cx="8147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Example:  Effects of herbicide on </a:t>
            </a:r>
            <a:r>
              <a:rPr lang="en-US" sz="2400" dirty="0" err="1"/>
              <a:t>Checkerspot</a:t>
            </a:r>
            <a:r>
              <a:rPr lang="en-US" sz="2400" dirty="0"/>
              <a:t> caterpillar growth</a:t>
            </a:r>
          </a:p>
        </p:txBody>
      </p:sp>
      <p:pic>
        <p:nvPicPr>
          <p:cNvPr id="37893" name="Picture 5" descr="http://3.bp.blogspot.com/-ZYBu4g7GciM/USFZULMBa4I/AAAAAAAAAYA/OXSorBfElKc/s1600/Euphydryas%20editha%20colonia%20%20MD%20RC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143001"/>
            <a:ext cx="3124200" cy="237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5" name="Picture 7" descr="http://www.butterfliesandmoths.org/sites/default/files/imagecache/gallery_for_colorbox/species_images/euphydryas_editha_nrrubicunda_caterpillar5_raisingbutterfli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799486"/>
            <a:ext cx="3158528" cy="229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18"/>
          <a:stretch/>
        </p:blipFill>
        <p:spPr bwMode="auto">
          <a:xfrm>
            <a:off x="5181601" y="1066801"/>
            <a:ext cx="5112771" cy="517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21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1.staticflickr.com/5/4010/4579915072_13854eb48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44" y="1066801"/>
            <a:ext cx="25050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e/e0/Plantago_lanceolata_flower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r="33015"/>
          <a:stretch/>
        </p:blipFill>
        <p:spPr bwMode="auto">
          <a:xfrm>
            <a:off x="4724401" y="1066800"/>
            <a:ext cx="25050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0" y="4800600"/>
            <a:ext cx="2070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Castilleja</a:t>
            </a:r>
            <a:r>
              <a:rPr lang="en-US" sz="2800" dirty="0"/>
              <a:t> sp. </a:t>
            </a:r>
            <a:br>
              <a:rPr lang="en-US" sz="2800" dirty="0"/>
            </a:br>
            <a:r>
              <a:rPr lang="en-US" sz="2800" dirty="0"/>
              <a:t>(Paintbrush)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0116" y="4800600"/>
            <a:ext cx="30864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Plantago</a:t>
            </a:r>
            <a:r>
              <a:rPr lang="en-US" sz="2800" i="1" dirty="0"/>
              <a:t> </a:t>
            </a:r>
            <a:r>
              <a:rPr lang="en-US" sz="2800" i="1" dirty="0" err="1"/>
              <a:t>lanceolata</a:t>
            </a:r>
            <a:br>
              <a:rPr lang="en-US" sz="2800" i="1" dirty="0"/>
            </a:br>
            <a:r>
              <a:rPr lang="en-US" sz="2800" dirty="0"/>
              <a:t>(English plantain)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91400" y="457200"/>
            <a:ext cx="3048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Experimental design:</a:t>
            </a:r>
          </a:p>
          <a:p>
            <a:pPr algn="ctr"/>
            <a:endParaRPr lang="en-US" dirty="0"/>
          </a:p>
          <a:p>
            <a:pPr algn="ctr"/>
            <a:r>
              <a:rPr lang="en-US" sz="2800" dirty="0"/>
              <a:t>Caterpillars reared on </a:t>
            </a:r>
          </a:p>
          <a:p>
            <a:pPr algn="ctr"/>
            <a:r>
              <a:rPr lang="en-US" sz="2800" dirty="0"/>
              <a:t>2 host plants </a:t>
            </a:r>
          </a:p>
          <a:p>
            <a:pPr algn="ctr"/>
            <a:r>
              <a:rPr lang="en-US" sz="2800" dirty="0"/>
              <a:t>x</a:t>
            </a:r>
          </a:p>
          <a:p>
            <a:pPr algn="ctr"/>
            <a:r>
              <a:rPr lang="en-US" sz="2800" dirty="0"/>
              <a:t>plants sprayed or not with herbicide</a:t>
            </a:r>
          </a:p>
          <a:p>
            <a:pPr algn="ctr"/>
            <a:endParaRPr lang="en-US" sz="1200" dirty="0"/>
          </a:p>
          <a:p>
            <a:pPr algn="ctr"/>
            <a:r>
              <a:rPr lang="en-US" sz="2800" dirty="0"/>
              <a:t>= 4 treatment groups</a:t>
            </a:r>
          </a:p>
        </p:txBody>
      </p:sp>
    </p:spTree>
    <p:extLst>
      <p:ext uri="{BB962C8B-B14F-4D97-AF65-F5344CB8AC3E}">
        <p14:creationId xmlns:p14="http://schemas.microsoft.com/office/powerpoint/2010/main" val="107759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1.staticflickr.com/5/4010/4579915072_13854eb48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44" y="1066801"/>
            <a:ext cx="25050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e/e0/Plantago_lanceolata_flower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r="33015"/>
          <a:stretch/>
        </p:blipFill>
        <p:spPr bwMode="auto">
          <a:xfrm>
            <a:off x="4724401" y="1066800"/>
            <a:ext cx="25050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0" y="4800600"/>
            <a:ext cx="1755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Paintbrush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0116" y="4800600"/>
            <a:ext cx="247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English plantain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8782D-2C4F-4068-82FF-2072CC4E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6600" y="766761"/>
            <a:ext cx="4343400" cy="4616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609A2A-33E3-4130-B290-4845AEFEF993}"/>
              </a:ext>
            </a:extLst>
          </p:cNvPr>
          <p:cNvSpPr txBox="1"/>
          <p:nvPr/>
        </p:nvSpPr>
        <p:spPr>
          <a:xfrm>
            <a:off x="7366115" y="114300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Herbicide</a:t>
            </a:r>
            <a:r>
              <a:rPr lang="en-US" b="1" dirty="0"/>
              <a:t>  None</a:t>
            </a:r>
          </a:p>
        </p:txBody>
      </p:sp>
    </p:spTree>
    <p:extLst>
      <p:ext uri="{BB962C8B-B14F-4D97-AF65-F5344CB8AC3E}">
        <p14:creationId xmlns:p14="http://schemas.microsoft.com/office/powerpoint/2010/main" val="349618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Example: Effects of herbicide on caterpillar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cats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here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"data"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HerbicideCaterpillars.csv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dirty="0">
                <a:latin typeface="Courier"/>
              </a:rPr>
              <a:t>janitor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::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clean_names</a:t>
            </a:r>
            <a:r>
              <a:rPr sz="1800" dirty="0">
                <a:latin typeface="Courier"/>
              </a:rPr>
              <a:t>()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800" dirty="0">
                <a:latin typeface="Courier"/>
              </a:rPr>
              <a:t>(cats)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6 x 4
##   species host       treat    mass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TCB     Castilleja Control  4.53
## 2 TCB     Castilleja Control  3.67
## 3 TCB     Castilleja Control  5.84
## 4 TCB     Castilleja Control  2   
## 5 TCB     Castilleja Control  4.25
## 6 TCB     Castilleja Control  5.44</a:t>
            </a:r>
          </a:p>
        </p:txBody>
      </p:sp>
    </p:spTree>
    <p:extLst>
      <p:ext uri="{BB962C8B-B14F-4D97-AF65-F5344CB8AC3E}">
        <p14:creationId xmlns:p14="http://schemas.microsoft.com/office/powerpoint/2010/main" val="3683943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E7EBF-1D2F-F543-B352-FE298B25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00101"/>
            <a:ext cx="10972800" cy="5326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Model Selection:</a:t>
            </a:r>
          </a:p>
          <a:p>
            <a:endParaRPr lang="en-US" sz="2800" dirty="0"/>
          </a:p>
          <a:p>
            <a:pPr>
              <a:buAutoNum type="arabicPeriod"/>
            </a:pPr>
            <a:r>
              <a:rPr lang="en-US" sz="2800" dirty="0"/>
              <a:t> Select probability distribution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800" dirty="0"/>
              <a:t> From 1</a:t>
            </a:r>
            <a:r>
              <a:rPr lang="en-US" sz="2800" baseline="30000" dirty="0"/>
              <a:t>st</a:t>
            </a:r>
            <a:r>
              <a:rPr lang="en-US" sz="2800" dirty="0"/>
              <a:t> principles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800" dirty="0"/>
              <a:t> Analysis of data</a:t>
            </a:r>
          </a:p>
          <a:p>
            <a:pPr marL="800100" lvl="1" indent="-342900">
              <a:buFont typeface="+mj-lt"/>
              <a:buAutoNum type="alphaLcPeriod"/>
            </a:pPr>
            <a:endParaRPr lang="en-US" sz="2800" dirty="0"/>
          </a:p>
          <a:p>
            <a:pPr>
              <a:buAutoNum type="arabicPeriod"/>
            </a:pPr>
            <a:r>
              <a:rPr lang="en-US" sz="2800" dirty="0"/>
              <a:t> Select factors that determine the expected value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800" dirty="0"/>
              <a:t>AIC analysis of competing models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800" dirty="0"/>
              <a:t>LRT of nested models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800" b="1" dirty="0"/>
              <a:t>“marginal” hypothesis tests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4853673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682894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3531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Normal (AKA Gaussian)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6091238" cy="4525963"/>
              </a:xfrm>
            </p:spPr>
            <p:txBody>
              <a:bodyPr>
                <a:normAutofit/>
              </a:bodyPr>
              <a:lstStyle/>
              <a:p>
                <a:r>
                  <a:rPr dirty="0"/>
                  <a:t>Symmetrical</a:t>
                </a:r>
              </a:p>
              <a:p>
                <a:r>
                  <a:rPr dirty="0"/>
                  <a:t>Continuous</a:t>
                </a:r>
              </a:p>
              <a:p>
                <a:r>
                  <a:rPr dirty="0"/>
                  <a:t>Mean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dirty="0"/>
                  <a:t>) and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) are not related</a:t>
                </a:r>
              </a:p>
              <a:p>
                <a:r>
                  <a:rPr dirty="0"/>
                  <a:t>unbounded (-</a:t>
                </a:r>
                <a:r>
                  <a:rPr lang="en-US" dirty="0">
                    <a:sym typeface="Symbol" pitchFamily="18" charset="2"/>
                  </a:rPr>
                  <a:t> to</a:t>
                </a:r>
                <a:r>
                  <a:rPr dirty="0"/>
                  <a:t> </a:t>
                </a:r>
                <a:r>
                  <a:rPr lang="en-US" dirty="0">
                    <a:sym typeface="Symbol" pitchFamily="18" charset="2"/>
                  </a:rPr>
                  <a:t></a:t>
                </a:r>
                <a:r>
                  <a:rPr dirty="0"/>
                  <a:t>)</a:t>
                </a:r>
              </a:p>
              <a:p>
                <a:r>
                  <a:rPr dirty="0"/>
                  <a:t>application: data with </a:t>
                </a:r>
                <a:r>
                  <a:rPr dirty="0" err="1"/>
                  <a:t>continous</a:t>
                </a:r>
                <a:r>
                  <a:rPr dirty="0"/>
                  <a:t> variation and approx. symmetrical distribution</a:t>
                </a:r>
              </a:p>
              <a:p>
                <a:r>
                  <a:rPr dirty="0"/>
                  <a:t>link = “identity”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6091238" cy="4525963"/>
              </a:xfrm>
              <a:blipFill>
                <a:blip r:embed="rId2"/>
                <a:stretch>
                  <a:fillRect l="-1458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B926DBC6-3986-0E46-A58F-B10501E27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0838" y="1677195"/>
            <a:ext cx="5005536" cy="4371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1" y="457201"/>
            <a:ext cx="409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2a. Competing models with AIC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57400" y="1066800"/>
          <a:ext cx="76962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0. All</a:t>
                      </a:r>
                      <a:r>
                        <a:rPr lang="en-US" sz="2400" baseline="0" dirty="0"/>
                        <a:t> have same mass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Herbicide</a:t>
                      </a:r>
                      <a:r>
                        <a:rPr lang="en-US" sz="2400" baseline="0" dirty="0"/>
                        <a:t> affects average mass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Host plants affect average 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Host plant + Herbicide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Herbicide effects that differ among 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915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302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0. All have the same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  <a:p>
                <a:pPr marL="457200" lvl="0" indent="0">
                  <a:buNone/>
                </a:pPr>
                <a:r>
                  <a:rPr sz="1800" dirty="0">
                    <a:latin typeface="Courier"/>
                  </a:rPr>
                  <a:t>m0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 dirty="0">
                    <a:latin typeface="Courier"/>
                  </a:rPr>
                  <a:t>(mass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gaussian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link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"identity"</a:t>
                </a:r>
                <a:r>
                  <a:rPr sz="1800" dirty="0">
                    <a:latin typeface="Courier"/>
                  </a:rPr>
                  <a:t>),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 dirty="0">
                    <a:latin typeface="Courier"/>
                  </a:rPr>
                  <a:t> cats)</a:t>
                </a:r>
                <a:br>
                  <a:rPr dirty="0"/>
                </a:b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 dirty="0">
                    <a:latin typeface="Courier"/>
                  </a:rPr>
                  <a:t>(m0) </a:t>
                </a:r>
                <a:r>
                  <a:rPr sz="1800" i="1" dirty="0">
                    <a:solidFill>
                      <a:srgbClr val="60A0B0"/>
                    </a:solidFill>
                    <a:latin typeface="Courier"/>
                  </a:rPr>
                  <a:t>#the mean mass</a:t>
                </a:r>
              </a:p>
              <a:p>
                <a:pPr marL="457200" lvl="0" indent="0">
                  <a:buNone/>
                </a:pPr>
                <a:r>
                  <a:rPr sz="1800" dirty="0">
                    <a:latin typeface="Courier"/>
                  </a:rPr>
                  <a:t>## (Intercept) 
##    5.621378</a:t>
                </a:r>
              </a:p>
              <a:p>
                <a:pPr marL="457200" lvl="0" indent="0">
                  <a:buNone/>
                </a:pP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summary</a:t>
                </a:r>
                <a:r>
                  <a:rPr sz="1800" dirty="0">
                    <a:latin typeface="Courier"/>
                  </a:rPr>
                  <a:t>(m0)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 dirty="0">
                    <a:latin typeface="Courier"/>
                  </a:rPr>
                  <a:t>dispersion </a:t>
                </a:r>
                <a:r>
                  <a:rPr sz="1800" i="1" dirty="0">
                    <a:solidFill>
                      <a:srgbClr val="60A0B0"/>
                    </a:solidFill>
                    <a:latin typeface="Courier"/>
                  </a:rPr>
                  <a:t>#residual variance</a:t>
                </a:r>
              </a:p>
              <a:p>
                <a:pPr marL="457200" lvl="0" indent="0">
                  <a:buNone/>
                </a:pPr>
                <a:r>
                  <a:rPr sz="1800" dirty="0">
                    <a:latin typeface="Courier"/>
                  </a:rPr>
                  <a:t>## [1] 4.13701</a:t>
                </a:r>
              </a:p>
              <a:p>
                <a:pPr marL="457200" lvl="0" indent="0">
                  <a:buNone/>
                </a:pP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sqrt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summary</a:t>
                </a:r>
                <a:r>
                  <a:rPr sz="1800" dirty="0">
                    <a:latin typeface="Courier"/>
                  </a:rPr>
                  <a:t>(m0)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 dirty="0">
                    <a:latin typeface="Courier"/>
                  </a:rPr>
                  <a:t>dispersion) </a:t>
                </a:r>
                <a:r>
                  <a:rPr sz="1800" i="1" dirty="0">
                    <a:solidFill>
                      <a:srgbClr val="60A0B0"/>
                    </a:solidFill>
                    <a:latin typeface="Courier"/>
                  </a:rPr>
                  <a:t>#residual standard deviation</a:t>
                </a:r>
              </a:p>
              <a:p>
                <a:pPr marL="457200" lvl="0" indent="0">
                  <a:buNone/>
                </a:pPr>
                <a:r>
                  <a:rPr sz="1800" dirty="0">
                    <a:latin typeface="Courier"/>
                  </a:rPr>
                  <a:t>## [1] 2.033964</a:t>
                </a:r>
              </a:p>
              <a:p>
                <a:pPr marL="457200" lvl="0" indent="0">
                  <a:buNone/>
                </a:pP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sd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 err="1">
                    <a:latin typeface="Courier"/>
                  </a:rPr>
                  <a:t>cats</a:t>
                </a:r>
                <a:r>
                  <a:rPr sz="1800" dirty="0" err="1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 dirty="0" err="1">
                    <a:latin typeface="Courier"/>
                  </a:rPr>
                  <a:t>mass</a:t>
                </a:r>
                <a:r>
                  <a:rPr sz="1800" dirty="0">
                    <a:latin typeface="Courier"/>
                  </a:rPr>
                  <a:t>)</a:t>
                </a:r>
              </a:p>
              <a:p>
                <a:pPr marL="457200" lvl="0" indent="0">
                  <a:buNone/>
                </a:pPr>
                <a:r>
                  <a:rPr sz="1800" dirty="0">
                    <a:latin typeface="Courier"/>
                  </a:rPr>
                  <a:t>## [1] 2.033964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235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1. Effect of herbicide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Linear model with a dummy variable: H</a:t>
                </a:r>
                <a:r>
                  <a:rPr baseline="-25000" dirty="0"/>
                  <a:t>i</a:t>
                </a:r>
                <a:r>
                  <a:rPr dirty="0"/>
                  <a:t> = 1 if herbicide, 0 if control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  <a:p>
                <a:pPr marL="457200" lvl="0" indent="0">
                  <a:buNone/>
                </a:pPr>
                <a:r>
                  <a:rPr sz="1800" dirty="0">
                    <a:latin typeface="Courier"/>
                  </a:rPr>
                  <a:t>m1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 dirty="0">
                    <a:latin typeface="Courier"/>
                  </a:rPr>
                  <a:t>(mass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>
                    <a:latin typeface="Courier"/>
                  </a:rPr>
                  <a:t>treat,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gaussian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link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"identity"</a:t>
                </a:r>
                <a:r>
                  <a:rPr sz="1800" dirty="0">
                    <a:latin typeface="Courier"/>
                  </a:rPr>
                  <a:t>),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 dirty="0">
                    <a:latin typeface="Courier"/>
                  </a:rPr>
                  <a:t> cats)</a:t>
                </a:r>
                <a:br>
                  <a:rPr dirty="0"/>
                </a:b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 dirty="0">
                    <a:latin typeface="Courier"/>
                  </a:rPr>
                  <a:t>(m1)</a:t>
                </a:r>
              </a:p>
              <a:p>
                <a:pPr marL="457200" lvl="0" indent="0">
                  <a:buNone/>
                </a:pPr>
                <a:r>
                  <a:rPr sz="1800" dirty="0">
                    <a:latin typeface="Courier"/>
                  </a:rPr>
                  <a:t>##    (Intercept) </a:t>
                </a:r>
                <a:r>
                  <a:rPr sz="1800" dirty="0" err="1">
                    <a:latin typeface="Courier"/>
                  </a:rPr>
                  <a:t>treatHerbicide</a:t>
                </a:r>
                <a:r>
                  <a:rPr sz="1800" dirty="0">
                    <a:latin typeface="Courier"/>
                  </a:rPr>
                  <a:t> 
##      5.8492466     -0.4707064</a:t>
                </a:r>
              </a:p>
              <a:p>
                <a:pPr marL="0" lvl="0" indent="0">
                  <a:buNone/>
                </a:pPr>
                <a:endParaRPr lang="en-US" sz="1800" dirty="0"/>
              </a:p>
              <a:p>
                <a:pPr marL="0" lvl="0" indent="0">
                  <a:buNone/>
                </a:pPr>
                <a:r>
                  <a:rPr lang="en-US" dirty="0"/>
                  <a:t>How to interpret? </a:t>
                </a:r>
              </a:p>
              <a:p>
                <a:pPr marL="0" lvl="0" indent="0">
                  <a:buNone/>
                </a:pPr>
                <a:r>
                  <a:rPr lang="en-US" dirty="0"/>
                  <a:t>Plug in betas and dummy variables to get mass on control and herbicide</a:t>
                </a: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3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1. Effect of herbicide plot</a:t>
            </a:r>
          </a:p>
        </p:txBody>
      </p:sp>
      <p:pic>
        <p:nvPicPr>
          <p:cNvPr id="6" name="Picture 5" descr="normal-distribution_files/figure-pptx/unnamed-chunk-21-1.png">
            <a:extLst>
              <a:ext uri="{FF2B5EF4-FFF2-40B4-BE49-F238E27FC236}">
                <a16:creationId xmlns:a16="http://schemas.microsoft.com/office/drawing/2014/main" id="{654807C3-F597-3A41-A19E-DB1AF477C38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7987" y="1604964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8194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2. Effect of host 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Linear model with a different dummy variable: P</a:t>
                </a:r>
                <a:r>
                  <a:rPr baseline="-25000" dirty="0"/>
                  <a:t>i</a:t>
                </a:r>
                <a:r>
                  <a:rPr dirty="0"/>
                  <a:t> = 1 if </a:t>
                </a:r>
                <a:r>
                  <a:rPr i="1" dirty="0" err="1"/>
                  <a:t>Plantago</a:t>
                </a:r>
                <a:r>
                  <a:rPr dirty="0"/>
                  <a:t>, 0 if </a:t>
                </a:r>
                <a:r>
                  <a:rPr i="1" dirty="0"/>
                  <a:t>Castil</a:t>
                </a:r>
                <a:r>
                  <a:rPr lang="en-US" i="1" dirty="0"/>
                  <a:t>l</a:t>
                </a:r>
                <a:r>
                  <a:rPr i="1" dirty="0"/>
                  <a:t>eja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i="1" dirty="0"/>
              </a:p>
              <a:p>
                <a:pPr marL="457200" lvl="0" indent="0">
                  <a:buNone/>
                </a:pPr>
                <a:r>
                  <a:rPr sz="1800" dirty="0">
                    <a:latin typeface="Courier"/>
                  </a:rPr>
                  <a:t>m2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 dirty="0">
                    <a:latin typeface="Courier"/>
                  </a:rPr>
                  <a:t>(mass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>
                    <a:latin typeface="Courier"/>
                  </a:rPr>
                  <a:t>host,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gaussian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link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"identity"</a:t>
                </a:r>
                <a:r>
                  <a:rPr sz="1800" dirty="0">
                    <a:latin typeface="Courier"/>
                  </a:rPr>
                  <a:t>),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 dirty="0">
                    <a:latin typeface="Courier"/>
                  </a:rPr>
                  <a:t> cats)</a:t>
                </a:r>
                <a:br>
                  <a:rPr dirty="0"/>
                </a:b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 dirty="0">
                    <a:latin typeface="Courier"/>
                  </a:rPr>
                  <a:t>(m2)</a:t>
                </a:r>
              </a:p>
              <a:p>
                <a:pPr marL="457200" lvl="0" indent="0">
                  <a:buNone/>
                </a:pPr>
                <a:r>
                  <a:rPr sz="1800" dirty="0">
                    <a:latin typeface="Courier"/>
                  </a:rPr>
                  <a:t>##  (Intercept) </a:t>
                </a:r>
                <a:r>
                  <a:rPr sz="1800" dirty="0" err="1">
                    <a:latin typeface="Courier"/>
                  </a:rPr>
                  <a:t>hostPlantago</a:t>
                </a:r>
                <a:r>
                  <a:rPr sz="1800" dirty="0">
                    <a:latin typeface="Courier"/>
                  </a:rPr>
                  <a:t> 
##     4.063208     2.491312</a:t>
                </a:r>
              </a:p>
              <a:p>
                <a:pPr marL="0" lvl="0" indent="0">
                  <a:buNone/>
                </a:pPr>
                <a:r>
                  <a:rPr lang="en-US" dirty="0"/>
                  <a:t>How to interpret? </a:t>
                </a:r>
              </a:p>
              <a:p>
                <a:pPr marL="0" lvl="0" indent="0">
                  <a:buNone/>
                </a:pPr>
                <a:r>
                  <a:rPr lang="en-US" dirty="0"/>
                  <a:t>Plug in betas and dummy variables to get mass on Castilleja and </a:t>
                </a:r>
                <a:r>
                  <a:rPr lang="en-US" dirty="0" err="1"/>
                  <a:t>Plantago</a:t>
                </a: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82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2. Effect of host plant</a:t>
            </a:r>
          </a:p>
        </p:txBody>
      </p:sp>
      <p:pic>
        <p:nvPicPr>
          <p:cNvPr id="6" name="Picture 5" descr="normal-distribution_files/figure-pptx/unnamed-chunk-24-1.png">
            <a:extLst>
              <a:ext uri="{FF2B5EF4-FFF2-40B4-BE49-F238E27FC236}">
                <a16:creationId xmlns:a16="http://schemas.microsoft.com/office/drawing/2014/main" id="{969DACFC-2C0C-D14C-8766-55F87BE24BE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36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3. Effects of both herbicide and host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Two dummy variables:</a:t>
                </a:r>
              </a:p>
              <a:p>
                <a:r>
                  <a:rPr dirty="0"/>
                  <a:t>H</a:t>
                </a:r>
                <a:r>
                  <a:rPr baseline="-25000" dirty="0"/>
                  <a:t>i</a:t>
                </a:r>
                <a:r>
                  <a:rPr dirty="0"/>
                  <a:t> = 1 if herbicide, 0 if control</a:t>
                </a:r>
              </a:p>
              <a:p>
                <a:r>
                  <a:rPr dirty="0"/>
                  <a:t>P</a:t>
                </a:r>
                <a:r>
                  <a:rPr baseline="-25000" dirty="0"/>
                  <a:t>i</a:t>
                </a:r>
                <a:r>
                  <a:rPr dirty="0"/>
                  <a:t> = 1 if </a:t>
                </a:r>
                <a:r>
                  <a:rPr i="1" dirty="0" err="1"/>
                  <a:t>Plantago</a:t>
                </a:r>
                <a:r>
                  <a:rPr dirty="0"/>
                  <a:t>, 0 if </a:t>
                </a:r>
                <a:r>
                  <a:rPr i="1" dirty="0" err="1"/>
                  <a:t>Castileja</a:t>
                </a:r>
                <a:endParaRPr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i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],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i="1" dirty="0"/>
              </a:p>
              <a:p>
                <a:pPr marL="457200" lvl="0" indent="0">
                  <a:buNone/>
                </a:pPr>
                <a:r>
                  <a:rPr sz="2000" dirty="0">
                    <a:latin typeface="Courier"/>
                  </a:rPr>
                  <a:t>m3 &lt;-</a:t>
                </a:r>
                <a:r>
                  <a:rPr sz="20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2000" b="1" dirty="0" err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2000" dirty="0">
                    <a:latin typeface="Courier"/>
                  </a:rPr>
                  <a:t>(mass </a:t>
                </a:r>
                <a:r>
                  <a:rPr sz="2000" dirty="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20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2000" dirty="0">
                    <a:latin typeface="Courier"/>
                  </a:rPr>
                  <a:t>host </a:t>
                </a:r>
                <a:r>
                  <a:rPr sz="2000" dirty="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20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2000" dirty="0">
                    <a:latin typeface="Courier"/>
                  </a:rPr>
                  <a:t>treat, </a:t>
                </a:r>
                <a:r>
                  <a:rPr sz="2000" dirty="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2000" dirty="0">
                    <a:latin typeface="Courier"/>
                  </a:rPr>
                  <a:t> </a:t>
                </a:r>
                <a:r>
                  <a:rPr sz="2000" b="1" dirty="0">
                    <a:solidFill>
                      <a:srgbClr val="007020"/>
                    </a:solidFill>
                    <a:latin typeface="Courier"/>
                  </a:rPr>
                  <a:t>gaussian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>
                    <a:solidFill>
                      <a:srgbClr val="902000"/>
                    </a:solidFill>
                    <a:latin typeface="Courier"/>
                  </a:rPr>
                  <a:t>link =</a:t>
                </a:r>
                <a:r>
                  <a:rPr sz="2000" dirty="0">
                    <a:latin typeface="Courier"/>
                  </a:rPr>
                  <a:t> </a:t>
                </a:r>
                <a:r>
                  <a:rPr sz="2000" dirty="0">
                    <a:solidFill>
                      <a:srgbClr val="4070A0"/>
                    </a:solidFill>
                    <a:latin typeface="Courier"/>
                  </a:rPr>
                  <a:t>"identity"</a:t>
                </a:r>
                <a:r>
                  <a:rPr sz="2000" dirty="0">
                    <a:latin typeface="Courier"/>
                  </a:rPr>
                  <a:t>), </a:t>
                </a:r>
                <a:r>
                  <a:rPr sz="2000" dirty="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2000" dirty="0">
                    <a:latin typeface="Courier"/>
                  </a:rPr>
                  <a:t> cats)</a:t>
                </a:r>
                <a:br>
                  <a:rPr sz="2900" dirty="0"/>
                </a:br>
                <a:r>
                  <a:rPr sz="2000" b="1" dirty="0" err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2000" dirty="0">
                    <a:latin typeface="Courier"/>
                  </a:rPr>
                  <a:t>(m3)</a:t>
                </a:r>
              </a:p>
              <a:p>
                <a:pPr marL="457200" lvl="0" indent="0">
                  <a:buNone/>
                </a:pPr>
                <a:r>
                  <a:rPr sz="2000" dirty="0">
                    <a:latin typeface="Courier"/>
                  </a:rPr>
                  <a:t>##    (Intercept)   </a:t>
                </a:r>
                <a:r>
                  <a:rPr sz="2000" dirty="0" err="1">
                    <a:latin typeface="Courier"/>
                  </a:rPr>
                  <a:t>hostPlantago</a:t>
                </a:r>
                <a:r>
                  <a:rPr sz="2000" dirty="0">
                    <a:latin typeface="Courier"/>
                  </a:rPr>
                  <a:t> </a:t>
                </a:r>
                <a:r>
                  <a:rPr sz="2000" dirty="0" err="1">
                    <a:latin typeface="Courier"/>
                  </a:rPr>
                  <a:t>treatHerbicide</a:t>
                </a:r>
                <a:r>
                  <a:rPr sz="2000" dirty="0">
                    <a:latin typeface="Courier"/>
                  </a:rPr>
                  <a:t> 
##      4.2950179      2.4935977     -0.4818018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sz="2800" dirty="0"/>
                  <a:t>How to interpret? </a:t>
                </a:r>
                <a:endParaRPr lang="en-US" sz="2800" dirty="0"/>
              </a:p>
              <a:p>
                <a:pPr marL="0" lvl="0" indent="0">
                  <a:buNone/>
                </a:pPr>
                <a:r>
                  <a:rPr sz="2800" dirty="0"/>
                  <a:t>Plug in betas and dummy variables </a:t>
                </a:r>
                <a:r>
                  <a:rPr lang="en-US" sz="2800" dirty="0"/>
                  <a:t>to get mass on all combinations of host and treatment</a:t>
                </a:r>
                <a:endParaRPr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0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097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3. Effect of host and treatment</a:t>
            </a:r>
          </a:p>
        </p:txBody>
      </p:sp>
      <p:pic>
        <p:nvPicPr>
          <p:cNvPr id="6" name="Picture 5" descr="normal-distribution_files/figure-pptx/unnamed-chunk-27-1.png">
            <a:extLst>
              <a:ext uri="{FF2B5EF4-FFF2-40B4-BE49-F238E27FC236}">
                <a16:creationId xmlns:a16="http://schemas.microsoft.com/office/drawing/2014/main" id="{9BB07C9C-1C30-C048-8612-9DD8B9ADC45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0116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4. Interaction between host plant and treatment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This allows the effects of herbicide to differ between </a:t>
                </a:r>
                <a:r>
                  <a:rPr i="1" dirty="0" err="1"/>
                  <a:t>Plantago</a:t>
                </a:r>
                <a:r>
                  <a:rPr dirty="0"/>
                  <a:t> and </a:t>
                </a:r>
                <a:r>
                  <a:rPr i="1" dirty="0" err="1"/>
                  <a:t>Castileja</a:t>
                </a:r>
                <a:r>
                  <a:rPr dirty="0"/>
                  <a:t> (or, conversely the effect of host plant to differ among levels of the herbicide treatment).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r>
                        <a:rPr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457200" lvl="0" indent="0">
                  <a:buNone/>
                </a:pPr>
                <a:r>
                  <a:rPr sz="1800" dirty="0">
                    <a:latin typeface="Courier"/>
                  </a:rPr>
                  <a:t>m4 &lt;-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 dirty="0">
                    <a:latin typeface="Courier"/>
                  </a:rPr>
                  <a:t>(mass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>
                    <a:latin typeface="Courier"/>
                  </a:rPr>
                  <a:t>host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>
                    <a:latin typeface="Courier"/>
                  </a:rPr>
                  <a:t>treat </a:t>
                </a:r>
                <a:r>
                  <a:rPr sz="1800" dirty="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dirty="0" err="1">
                    <a:latin typeface="Courier"/>
                  </a:rPr>
                  <a:t>host</a:t>
                </a:r>
                <a:r>
                  <a:rPr sz="1800" dirty="0" err="1"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 sz="1800" dirty="0" err="1">
                    <a:latin typeface="Courier"/>
                  </a:rPr>
                  <a:t>treat</a:t>
                </a:r>
                <a:r>
                  <a:rPr sz="1800" dirty="0">
                    <a:latin typeface="Courier"/>
                  </a:rPr>
                  <a:t>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b="1" dirty="0">
                    <a:solidFill>
                      <a:srgbClr val="007020"/>
                    </a:solidFill>
                    <a:latin typeface="Courier"/>
                  </a:rPr>
                  <a:t>gaussian</a:t>
                </a:r>
                <a:r>
                  <a:rPr sz="1800" dirty="0">
                    <a:latin typeface="Courier"/>
                  </a:rPr>
                  <a:t>(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link =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>
                    <a:solidFill>
                      <a:srgbClr val="4070A0"/>
                    </a:solidFill>
                    <a:latin typeface="Courier"/>
                  </a:rPr>
                  <a:t>"identity"</a:t>
                </a:r>
                <a:r>
                  <a:rPr sz="1800" dirty="0">
                    <a:latin typeface="Courier"/>
                  </a:rPr>
                  <a:t>), </a:t>
                </a:r>
                <a:r>
                  <a:rPr sz="1800" dirty="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 dirty="0">
                    <a:latin typeface="Courier"/>
                  </a:rPr>
                  <a:t> cats)</a:t>
                </a:r>
                <a:br>
                  <a:rPr dirty="0"/>
                </a:br>
                <a:r>
                  <a:rPr sz="1800" b="1" dirty="0" err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 dirty="0">
                    <a:latin typeface="Courier"/>
                  </a:rPr>
                  <a:t>(m4)</a:t>
                </a:r>
              </a:p>
              <a:p>
                <a:pPr marL="457200" lvl="0" indent="0">
                  <a:buNone/>
                </a:pPr>
                <a:r>
                  <a:rPr sz="1800" dirty="0">
                    <a:latin typeface="Courier"/>
                  </a:rPr>
                  <a:t>##                 (Intercept)                </a:t>
                </a:r>
                <a:r>
                  <a:rPr sz="1800" dirty="0" err="1">
                    <a:latin typeface="Courier"/>
                  </a:rPr>
                  <a:t>hostPlantago</a:t>
                </a:r>
                <a:r>
                  <a:rPr sz="1800" dirty="0">
                    <a:latin typeface="Courier"/>
                  </a:rPr>
                  <a:t> 
##                   4.3443636                   2.4144276 
##              </a:t>
                </a:r>
                <a:r>
                  <a:rPr sz="1800" dirty="0" err="1">
                    <a:latin typeface="Courier"/>
                  </a:rPr>
                  <a:t>treatHerbicide</a:t>
                </a:r>
                <a:r>
                  <a:rPr sz="1800" dirty="0">
                    <a:latin typeface="Courier"/>
                  </a:rPr>
                  <a:t> </a:t>
                </a:r>
                <a:r>
                  <a:rPr sz="1800" dirty="0" err="1">
                    <a:latin typeface="Courier"/>
                  </a:rPr>
                  <a:t>hostPlantago:treatHerbicide</a:t>
                </a:r>
                <a:r>
                  <a:rPr sz="1800" dirty="0">
                    <a:latin typeface="Courier"/>
                  </a:rPr>
                  <a:t> 
##                  -0.5843636                   0.1639445</a:t>
                </a:r>
              </a:p>
              <a:p>
                <a:pPr marL="0" lvl="0" indent="0">
                  <a:buNone/>
                </a:pPr>
                <a:r>
                  <a:rPr dirty="0"/>
                  <a:t>How to interpret? Plug in betas dummy variables </a:t>
                </a:r>
                <a:r>
                  <a:rPr lang="en-US" dirty="0"/>
                  <a:t>to get mass for all</a:t>
                </a:r>
                <a:r>
                  <a:rPr dirty="0"/>
                  <a:t> combinations of host and treatment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840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288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4. Interaction</a:t>
            </a:r>
          </a:p>
        </p:txBody>
      </p:sp>
      <p:pic>
        <p:nvPicPr>
          <p:cNvPr id="6" name="Picture 5" descr="normal-distribution_files/figure-pptx/unnamed-chunk-30-1.png">
            <a:extLst>
              <a:ext uri="{FF2B5EF4-FFF2-40B4-BE49-F238E27FC236}">
                <a16:creationId xmlns:a16="http://schemas.microsoft.com/office/drawing/2014/main" id="{8768890D-154A-8E42-9CE9-DAEA08FC319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630F2E-2524-884E-BC23-051DCEC8F53D}"/>
              </a:ext>
            </a:extLst>
          </p:cNvPr>
          <p:cNvSpPr txBox="1"/>
          <p:nvPr/>
        </p:nvSpPr>
        <p:spPr>
          <a:xfrm>
            <a:off x="7898267" y="2014538"/>
            <a:ext cx="3010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Slopes differ slightly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B79A80-0696-2943-936F-6DC1B6D800B4}"/>
              </a:ext>
            </a:extLst>
          </p:cNvPr>
          <p:cNvCxnSpPr/>
          <p:nvPr/>
        </p:nvCxnSpPr>
        <p:spPr>
          <a:xfrm flipH="1">
            <a:off x="5757863" y="2214563"/>
            <a:ext cx="2128837" cy="147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4E40CF-91CA-9744-AF4C-87523735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486400" cy="4525963"/>
          </a:xfrm>
        </p:spPr>
        <p:txBody>
          <a:bodyPr/>
          <a:lstStyle/>
          <a:p>
            <a:r>
              <a:rPr lang="en-US" dirty="0"/>
              <a:t>Defined by mean (µ) and standard deviation (</a:t>
            </a:r>
            <a:r>
              <a:rPr lang="en-US" dirty="0" err="1"/>
              <a:t>σ</a:t>
            </a:r>
            <a:r>
              <a:rPr lang="en-US" dirty="0"/>
              <a:t>)</a:t>
            </a:r>
          </a:p>
          <a:p>
            <a:r>
              <a:rPr lang="en-US" dirty="0"/>
              <a:t>Variance is </a:t>
            </a:r>
            <a:r>
              <a:rPr lang="en-US" b="1" dirty="0"/>
              <a:t>not</a:t>
            </a:r>
            <a:r>
              <a:rPr lang="en-US" dirty="0"/>
              <a:t> a function of the mean (less specific assumptions about generating processes)</a:t>
            </a:r>
          </a:p>
          <a:p>
            <a:endParaRPr lang="en-US" dirty="0"/>
          </a:p>
        </p:txBody>
      </p:sp>
      <p:pic>
        <p:nvPicPr>
          <p:cNvPr id="6" name="Picture 5" descr="normal-distribution_files/figure-pptx/unnamed-chunk-2-1.png">
            <a:extLst>
              <a:ext uri="{FF2B5EF4-FFF2-40B4-BE49-F238E27FC236}">
                <a16:creationId xmlns:a16="http://schemas.microsoft.com/office/drawing/2014/main" id="{8D86D82D-AB8B-F148-B6E0-020896D7FB7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30900" y="1600201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competition with AIC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AIC</a:t>
            </a:r>
            <a:r>
              <a:rPr sz="1800" dirty="0">
                <a:latin typeface="Courier"/>
              </a:rPr>
              <a:t>(m0, m1, m2, m3, m4)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 df      AIC
## m0  2 1207.970
## m1  3 1206.145
## m2  3 1086.878
## m3  4 1082.661
## m4  5 1084.491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91C16EB-4EB4-7D4F-8565-868D67BA828A}"/>
              </a:ext>
            </a:extLst>
          </p:cNvPr>
          <p:cNvSpPr/>
          <p:nvPr/>
        </p:nvSpPr>
        <p:spPr>
          <a:xfrm rot="10800000">
            <a:off x="4414837" y="3574651"/>
            <a:ext cx="685799" cy="43418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D35E8-953E-BD47-AD09-2E70A412658B}"/>
              </a:ext>
            </a:extLst>
          </p:cNvPr>
          <p:cNvSpPr txBox="1"/>
          <p:nvPr/>
        </p:nvSpPr>
        <p:spPr>
          <a:xfrm>
            <a:off x="6096000" y="1600201"/>
            <a:ext cx="5486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RESULTS:</a:t>
            </a:r>
          </a:p>
          <a:p>
            <a:r>
              <a:rPr lang="en-US" sz="2800" dirty="0"/>
              <a:t>“The best model for the data included host plant and herbicide treatment as predictors, but not their interaction (model with interaction: </a:t>
            </a:r>
            <a:r>
              <a:rPr lang="en-US" sz="2800" dirty="0" err="1"/>
              <a:t>dAIC</a:t>
            </a:r>
            <a:r>
              <a:rPr lang="en-US" sz="2800" dirty="0"/>
              <a:t> = 1.8).  Herbicide treatment reduced mean caterpillar mass at diapause in both hosts and caterpillars raised on </a:t>
            </a:r>
            <a:r>
              <a:rPr lang="en-US" sz="2800" i="1" dirty="0"/>
              <a:t>Castilleja</a:t>
            </a:r>
            <a:r>
              <a:rPr lang="en-US" sz="2800" dirty="0"/>
              <a:t> had lower mean mass in both control and herbicide treatments.”</a:t>
            </a:r>
          </a:p>
        </p:txBody>
      </p:sp>
    </p:spTree>
    <p:extLst>
      <p:ext uri="{BB962C8B-B14F-4D97-AF65-F5344CB8AC3E}">
        <p14:creationId xmlns:p14="http://schemas.microsoft.com/office/powerpoint/2010/main" val="2521206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Hypothesis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of a ”shortcut” to testing nested hypotheses with LRT</a:t>
            </a:r>
          </a:p>
          <a:p>
            <a:r>
              <a:rPr lang="en-US" dirty="0"/>
              <a:t>BUT, doesn’t actually do sequential testing. (e.g. remove one factor at a time).</a:t>
            </a:r>
          </a:p>
          <a:p>
            <a:r>
              <a:rPr lang="en-US" dirty="0"/>
              <a:t>Marginal hypothesis testing tests the effects of one predictor over all the levels of other predictors.</a:t>
            </a:r>
          </a:p>
          <a:p>
            <a:r>
              <a:rPr lang="en-US" dirty="0"/>
              <a:t>Related to Analysis of Variance (ANOVA).</a:t>
            </a:r>
          </a:p>
          <a:p>
            <a:r>
              <a:rPr lang="en-US" dirty="0"/>
              <a:t>The GLM in m4 is a 2-way ANOVA!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9913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Marginal Hypothesis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5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500" dirty="0">
                <a:latin typeface="Courier"/>
              </a:rPr>
              <a:t>(car)</a:t>
            </a:r>
          </a:p>
          <a:p>
            <a:pPr marL="0" lvl="0" indent="0">
              <a:buNone/>
            </a:pPr>
            <a:r>
              <a:rPr sz="1500" b="1" dirty="0" err="1">
                <a:solidFill>
                  <a:srgbClr val="007020"/>
                </a:solidFill>
                <a:latin typeface="Courier"/>
              </a:rPr>
              <a:t>Anova</a:t>
            </a:r>
            <a:r>
              <a:rPr sz="1500" dirty="0">
                <a:latin typeface="Courier"/>
              </a:rPr>
              <a:t>(m4)</a:t>
            </a:r>
          </a:p>
          <a:p>
            <a:pPr marL="0" lvl="0" indent="0">
              <a:buNone/>
            </a:pPr>
            <a:r>
              <a:rPr sz="1500" dirty="0">
                <a:latin typeface="Courier"/>
              </a:rPr>
              <a:t>## Analysis of Deviance Table (Type II tests)
## 
## Response: mass
##            LR </a:t>
            </a:r>
            <a:r>
              <a:rPr sz="1500" dirty="0" err="1">
                <a:latin typeface="Courier"/>
              </a:rPr>
              <a:t>Chisq</a:t>
            </a:r>
            <a:r>
              <a:rPr sz="1500" dirty="0">
                <a:latin typeface="Courier"/>
              </a:rPr>
              <a:t> Df </a:t>
            </a:r>
            <a:r>
              <a:rPr sz="1500" dirty="0" err="1">
                <a:latin typeface="Courier"/>
              </a:rPr>
              <a:t>Pr</a:t>
            </a:r>
            <a:r>
              <a:rPr sz="1500" dirty="0">
                <a:latin typeface="Courier"/>
              </a:rPr>
              <a:t>(&gt;</a:t>
            </a:r>
            <a:r>
              <a:rPr sz="1500" dirty="0" err="1">
                <a:latin typeface="Courier"/>
              </a:rPr>
              <a:t>Chisq</a:t>
            </a:r>
            <a:r>
              <a:rPr sz="1500" dirty="0">
                <a:latin typeface="Courier"/>
              </a:rPr>
              <a:t>)    
## host        155.777  1    &lt; 2e-16 ***
## treat         6.200  1    0.01278 *  
## </a:t>
            </a:r>
            <a:r>
              <a:rPr sz="1500" dirty="0" err="1">
                <a:latin typeface="Courier"/>
              </a:rPr>
              <a:t>host:treat</a:t>
            </a:r>
            <a:r>
              <a:rPr sz="1500" dirty="0">
                <a:latin typeface="Courier"/>
              </a:rPr>
              <a:t>    0.168  1    0.68177    
## ---
## </a:t>
            </a:r>
            <a:r>
              <a:rPr sz="1500" dirty="0" err="1">
                <a:latin typeface="Courier"/>
              </a:rPr>
              <a:t>Signif</a:t>
            </a:r>
            <a:r>
              <a:rPr sz="1500" dirty="0">
                <a:latin typeface="Courier"/>
              </a:rPr>
              <a:t>. codes:  0 '***' 0.001 '**' 0.01 '*' 0.05 '.' 0.1 ' '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312D-67BB-CA45-984A-3B2F25E7F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7950" y="1600201"/>
            <a:ext cx="512445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r>
              <a:rPr lang="en-US" dirty="0"/>
              <a:t>“There was a significant effect of host plant (p &lt; 0.001) and treatment (p = 0.0128), but not their interaction (p = 0.682) on caterpillar mass at diapause. Herbicide treatment reduced mean …”</a:t>
            </a:r>
          </a:p>
        </p:txBody>
      </p:sp>
    </p:spTree>
    <p:extLst>
      <p:ext uri="{BB962C8B-B14F-4D97-AF65-F5344CB8AC3E}">
        <p14:creationId xmlns:p14="http://schemas.microsoft.com/office/powerpoint/2010/main" val="1832968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Marginal Hypothesis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16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600" dirty="0">
                <a:latin typeface="Courier"/>
              </a:rPr>
              <a:t>(car)</a:t>
            </a:r>
          </a:p>
          <a:p>
            <a:pPr marL="0" lvl="0" indent="0">
              <a:buNone/>
            </a:pPr>
            <a:r>
              <a:rPr sz="1600" b="1" dirty="0" err="1">
                <a:solidFill>
                  <a:srgbClr val="007020"/>
                </a:solidFill>
                <a:latin typeface="Courier"/>
              </a:rPr>
              <a:t>Anova</a:t>
            </a:r>
            <a:r>
              <a:rPr sz="1600" dirty="0">
                <a:latin typeface="Courier"/>
              </a:rPr>
              <a:t>(m4)</a:t>
            </a:r>
          </a:p>
          <a:p>
            <a:pPr marL="0" lvl="0" indent="0">
              <a:buNone/>
            </a:pPr>
            <a:r>
              <a:rPr sz="1600" dirty="0">
                <a:latin typeface="Courier"/>
              </a:rPr>
              <a:t>## Analysis of Deviance Table (Type II tests)
## 
## Response: mass
##            LR </a:t>
            </a:r>
            <a:r>
              <a:rPr sz="1600" dirty="0" err="1">
                <a:latin typeface="Courier"/>
              </a:rPr>
              <a:t>Chisq</a:t>
            </a:r>
            <a:r>
              <a:rPr sz="1600" dirty="0">
                <a:latin typeface="Courier"/>
              </a:rPr>
              <a:t> Df </a:t>
            </a:r>
            <a:r>
              <a:rPr sz="1600" dirty="0" err="1">
                <a:latin typeface="Courier"/>
              </a:rPr>
              <a:t>Pr</a:t>
            </a:r>
            <a:r>
              <a:rPr sz="1600" dirty="0">
                <a:latin typeface="Courier"/>
              </a:rPr>
              <a:t>(&gt;</a:t>
            </a:r>
            <a:r>
              <a:rPr sz="1600" dirty="0" err="1">
                <a:latin typeface="Courier"/>
              </a:rPr>
              <a:t>Chisq</a:t>
            </a:r>
            <a:r>
              <a:rPr sz="1600" dirty="0">
                <a:latin typeface="Courier"/>
              </a:rPr>
              <a:t>)    
## host        155.777  1    &lt; 2e-16 ***
## treat         6.200  1    0.01278 *  
## </a:t>
            </a:r>
            <a:r>
              <a:rPr sz="1600" dirty="0" err="1">
                <a:latin typeface="Courier"/>
              </a:rPr>
              <a:t>host:treat</a:t>
            </a:r>
            <a:r>
              <a:rPr sz="1600" dirty="0">
                <a:latin typeface="Courier"/>
              </a:rPr>
              <a:t>    0.168  1    0.68177    
## ---
## </a:t>
            </a:r>
            <a:r>
              <a:rPr sz="1600" dirty="0" err="1">
                <a:latin typeface="Courier"/>
              </a:rPr>
              <a:t>Signif</a:t>
            </a:r>
            <a:r>
              <a:rPr sz="1600" dirty="0">
                <a:latin typeface="Courier"/>
              </a:rPr>
              <a:t>. codes:  0 '***' 0.001 '**' 0.01 '*' 0.05 '.' 0.1 ' '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312D-67BB-CA45-984A-3B2F25E7F2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Things to know:</a:t>
            </a:r>
          </a:p>
          <a:p>
            <a:pPr>
              <a:buAutoNum type="arabicPeriod"/>
            </a:pPr>
            <a:r>
              <a:rPr lang="en-US" dirty="0"/>
              <a:t>These </a:t>
            </a:r>
            <a:r>
              <a:rPr lang="en-US" b="1" dirty="0">
                <a:latin typeface="Avenir Next Demi Bold" panose="020B0503020202020204" pitchFamily="34" charset="0"/>
              </a:rPr>
              <a:t>are</a:t>
            </a:r>
            <a:r>
              <a:rPr lang="en-US" dirty="0"/>
              <a:t> the p-values you’re looking for!</a:t>
            </a:r>
          </a:p>
          <a:p>
            <a:pPr>
              <a:buAutoNum type="arabicPeriod"/>
            </a:pPr>
            <a:r>
              <a:rPr lang="en-US" dirty="0"/>
              <a:t>Do not trust the p-values from </a:t>
            </a:r>
            <a:r>
              <a:rPr lang="en-US" sz="2600" dirty="0" err="1">
                <a:latin typeface="Courier"/>
              </a:rPr>
              <a:t>anova</a:t>
            </a:r>
            <a:r>
              <a:rPr lang="en-US" sz="2600" dirty="0">
                <a:latin typeface="Courier"/>
              </a:rPr>
              <a:t>()</a:t>
            </a:r>
            <a:r>
              <a:rPr lang="en-US" sz="3900" dirty="0"/>
              <a:t> </a:t>
            </a:r>
            <a:r>
              <a:rPr lang="en-US" dirty="0"/>
              <a:t>(lowercase “a”)! </a:t>
            </a:r>
          </a:p>
          <a:p>
            <a:pPr lvl="1"/>
            <a:r>
              <a:rPr lang="en-US" dirty="0"/>
              <a:t>It does sequential testing, which is not the same as marginal testing, and isn’t appropriate in some cases. </a:t>
            </a:r>
          </a:p>
          <a:p>
            <a:pPr lvl="1"/>
            <a:r>
              <a:rPr lang="en-US" sz="2200" dirty="0">
                <a:latin typeface="Courier"/>
              </a:rPr>
              <a:t>car::</a:t>
            </a:r>
            <a:r>
              <a:rPr lang="en-US" sz="2200" dirty="0" err="1">
                <a:latin typeface="Courier"/>
              </a:rPr>
              <a:t>Anova</a:t>
            </a:r>
            <a:r>
              <a:rPr lang="en-US" sz="2200" dirty="0">
                <a:latin typeface="Courier"/>
              </a:rPr>
              <a:t>()</a:t>
            </a:r>
            <a:r>
              <a:rPr lang="en-US" sz="3000" dirty="0"/>
              <a:t> </a:t>
            </a:r>
            <a:r>
              <a:rPr lang="en-US" dirty="0"/>
              <a:t>(capital “A”) will almost always do the correct 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08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52401"/>
            <a:ext cx="480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Bow-winged grasshoppers: (</a:t>
            </a:r>
            <a:r>
              <a:rPr lang="en-US" sz="2400" i="1" dirty="0" err="1"/>
              <a:t>Chorthippus</a:t>
            </a:r>
            <a:r>
              <a:rPr lang="en-US" sz="2400" i="1" dirty="0"/>
              <a:t> </a:t>
            </a:r>
            <a:r>
              <a:rPr lang="en-US" sz="2400" i="1" dirty="0" err="1"/>
              <a:t>biguttulus</a:t>
            </a:r>
            <a:r>
              <a:rPr lang="en-US" sz="2400" dirty="0"/>
              <a:t>)</a:t>
            </a:r>
          </a:p>
          <a:p>
            <a:endParaRPr lang="en-US" sz="1200" dirty="0"/>
          </a:p>
          <a:p>
            <a:r>
              <a:rPr lang="en-US" sz="2400" dirty="0"/>
              <a:t>Does road noise affect grasshopper song?</a:t>
            </a:r>
          </a:p>
          <a:p>
            <a:endParaRPr lang="en-US" sz="1200" dirty="0"/>
          </a:p>
          <a:p>
            <a:r>
              <a:rPr lang="en-US" sz="2400" dirty="0"/>
              <a:t>Factorial experiment: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2 source populations: near and far from roads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2 rearing environments: noisy and quiet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200" dirty="0"/>
          </a:p>
          <a:p>
            <a:r>
              <a:rPr lang="en-US" sz="2400" dirty="0"/>
              <a:t>How does noise affect the pitch at which grasshoppers “sing”?</a:t>
            </a:r>
          </a:p>
        </p:txBody>
      </p:sp>
      <p:pic>
        <p:nvPicPr>
          <p:cNvPr id="1028" name="Picture 4" descr="The Bow-winged Grasshopper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228600"/>
            <a:ext cx="3618129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estination360.com/europe/germany/images/s/germany-autobah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895600"/>
            <a:ext cx="3621024" cy="28968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t="9943" r="73427" b="77556"/>
          <a:stretch/>
        </p:blipFill>
        <p:spPr bwMode="auto">
          <a:xfrm>
            <a:off x="6858001" y="5943600"/>
            <a:ext cx="152400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54" y="5050480"/>
            <a:ext cx="4596246" cy="168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71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 descr="goofyheight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295400"/>
            <a:ext cx="7466013" cy="43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133600" y="5683250"/>
            <a:ext cx="792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Figure 7.5</a:t>
            </a:r>
            <a:r>
              <a:rPr lang="en-US" dirty="0"/>
              <a:t>  Females-only living histogram [From B. L. Joiner, 1975,  “Living histograms” </a:t>
            </a:r>
            <a:r>
              <a:rPr lang="en-US" i="1" dirty="0"/>
              <a:t>International Statistical Review</a:t>
            </a:r>
            <a:r>
              <a:rPr lang="en-US" dirty="0"/>
              <a:t> 43:339-340</a:t>
            </a:r>
            <a:endParaRPr lang="en-US" b="1" dirty="0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667001" y="304801"/>
            <a:ext cx="67924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/>
              <a:t>Few ecological variables are </a:t>
            </a:r>
            <a:r>
              <a:rPr lang="en-US" sz="2400" u="sng" dirty="0"/>
              <a:t>strictly</a:t>
            </a:r>
            <a:r>
              <a:rPr lang="en-US" sz="2400" dirty="0"/>
              <a:t> Normal</a:t>
            </a:r>
          </a:p>
          <a:p>
            <a:pPr algn="ctr" eaLnBrk="0" hangingPunct="0"/>
            <a:r>
              <a:rPr lang="en-US" sz="2400" dirty="0"/>
              <a:t>but many </a:t>
            </a:r>
            <a:r>
              <a:rPr lang="en-US" sz="2400" u="sng" dirty="0"/>
              <a:t>approximately</a:t>
            </a:r>
            <a:r>
              <a:rPr lang="en-US" sz="2400" dirty="0"/>
              <a:t> Normal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408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8411"/>
            <a:ext cx="10972800" cy="555775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Why so common?</a:t>
            </a:r>
            <a:endParaRPr dirty="0"/>
          </a:p>
          <a:p>
            <a:pPr>
              <a:buAutoNum type="arabicPeriod"/>
            </a:pPr>
            <a:r>
              <a:rPr dirty="0"/>
              <a:t>The sum or average of a large number of samples from </a:t>
            </a:r>
            <a:r>
              <a:rPr b="1" dirty="0"/>
              <a:t>any</a:t>
            </a:r>
            <a:r>
              <a:rPr dirty="0"/>
              <a:t> distribution will be normally distributed, even if the starting distribution is extremely skewed (not symmetrical)</a:t>
            </a:r>
          </a:p>
        </p:txBody>
      </p:sp>
      <p:pic>
        <p:nvPicPr>
          <p:cNvPr id="4" name="Picture 3" descr="normal-distribution_files/figure-pptx/unnamed-chunk-3-1.png">
            <a:extLst>
              <a:ext uri="{FF2B5EF4-FFF2-40B4-BE49-F238E27FC236}">
                <a16:creationId xmlns:a16="http://schemas.microsoft.com/office/drawing/2014/main" id="{DB494741-CE47-BB48-A0FB-D289F5CF85E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2438" y="2371725"/>
            <a:ext cx="5027870" cy="40222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normal-distribution_files/figure-pptx/unnamed-chunk-3-2.png">
            <a:extLst>
              <a:ext uri="{FF2B5EF4-FFF2-40B4-BE49-F238E27FC236}">
                <a16:creationId xmlns:a16="http://schemas.microsoft.com/office/drawing/2014/main" id="{3A120DB6-2A56-BD42-9855-90901244679E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30900" y="2371725"/>
            <a:ext cx="5027870" cy="40222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8814AF-5784-7648-9F9F-8DF71CB4DA8D}"/>
              </a:ext>
            </a:extLst>
          </p:cNvPr>
          <p:cNvSpPr/>
          <p:nvPr/>
        </p:nvSpPr>
        <p:spPr>
          <a:xfrm>
            <a:off x="6381492" y="2280422"/>
            <a:ext cx="5027870" cy="49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" panose="020B0503020202020204" pitchFamily="34" charset="0"/>
              </a:rPr>
              <a:t>Means of 100 datapoints sampled from Poisson</a:t>
            </a:r>
          </a:p>
        </p:txBody>
      </p:sp>
    </p:spTree>
    <p:extLst>
      <p:ext uri="{BB962C8B-B14F-4D97-AF65-F5344CB8AC3E}">
        <p14:creationId xmlns:p14="http://schemas.microsoft.com/office/powerpoint/2010/main" val="167841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BC5D-CEB4-3F4C-9040-744DB16A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42925"/>
            <a:ext cx="10972800" cy="558323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Why so common?</a:t>
            </a:r>
          </a:p>
          <a:p>
            <a:pPr marL="457200" lvl="0" indent="-457200">
              <a:buAutoNum type="arabicPeriod"/>
            </a:pPr>
            <a:r>
              <a:rPr lang="en-US" dirty="0"/>
              <a:t>The sum or average of a large number of samples from </a:t>
            </a:r>
            <a:r>
              <a:rPr lang="en-US" b="1" dirty="0"/>
              <a:t>any</a:t>
            </a:r>
            <a:r>
              <a:rPr lang="en-US" dirty="0"/>
              <a:t> distribution will be normally distributed</a:t>
            </a:r>
          </a:p>
          <a:p>
            <a:pPr lvl="1"/>
            <a:r>
              <a:rPr lang="en-US" dirty="0"/>
              <a:t>Many biological quantities are controlled by multiple additive factors.</a:t>
            </a:r>
          </a:p>
          <a:p>
            <a:pPr lvl="1"/>
            <a:r>
              <a:rPr lang="en-US" dirty="0"/>
              <a:t>E.g. polygenic traits—many genes (and parts of the environment) control height in humans. Added together, height is continuous.</a:t>
            </a:r>
          </a:p>
          <a:p>
            <a:endParaRPr lang="en-US" dirty="0"/>
          </a:p>
        </p:txBody>
      </p:sp>
      <p:pic>
        <p:nvPicPr>
          <p:cNvPr id="4" name="Picture 3" descr="goofyheights2">
            <a:extLst>
              <a:ext uri="{FF2B5EF4-FFF2-40B4-BE49-F238E27FC236}">
                <a16:creationId xmlns:a16="http://schemas.microsoft.com/office/drawing/2014/main" id="{3A2F60B8-1B9E-D04D-9FB4-9350DDF9B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3260659"/>
            <a:ext cx="5684839" cy="32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83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8639"/>
            <a:ext cx="10972800" cy="559752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Why so common?</a:t>
            </a:r>
            <a:endParaRPr dirty="0"/>
          </a:p>
          <a:p>
            <a:pPr marL="914400" lvl="1" indent="-457200">
              <a:buFont typeface="+mj-lt"/>
              <a:buAutoNum type="arabicPeriod" startAt="2"/>
            </a:pPr>
            <a:r>
              <a:rPr dirty="0"/>
              <a:t>The </a:t>
            </a:r>
            <a:r>
              <a:rPr b="1" dirty="0"/>
              <a:t>product</a:t>
            </a:r>
            <a:r>
              <a:rPr dirty="0"/>
              <a:t> of a large number of samples from any positive (&gt;0) distribution will be </a:t>
            </a:r>
            <a:r>
              <a:rPr b="1" dirty="0"/>
              <a:t>log-normally</a:t>
            </a:r>
            <a:r>
              <a:rPr dirty="0"/>
              <a:t> distributed.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6CC30348-032F-CF4C-816D-C0171883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2312" y="2028825"/>
            <a:ext cx="5238750" cy="457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8639"/>
            <a:ext cx="10972800" cy="559752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Why so common?</a:t>
            </a:r>
            <a:endParaRPr dirty="0"/>
          </a:p>
          <a:p>
            <a:pPr marL="914400" lvl="1" indent="-457200">
              <a:buFont typeface="+mj-lt"/>
              <a:buAutoNum type="arabicPeriod" startAt="2"/>
            </a:pPr>
            <a:r>
              <a:rPr dirty="0"/>
              <a:t>The </a:t>
            </a:r>
            <a:r>
              <a:rPr b="1" dirty="0"/>
              <a:t>product</a:t>
            </a:r>
            <a:r>
              <a:rPr dirty="0"/>
              <a:t> of a large number of samples from any positive (&gt;0) distribution will be </a:t>
            </a:r>
            <a:r>
              <a:rPr b="1" dirty="0"/>
              <a:t>log-normally</a:t>
            </a:r>
            <a:r>
              <a:rPr dirty="0"/>
              <a:t> distributed.</a:t>
            </a:r>
          </a:p>
        </p:txBody>
      </p:sp>
      <p:pic>
        <p:nvPicPr>
          <p:cNvPr id="4" name="Picture 3" descr="normal-distribution_files/figure-pptx/unnamed-chunk-4-1.png">
            <a:extLst>
              <a:ext uri="{FF2B5EF4-FFF2-40B4-BE49-F238E27FC236}">
                <a16:creationId xmlns:a16="http://schemas.microsoft.com/office/drawing/2014/main" id="{58B72712-46A6-084F-8056-9FF441E8484C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1012" y="2140905"/>
            <a:ext cx="4981575" cy="39852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normal-distribution_files/figure-pptx/unnamed-chunk-4-2.png">
            <a:extLst>
              <a:ext uri="{FF2B5EF4-FFF2-40B4-BE49-F238E27FC236}">
                <a16:creationId xmlns:a16="http://schemas.microsoft.com/office/drawing/2014/main" id="{F2427BB9-FCAB-6044-B28D-97D3F7081FD9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462587" y="2140905"/>
            <a:ext cx="4981576" cy="39852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 descr="normal-distribution_files/figure-pptx/unnamed-chunk-4-3.png">
            <a:extLst>
              <a:ext uri="{FF2B5EF4-FFF2-40B4-BE49-F238E27FC236}">
                <a16:creationId xmlns:a16="http://schemas.microsoft.com/office/drawing/2014/main" id="{90C0DBD8-1E7E-5641-A513-EEFE72D01DBF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462587" y="2140904"/>
            <a:ext cx="4981576" cy="39852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59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8639"/>
            <a:ext cx="10972800" cy="559752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Why so common?</a:t>
            </a:r>
            <a:endParaRPr dirty="0"/>
          </a:p>
          <a:p>
            <a:pPr marL="914400" lvl="1" indent="-457200">
              <a:buFont typeface="+mj-lt"/>
              <a:buAutoNum type="arabicPeriod" startAt="2"/>
            </a:pPr>
            <a:r>
              <a:rPr dirty="0"/>
              <a:t>The </a:t>
            </a:r>
            <a:r>
              <a:rPr b="1" dirty="0"/>
              <a:t>product</a:t>
            </a:r>
            <a:r>
              <a:rPr dirty="0"/>
              <a:t> of a large number of samples from any positive (&gt;0) distribution will be </a:t>
            </a:r>
            <a:r>
              <a:rPr b="1" dirty="0"/>
              <a:t>log-normally</a:t>
            </a:r>
            <a:r>
              <a:rPr dirty="0"/>
              <a:t> distributed.</a:t>
            </a:r>
            <a:endParaRPr lang="en-US" dirty="0"/>
          </a:p>
          <a:p>
            <a:pPr lvl="1"/>
            <a:r>
              <a:rPr lang="en-US" dirty="0"/>
              <a:t>Skewed distributions common when mean values are low, variances large, and values cannot be negative.</a:t>
            </a:r>
            <a:endParaRPr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FE6208AF-EABD-4242-AB9D-5CA38079F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2362" y="2883240"/>
            <a:ext cx="4310063" cy="376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80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1321</Words>
  <Application>Microsoft Macintosh PowerPoint</Application>
  <PresentationFormat>Widescreen</PresentationFormat>
  <Paragraphs>190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Avenir Next</vt:lpstr>
      <vt:lpstr>Avenir Next Demi Bold</vt:lpstr>
      <vt:lpstr>Avenir Next Medium</vt:lpstr>
      <vt:lpstr>Calibri</vt:lpstr>
      <vt:lpstr>Cambria Math</vt:lpstr>
      <vt:lpstr>Courier</vt:lpstr>
      <vt:lpstr>Courier New</vt:lpstr>
      <vt:lpstr>Office Theme</vt:lpstr>
      <vt:lpstr>Normal Distribution</vt:lpstr>
      <vt:lpstr>Normal (AKA Gaussian) Distribution</vt:lpstr>
      <vt:lpstr>Normal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Leaf damage</vt:lpstr>
      <vt:lpstr>Probability density function (PDF)</vt:lpstr>
      <vt:lpstr>Cumulative Density Function (CDF)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Effects of herbicide on caterpillar growth</vt:lpstr>
      <vt:lpstr>PowerPoint Presentation</vt:lpstr>
      <vt:lpstr>PowerPoint Presentation</vt:lpstr>
      <vt:lpstr>0. All have the same mass</vt:lpstr>
      <vt:lpstr>1. Effect of herbicide</vt:lpstr>
      <vt:lpstr>1. Effect of herbicide plot</vt:lpstr>
      <vt:lpstr>2. Effect of host plant</vt:lpstr>
      <vt:lpstr>2. Effect of host plant</vt:lpstr>
      <vt:lpstr>3. Effects of both herbicide and host</vt:lpstr>
      <vt:lpstr>3. Effect of host and treatment</vt:lpstr>
      <vt:lpstr>4. Interaction between host plant and treatment</vt:lpstr>
      <vt:lpstr>4. Interaction</vt:lpstr>
      <vt:lpstr>Model competition with AIC</vt:lpstr>
      <vt:lpstr>Marginal Hypothesis Test</vt:lpstr>
      <vt:lpstr>Marginal Hypothesis Test</vt:lpstr>
      <vt:lpstr>Marginal Hypothesis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</dc:title>
  <dc:creator>Eric Scott</dc:creator>
  <cp:keywords/>
  <cp:lastModifiedBy>Scott, Eric R.</cp:lastModifiedBy>
  <cp:revision>15</cp:revision>
  <dcterms:created xsi:type="dcterms:W3CDTF">2020-03-10T15:30:49Z</dcterms:created>
  <dcterms:modified xsi:type="dcterms:W3CDTF">2020-03-10T20:39:05Z</dcterms:modified>
</cp:coreProperties>
</file>