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96" autoAdjust="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9" Type="http://schemas.openxmlformats.org/officeDocument/2006/relationships/theme" Target="theme/theme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Eric</a:t>
            </a:r>
            <a:r>
              <a:rPr/>
              <a:t> </a:t>
            </a:r>
            <a:r>
              <a:rPr/>
              <a:t>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2/17/2020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 biological quantities are controlled by multiple additive factors.</a:t>
            </a:r>
          </a:p>
          <a:p>
            <a:pPr lvl="0" marL="0" indent="0">
              <a:buNone/>
            </a:pPr>
            <a:r>
              <a:rPr/>
              <a:t>E.g. polygenic traits—many genes (and parts of the environment) control height in humans, each one controling some aspect of growth. Added together, height is continuous.</a:t>
            </a:r>
          </a:p>
          <a:p>
            <a:pPr lvl="1">
              <a:buAutoNum type="arabicPeriod"/>
            </a:pPr>
            <a:r>
              <a:rPr/>
              <a:t>The </a:t>
            </a:r>
            <a:r>
              <a:rPr b="1"/>
              <a:t>product</a:t>
            </a:r>
            <a:r>
              <a:rPr/>
              <a:t> of a large number of samples from any positive (&gt;0) distribution will be </a:t>
            </a:r>
            <a:r>
              <a:rPr b="1"/>
              <a:t>log-normally</a:t>
            </a:r>
            <a:r>
              <a:rPr/>
              <a:t> distributed.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bimodal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(bimodal,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"Weird Shaped Distribution"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"Value"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"Frequency"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prods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draw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sample_prod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imap_dbl</a:t>
            </a:r>
            <a:r>
              <a:rPr sz="1800">
                <a:latin typeface="Courier"/>
              </a:rPr>
              <a:t>(draw,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 b="1">
                <a:solidFill>
                  <a:srgbClr val="007020"/>
                </a:solidFill>
                <a:latin typeface="Courier"/>
              </a:rPr>
              <a:t>prod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(bimodal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)))) 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(prods,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sample_prod))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"Products of 50 datapoints"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"Sample products"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"Frequency"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(prods,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(sample_prod)))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"log(Products of 50 datapoints)"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"log(Sample products)"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"Frequency"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4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Thus, if the random variable X is log-normally distributed, then Y=log(X) has normal distirbuttion, A random variable which is log-normally distributed takes only positive real values.</a:t>
            </a:r>
          </a:p>
          <a:p>
            <a:pPr lvl="0" marL="0" indent="0">
              <a:buNone/>
            </a:pPr>
            <a:r>
              <a:rPr/>
              <a:t>Skewed distributions are particularly common when mean values are low, variances large, and values cannot be negative. E.g. % area of tea leaves damaged by leafhoppers.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scottericr/Documents/Tufts/ecological-stats/lectures/14-normal%20distribution%20and%20factorial%20experiments/high-da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600200"/>
            <a:ext cx="400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(PDF)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μ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]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  <m:d>
                            <m:dPr>
                              <m:begChr m:val="["/>
                              <m:endChr m:val="]"/>
                              <m:grow/>
                            </m:dPr>
                            <m:e>
                              <m:r>
                                <m:t>−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2</m:t>
                                  </m:r>
                                </m:den>
                              </m:f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grow/>
                                    </m:dPr>
                                    <m:e>
                                      <m:f>
                                        <m:fPr>
                                          <m:type m:val="bar"/>
                                        </m:fPr>
                                        <m:num>
                                          <m:r>
                                            <m:t>x</m:t>
                                          </m:r>
                                          <m:r>
                                            <m:t>−</m:t>
                                          </m:r>
                                          <m:r>
                                            <m:t>μ</m:t>
                                          </m:r>
                                        </m:num>
                                        <m:den>
                                          <m:r>
                                            <m:t>σ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t>σ</m:t>
                          </m:r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* You do </a:t>
                </a:r>
                <a:r>
                  <a:rPr b="1"/>
                  <a:t>not</a:t>
                </a:r>
                <a:r>
                  <a:rPr/>
                  <a:t> need to know how to use this equation.</a:t>
                </a:r>
              </a:p>
              <a:p>
                <a:pPr lvl="0" marL="0" indent="0">
                  <a:buNone/>
                </a:pPr>
                <a:r>
                  <a:rPr/>
                  <a:t>In R: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dnorm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mean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sd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0.2419707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Distribution(s):</a:t>
            </a:r>
            <a:r>
              <a:rPr/>
              <a:t> </a:t>
            </a:r>
            <a:r>
              <a:rPr/>
              <a:t>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AKA “gaussian”</a:t>
                </a:r>
              </a:p>
              <a:p>
                <a:pPr lvl="1"/>
                <a:r>
                  <a:rPr/>
                  <a:t>Symmetrical</a:t>
                </a:r>
              </a:p>
              <a:p>
                <a:pPr lvl="1"/>
                <a:r>
                  <a:rPr/>
                  <a:t>Continuous</a:t>
                </a:r>
              </a:p>
              <a:p>
                <a:pPr lvl="1"/>
                <a:r>
                  <a:rPr/>
                  <a:t>Mean (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 and variance (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 are not related</a:t>
                </a:r>
              </a:p>
              <a:p>
                <a:pPr lvl="1"/>
                <a:r>
                  <a:rPr/>
                  <a:t>unbounded (-inf to inf)</a:t>
                </a:r>
              </a:p>
              <a:p>
                <a:pPr lvl="1"/>
                <a:r>
                  <a:rPr/>
                  <a:t>application: data with continous variation and approx. symmetrical distribution</a:t>
                </a:r>
              </a:p>
              <a:p>
                <a:pPr lvl="1"/>
                <a:r>
                  <a:rPr/>
                  <a:t>link = “identity”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 value is possible, but some are highly unlikely.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Cumulative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-CDF is the area under the normal curve. -So if we want to know P[x ≤ 1], we can use the CDF.</a:t>
            </a:r>
          </a:p>
          <a:p>
            <a:pPr lvl="0" marL="0" indent="0">
              <a:buNone/>
            </a:pPr>
            <a:r>
              <a:rPr/>
              <a:t>-in R: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lower.tail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0.8413447</a:t>
            </a:r>
          </a:p>
          <a:p>
            <a:pPr lvl="0" marL="0" indent="0">
              <a:buNone/>
            </a:pPr>
            <a:r>
              <a:rPr/>
              <a:t>Same as: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pdfplot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cdfplot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84% of PDF is below x = 0.5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</a:p>
        </p:txBody>
      </p:sp>
      <p:pic>
        <p:nvPicPr>
          <p:cNvPr descr="normal-distributio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herbicide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caterpillar</a:t>
            </a:r>
            <a:r>
              <a:rPr/>
              <a:t> </a:t>
            </a:r>
            <a:r>
              <a:rPr/>
              <a:t>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Lee’s slides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cats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here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"HerbicideCaterpillars.csv"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4
##   species host       treat    mass
##   &lt;chr&gt;   &lt;chr&gt;      &lt;chr&gt;   &lt;dbl&gt;
## 1 TCB     Castilleja Control  4.53
## 2 TCB     Castilleja Control  3.67
## 3 TCB     Castilleja Control  5.84
## 4 TCB     Castilleja Control  2   
## 5 TCB     Castilleja Control  4.25
## 6 TCB     Castilleja Control  5.44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mass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m0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cats)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(m0)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#the mean mass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(Intercept) 
##    5.621378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>
                    <a:latin typeface="Courier"/>
                  </a:rPr>
                  <a:t>(m0)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dispersion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#residual variance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4.13701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sqrt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>
                    <a:latin typeface="Courier"/>
                  </a:rPr>
                  <a:t>(m0)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dispersion)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#residual standard deviation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2.033964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sd</a:t>
                </a:r>
                <a:r>
                  <a:rPr sz="1800">
                    <a:latin typeface="Courier"/>
                  </a:rPr>
                  <a:t>(cats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mass)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2.033964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herbicide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Linear model with a dummy variable: H_i_ = 1 if herbicide, 0 if control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treat,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cats)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(m1)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(Intercept) treatHerbicide 
##      5.8492466     -0.4707064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sqrt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>
                    <a:latin typeface="Courier"/>
                  </a:rPr>
                  <a:t>(m1)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dispersion)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#residual standard deviation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2.023859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herbicide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(treat)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mean_mass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(mass))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treat,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mean_mass))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"square"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"Treatment"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Mass (g)"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</a:t>
            </a:r>
            <a:r>
              <a:rPr/>
              <a:t> </a:t>
            </a:r>
            <a:r>
              <a:rPr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df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y1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y2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y3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starts_with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"dist"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x,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dist))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scale_color_manual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"Parameters"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"y1"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"y2"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"darkgreen"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"y3"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"blue"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"y2"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"y3"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lapply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"$\\mu = 0$, $\\sigma = 0.5$"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"$\\mu = 0$, $\\sigma = 1$"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"$\\mu = 3$, $\\sigma = 3$"</a:t>
            </a:r>
            <a:r>
              <a:rPr sz="1800">
                <a:latin typeface="Courier"/>
              </a:rPr>
              <a:t>), TeX))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"Value (e.g. height)"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"Probability"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limits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plant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Linear model with a different dummy variable: P_i_ = 1 if </a:t>
                </a:r>
                <a:r>
                  <a:rPr i="1"/>
                  <a:t>Plantago</a:t>
                </a:r>
                <a:r>
                  <a:rPr/>
                  <a:t>, 0 if </a:t>
                </a:r>
                <a:r>
                  <a:rPr i="1"/>
                  <a:t>Castileja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cats)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(m2)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(Intercept) hostPlantago 
##     4.063208     2.491312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sqrt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>
                    <a:latin typeface="Courier"/>
                  </a:rPr>
                  <a:t>(m2)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dispersion)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#residual standard deviation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1.639326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(host)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mean_mass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(mass))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host,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mean_mass))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"square"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"Host Plant"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Mass (g)"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herbicide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Two dummy variables:</a:t>
                </a:r>
              </a:p>
              <a:p>
                <a:pPr lvl="1"/>
                <a:r>
                  <a:rPr/>
                  <a:t>H_i_ = 1 if herbicide, 0 if control</a:t>
                </a:r>
              </a:p>
              <a:p>
                <a:pPr lvl="1"/>
                <a:r>
                  <a:rPr/>
                  <a:t>P_i_ = 1 if </a:t>
                </a:r>
                <a:r>
                  <a:rPr i="1"/>
                  <a:t>Plantago</a:t>
                </a:r>
                <a:r>
                  <a:rPr/>
                  <a:t>, 0 if </a:t>
                </a:r>
                <a:r>
                  <a:rPr i="1"/>
                  <a:t>Castileja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m3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host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treat,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cats)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(m3)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(Intercept)   hostPlantago treatHerbicide 
##      4.2950179      2.4935977     -0.4818018</a:t>
                </a:r>
              </a:p>
              <a:p>
                <a:pPr lvl="0" marL="0" indent="0">
                  <a:buNone/>
                </a:pPr>
                <a:r>
                  <a:rPr/>
                  <a:t>How to interpret? Plug in betas and try dummy variables for different combinations of host and treatment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sqrt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>
                    <a:latin typeface="Courier"/>
                  </a:rPr>
                  <a:t>(m3)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dispersion)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#residual standard deviation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1.624313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host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"Castileja"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"Castileja"</a:t>
            </a:r>
            <a:r>
              <a:rPr sz="1800">
                <a:latin typeface="Courier"/>
              </a:rPr>
              <a:t>,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"Plantago"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"Plantago"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treat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>
                <a:latin typeface="Courier"/>
              </a:rPr>
              <a:t>, 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>
                <a:latin typeface="Courier"/>
              </a:rPr>
              <a:t>,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>
                <a:latin typeface="Courier"/>
              </a:rPr>
              <a:t>, 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mean_mass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(m3)[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host,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mean_mass,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treat))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"square"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treat))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"Host Plant"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Mass (g)"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"Treatment"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plant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allows the effects of herbicide to differ between </a:t>
                </a:r>
                <a:r>
                  <a:rPr i="1"/>
                  <a:t>Plantago</a:t>
                </a:r>
                <a:r>
                  <a:rPr/>
                  <a:t> and </a:t>
                </a:r>
                <a:r>
                  <a:rPr i="1"/>
                  <a:t>Castileja</a:t>
                </a:r>
                <a:r>
                  <a:rPr/>
                  <a:t> (or, conversely the effect of host plant to differ among levels of the herbicide treatment).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m4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host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treat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latin typeface="Courier"/>
                  </a:rPr>
                  <a:t>treat,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cats)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(m4)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             (Intercept)                hostPlantago 
##                   4.3443636                   2.4144276 
##              treatHerbicide hostPlantago:treatHerbicide 
##                  -0.5843636                   0.1639445</a:t>
                </a:r>
              </a:p>
              <a:p>
                <a:pPr lvl="0" marL="0" indent="0">
                  <a:buNone/>
                </a:pPr>
                <a:r>
                  <a:rPr/>
                  <a:t>How to interpret? Plug in betas and try dummy variables for different combinations of host and treatment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sqrt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>
                    <a:latin typeface="Courier"/>
                  </a:rPr>
                  <a:t>(m4)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dispersion)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#residual standard deviation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1.626731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host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"Castileja"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"Castileja"</a:t>
            </a:r>
            <a:r>
              <a:rPr sz="1800">
                <a:latin typeface="Courier"/>
              </a:rPr>
              <a:t>,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"Plantago"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"Plantago"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treat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>
                <a:latin typeface="Courier"/>
              </a:rPr>
              <a:t>, 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>
                <a:latin typeface="Courier"/>
              </a:rPr>
              <a:t>,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>
                <a:latin typeface="Courier"/>
              </a:rPr>
              <a:t>, 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mean_mass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(m4)[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host,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mean_mass,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treat))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"square"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treat))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"Host Plant"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Mass (g)"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"Treatment"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competition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AIC</a:t>
            </a:r>
            <a:r>
              <a:rPr sz="1800">
                <a:latin typeface="Courier"/>
              </a:rPr>
              <a:t>(m0, m1, m2, m3, m4)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df      AIC
## m0  2 1207.970
## m1  3 1206.145
## m2  3 1086.878
## m3  4 1082.661
## m4  5 1084.491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Marginal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Starting with a “full” model, marginal hypothesis testing test the effects of one predictor over the range of other predictors.</a:t>
            </a:r>
            <a:br/>
          </a:p>
          <a:p>
            <a:pPr lvl="1"/>
            <a:r>
              <a:rPr/>
              <a:t>Not </a:t>
            </a:r>
            <a:r>
              <a:rPr i="1"/>
              <a:t>quite</a:t>
            </a:r>
            <a:r>
              <a:rPr/>
              <a:t> the same as sequentially testing nested models with LRT, but similar.</a:t>
            </a:r>
          </a:p>
          <a:p>
            <a:pPr lvl="1"/>
            <a:r>
              <a:rPr/>
              <a:t>You don’t have to worry about nestedness!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carData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'car'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'package:dplyr':
## 
##     recode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'package:purrr':
## 
##     some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(m4)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host        155.777  1    &lt; 2e-16 ***
## treat         6.200  1    0.01278 *  
## host:treat    0.168  1    0.68177    
## ---
## Signif. codes:  0 '***' 0.001 '**' 0.01 '*' 0.05 '.' 0.1 ' ' 1</a:t>
            </a:r>
          </a:p>
          <a:p>
            <a:pPr lvl="0" marL="0" indent="0">
              <a:buNone/>
            </a:pPr>
            <a:r>
              <a:rPr/>
              <a:t>Things to know:</a:t>
            </a:r>
          </a:p>
          <a:p>
            <a:pPr lvl="1">
              <a:buAutoNum type="arabicPeriod"/>
            </a:pPr>
            <a:r>
              <a:rPr/>
              <a:t>These </a:t>
            </a:r>
            <a:r>
              <a:rPr b="1"/>
              <a:t>are</a:t>
            </a:r>
            <a:r>
              <a:rPr/>
              <a:t> the p-values you’re looking for</a:t>
            </a:r>
          </a:p>
          <a:p>
            <a:pPr lvl="1">
              <a:buAutoNum type="arabicPeriod"/>
            </a:pPr>
            <a:r>
              <a:rPr/>
              <a:t>Do not trust the p-values from </a:t>
            </a:r>
            <a:r>
              <a:rPr sz="1800">
                <a:latin typeface="Courier"/>
              </a:rPr>
              <a:t>anova()</a:t>
            </a:r>
            <a:r>
              <a:rPr/>
              <a:t> (lowercase “a”)! It does sequential testing, which is not the same as marginal testing, and isn’t appropriate in some cases. </a:t>
            </a:r>
            <a:r>
              <a:rPr sz="1800">
                <a:latin typeface="Courier"/>
              </a:rPr>
              <a:t>car::Anova()</a:t>
            </a:r>
            <a:r>
              <a:rPr/>
              <a:t> (capital “A”) will almost always do the correct thing.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paramaterization</a:t>
            </a:r>
            <a:r>
              <a:rPr/>
              <a:t> </a:t>
            </a:r>
            <a:r>
              <a:rPr/>
              <a:t>vs. effects</a:t>
            </a:r>
            <a:r>
              <a:rPr/>
              <a:t> </a:t>
            </a:r>
            <a:r>
              <a:rPr/>
              <a:t>paramaterization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Using our coefficients and GLM equation, we figured out the expected mean mass of caterpillars in all 4 treatment x host plant combinations: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(m4)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%&gt;%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round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             (Intercept)                hostPlantago 
##                        4.34                        2.41 
##              treatHerbicide hostPlantago:treatHerbicide 
##                       -0.58                        0.16</a:t>
                </a:r>
              </a:p>
              <a:p>
                <a:pPr lvl="0" marL="0" indent="0">
                  <a:buNone/>
                </a:pPr>
                <a:r>
                  <a:rPr/>
                  <a:t>Castilleja &amp; control = 4.34 Castilleja &amp; herbicide = 3.76 Plantago &amp; control = 6.76 Plantago &amp; herbicide = 6.34</a:t>
                </a:r>
              </a:p>
              <a:p>
                <a:pPr lvl="0" marL="0" indent="0">
                  <a:buNone/>
                </a:pPr>
                <a:r>
                  <a:rPr/>
                  <a:t>Can we get these an easier way?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Effects</a:t>
            </a:r>
            <a:r>
              <a:rPr/>
              <a:t> </a:t>
            </a:r>
            <a:r>
              <a:rPr/>
              <a:t>paramaterization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m_effects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(mass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treat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host,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cats)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glm(formula = mass ~ treat * host, family = gaussian, data = cats)
## 
## Deviance Residuals: 
##     Min       1Q   Median       3Q      Max  
## -4.3584  -1.0738  -0.1184   0.8050  10.1316  
## 
## Coefficients:
##                             Estimate Std. Error t value Pr(&gt;|t|)    
## (Intercept)                   4.3444     0.2193  19.806  &lt; 2e-16 ***
## treatHerbicide               -0.5844     0.3162  -1.848   0.0657 .  
## hostPlantago                  2.4144     0.2778   8.690 3.14e-16 ***
## treatHerbicide:hostPlantago   0.1639     0.3998   0.410   0.6821    
## ---
## Signif. codes:  0 '***' 0.001 '**' 0.01 '*' 0.05 '.' 0.1 ' ' 1
## 
## (Dispersion parameter for gaussian family taken to be 2.646255)
## 
##     Null deviance: 1166.64  on 282  degrees of freedom
## Residual deviance:  738.31  on 279  degrees of freedom
## AIC: 1084.5
## 
## Number of Fisher Scoring iterations: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treat         6.200  1    0.01278 *  
## host        155.777  1    &lt; 2e-16 ***
## treat:host    0.168  1    0.68177    
## ---
## Signif. codes:  0 '***' 0.001 '**' 0.01 '*' 0.05 '.' 0.1 ' ' 1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Means</a:t>
            </a:r>
            <a:r>
              <a:rPr/>
              <a:t> </a:t>
            </a:r>
            <a:r>
              <a:rPr/>
              <a:t>paramaterization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 quite what we want in this case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m_means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(mass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treat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host,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cats)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(m_means)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glm(formula = mass ~ -1 + treat * host, family = gaussian, data = cats)
## 
## Deviance Residuals: 
##     Min       1Q   Median       3Q      Max  
## -4.3584  -1.0738  -0.1184   0.8050  10.1316  
## 
## Coefficients:
##                             Estimate Std. Error t value Pr(&gt;|t|)    
## treatControl                  4.3444     0.2193   19.81  &lt; 2e-16 ***
## treatHerbicide                3.7600     0.2278   16.51  &lt; 2e-16 ***
## hostPlantago                  2.4144     0.2778    8.69 3.14e-16 ***
## treatHerbicide:hostPlantago   0.1639     0.3998    0.41    0.682    
## ---
## Signif. codes:  0 '***' 0.001 '**' 0.01 '*' 0.05 '.' 0.1 ' ' 1
## 
## (Dispersion parameter for gaussian family taken to be 2.646255)
## 
##     Null deviance: 10109.41  on 283  degrees of freedom
## Residual deviance:   738.31  on 279  degrees of freedom
## AIC: 1084.5
## 
## Number of Fisher Scoring iterations: 2</a:t>
            </a:r>
          </a:p>
          <a:p>
            <a:pPr lvl="1"/>
            <a:r>
              <a:rPr sz="1800">
                <a:latin typeface="Courier"/>
              </a:rPr>
              <a:t>treatControl</a:t>
            </a:r>
            <a:r>
              <a:rPr/>
              <a:t> = expected mean of Castilleja &amp; control</a:t>
            </a:r>
          </a:p>
          <a:p>
            <a:pPr lvl="1"/>
            <a:r>
              <a:rPr sz="1800">
                <a:latin typeface="Courier"/>
              </a:rPr>
              <a:t>treatHerbicide</a:t>
            </a:r>
            <a:r>
              <a:rPr/>
              <a:t> = expected mean of Castilleja &amp; herbicide</a:t>
            </a:r>
          </a:p>
          <a:p>
            <a:pPr lvl="1"/>
            <a:r>
              <a:rPr sz="1800">
                <a:latin typeface="Courier"/>
              </a:rPr>
              <a:t>hostPlantago</a:t>
            </a:r>
            <a:r>
              <a:rPr/>
              <a:t> = </a:t>
            </a:r>
            <a:r>
              <a:rPr i="1"/>
              <a:t>difference</a:t>
            </a:r>
            <a:r>
              <a:rPr/>
              <a:t> in means between </a:t>
            </a:r>
            <a:r>
              <a:rPr sz="1800">
                <a:latin typeface="Courier"/>
              </a:rPr>
              <a:t>treatControl</a:t>
            </a:r>
            <a:r>
              <a:rPr/>
              <a:t> and Plantago &amp; control</a:t>
            </a:r>
          </a:p>
          <a:p>
            <a:pPr lvl="1"/>
            <a:r>
              <a:rPr sz="1800">
                <a:latin typeface="Courier"/>
              </a:rPr>
              <a:t>treatHerbicide:hostPlantago</a:t>
            </a:r>
            <a:r>
              <a:rPr/>
              <a:t> = </a:t>
            </a:r>
            <a:r>
              <a:rPr i="1"/>
              <a:t>difference</a:t>
            </a:r>
            <a:r>
              <a:rPr/>
              <a:t> in means between </a:t>
            </a:r>
            <a:r>
              <a:rPr sz="1800">
                <a:latin typeface="Courier"/>
              </a:rPr>
              <a:t>treatHerbicide</a:t>
            </a:r>
            <a:r>
              <a:rPr/>
              <a:t> and Plantago &amp; herbicide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Means</a:t>
            </a:r>
            <a:r>
              <a:rPr/>
              <a:t> </a:t>
            </a:r>
            <a:r>
              <a:rPr/>
              <a:t>paramterization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Also, if you use means paramaterization (</a:t>
            </a:r>
            <a:r>
              <a:rPr sz="1800">
                <a:latin typeface="Courier"/>
              </a:rPr>
              <a:t>~ -1 + treat*host</a:t>
            </a:r>
            <a:r>
              <a:rPr/>
              <a:t>), then the </a:t>
            </a:r>
            <a:r>
              <a:rPr sz="1800">
                <a:latin typeface="Courier"/>
              </a:rPr>
              <a:t>Anova()</a:t>
            </a:r>
            <a:r>
              <a:rPr/>
              <a:t> results are not correct!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m_effects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call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glm(formula = mass ~ treat * host, family = gaussian, data = cats)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treat         6.200  1    0.01278 *  
## host        155.777  1    &lt; 2e-16 ***
## treat:host    0.168  1    0.68177    
## ---
## Signif. codes:  0 '***' 0.001 '**' 0.01 '*' 0.05 '.' 0.1 ' '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call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glm(formula = mass ~ -1 + treat * host, family = gaussian, data = cats)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(m_means)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treat        667.52  2     &lt;2e-16 ***
## host         155.78  1     &lt;2e-16 ***
## treat:host     0.17  1     0.6818    
## ---
## Signif. codes:  0 '***' 0.001 '**' 0.01 '*' 0.05 '.' 0.1 ' '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"Value (e.g. height)"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"Probability"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$x
## [1] "Value (e.g. height)"
## 
## $y
## [1] "Probability"
## 
## attr(,"class")
## [1] "labels"</a:t>
            </a:r>
          </a:p>
          <a:p>
            <a:pPr lvl="0" marL="0" indent="0">
              <a:buNone/>
            </a:pPr>
            <a:r>
              <a:rPr/>
              <a:t>Variance is </a:t>
            </a:r>
            <a:r>
              <a:rPr b="1"/>
              <a:t>not</a:t>
            </a:r>
            <a:r>
              <a:rPr/>
              <a:t> a function of the mean (less specific assumptions about generating processes)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Few ecological variables are strictly Normal, but many are approximately Normal.</a:t>
            </a:r>
          </a:p>
          <a:p>
            <a:pPr lvl="1">
              <a:buAutoNum type="arabicPeriod"/>
            </a:pPr>
            <a:r>
              <a:rPr/>
              <a:t>The sum or average of a large number of samples from </a:t>
            </a:r>
            <a:r>
              <a:rPr b="1"/>
              <a:t>any</a:t>
            </a:r>
            <a:r>
              <a:rPr/>
              <a:t> distribution will be normally distributed, even if the starting distribution is extremely skewed (not symmetrical)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skewed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enframe</a:t>
            </a:r>
            <a:r>
              <a:rPr sz="1800">
                <a:latin typeface="Courier"/>
              </a:rPr>
              <a:t>(skewed),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(value))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"Poisson ($\\lambda = 2$)"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"Frequency"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draw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sample_mean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imap_dbl</a:t>
            </a:r>
            <a:r>
              <a:rPr sz="1800">
                <a:latin typeface="Courier"/>
              </a:rPr>
              <a:t>(draw,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(skewed,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))))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sample_mean))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"Means of 100 datapoints sampled from Poisson"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"Sample means"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"Frequency"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-distribution_files/figure-pptx/unnamed-chunk-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Eric Scott</dc:creator>
  <cp:keywords/>
  <dcterms:created xsi:type="dcterms:W3CDTF">2020-03-10T21:00:42Z</dcterms:created>
  <dcterms:modified xsi:type="dcterms:W3CDTF">2020-03-10T21:00:42Z</dcterms:modified>
</cp:coreProperties>
</file>