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9" r:id="rId2"/>
    <p:sldId id="289" r:id="rId3"/>
    <p:sldId id="293" r:id="rId4"/>
    <p:sldId id="290" r:id="rId5"/>
    <p:sldId id="291" r:id="rId6"/>
    <p:sldId id="395" r:id="rId7"/>
    <p:sldId id="256" r:id="rId8"/>
    <p:sldId id="257" r:id="rId9"/>
    <p:sldId id="258" r:id="rId10"/>
    <p:sldId id="259" r:id="rId11"/>
    <p:sldId id="260" r:id="rId12"/>
    <p:sldId id="262" r:id="rId13"/>
    <p:sldId id="396" r:id="rId14"/>
    <p:sldId id="263" r:id="rId15"/>
    <p:sldId id="264" r:id="rId16"/>
    <p:sldId id="265" r:id="rId17"/>
    <p:sldId id="266" r:id="rId18"/>
    <p:sldId id="267" r:id="rId19"/>
    <p:sldId id="268" r:id="rId20"/>
    <p:sldId id="397" r:id="rId21"/>
    <p:sldId id="398" r:id="rId22"/>
    <p:sldId id="3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4301" autoAdjust="0"/>
  </p:normalViewPr>
  <p:slideViewPr>
    <p:cSldViewPr snapToGrid="0" snapToObjects="1">
      <p:cViewPr varScale="1">
        <p:scale>
          <a:sx n="92" d="100"/>
          <a:sy n="92" d="100"/>
        </p:scale>
        <p:origin x="132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CC81-075E-9448-9E0A-2F7E9185F06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2827-6D67-FB4C-AAC8-7315F489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erosion of banks forms vertical surfaces they can dig burrows into, but also destroys burrows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32827-6D67-FB4C-AAC8-7315F4891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”riprapping” to stabilize banks for human use removes habitat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32827-6D67-FB4C-AAC8-7315F4891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Think-pair-share.  How would you go about fitting these models “manually” (like we did way back last week before we really learned about </a:t>
            </a:r>
            <a:r>
              <a:rPr lang="en-US" dirty="0" err="1"/>
              <a:t>glms</a:t>
            </a:r>
            <a:r>
              <a:rPr lang="en-US" dirty="0"/>
              <a:t>)?  How would you go about fitting these with </a:t>
            </a:r>
            <a:r>
              <a:rPr lang="en-US" dirty="0" err="1"/>
              <a:t>glm</a:t>
            </a:r>
            <a:r>
              <a:rPr lang="en-US"/>
              <a:t>()?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D301-9994-BC42-8160-F70302DB09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Some of the convergence errors I demonstrated earlier in the class can be easily fixed by changing the link function!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32827-6D67-FB4C-AAC8-7315F4891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Inverse-logit transform the coefficients from the link=”logit” model to see them on a natural scale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Logit-transform the coefficients from the link = “identity” model to see them on a logit scale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#Compare likelihoods - should not be affected by link function here (in this case it is just a statistical tool for getting the model to fit)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#Compare coefficients for the second model - these WILL be affected by link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#Logit transform coefficients from identity model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#What about by year? Is there a trend?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D301-9994-BC42-8160-F70302DB09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243"/>
            <a:ext cx="109728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Bank Swallows on the Sacramento 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69BD-3BD4-C249-A7A6-68A9721E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5825"/>
            <a:ext cx="10972800" cy="4886326"/>
          </a:xfrm>
        </p:spPr>
        <p:txBody>
          <a:bodyPr/>
          <a:lstStyle/>
          <a:p>
            <a:r>
              <a:rPr lang="en-US" dirty="0"/>
              <a:t>Nest colonially in holes dug into riverbanks in Spring</a:t>
            </a:r>
          </a:p>
          <a:p>
            <a:r>
              <a:rPr lang="en-US" dirty="0"/>
              <a:t>Migrate to South America in Winter</a:t>
            </a:r>
          </a:p>
          <a:p>
            <a:r>
              <a:rPr lang="en-US" dirty="0"/>
              <a:t>Listed as threatened in 1989 under endangered species act</a:t>
            </a:r>
          </a:p>
        </p:txBody>
      </p:sp>
      <p:pic>
        <p:nvPicPr>
          <p:cNvPr id="4" name="Picture 3" descr="http://www.plumasaudubon.org/uploads/1/1/8/1/11812806/__1924744_orig.jpg">
            <a:extLst>
              <a:ext uri="{FF2B5EF4-FFF2-40B4-BE49-F238E27FC236}">
                <a16:creationId xmlns:a16="http://schemas.microsoft.com/office/drawing/2014/main" id="{7CFF849D-78FC-2948-A69D-860A875B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338388"/>
            <a:ext cx="57912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://www.draperwildlife.org/AvianIndexPage/Bank%20Swallow.jpg">
            <a:extLst>
              <a:ext uri="{FF2B5EF4-FFF2-40B4-BE49-F238E27FC236}">
                <a16:creationId xmlns:a16="http://schemas.microsoft.com/office/drawing/2014/main" id="{3597ACF0-6EF3-4E4F-BADC-C84C363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338388"/>
            <a:ext cx="28575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2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logit transformation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We can logit </a:t>
            </a:r>
            <a:r>
              <a:rPr dirty="0" err="1"/>
              <a:t>tranform</a:t>
            </a:r>
            <a:r>
              <a:rPr dirty="0"/>
              <a:t> a proportion “manually”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0.6</a:t>
            </a:r>
            <a:br>
              <a:rPr dirty="0"/>
            </a:br>
            <a:r>
              <a:rPr sz="1800" dirty="0" err="1">
                <a:latin typeface="Courier"/>
              </a:rPr>
              <a:t>logit_p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log</a:t>
            </a:r>
            <a:r>
              <a:rPr sz="1800" dirty="0">
                <a:latin typeface="Courier"/>
              </a:rPr>
              <a:t>(p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latin typeface="Courier"/>
              </a:rPr>
              <a:t>p))</a:t>
            </a:r>
            <a:br>
              <a:rPr dirty="0"/>
            </a:br>
            <a:r>
              <a:rPr sz="1800" dirty="0" err="1">
                <a:latin typeface="Courier"/>
              </a:rPr>
              <a:t>logit_p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0.4054651</a:t>
            </a:r>
          </a:p>
          <a:p>
            <a:pPr marL="0" lvl="0" indent="0">
              <a:buNone/>
            </a:pPr>
            <a:r>
              <a:rPr dirty="0"/>
              <a:t>And </a:t>
            </a:r>
            <a:r>
              <a:rPr dirty="0" err="1"/>
              <a:t>backtransform</a:t>
            </a:r>
            <a:r>
              <a:rPr dirty="0"/>
              <a:t>…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exp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logit_p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exp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logit_p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0.6</a:t>
            </a:r>
          </a:p>
          <a:p>
            <a:pPr marL="0" lvl="0" indent="0">
              <a:buNone/>
            </a:pPr>
            <a:r>
              <a:rPr dirty="0"/>
              <a:t>We can also do this with the logit distribution functions like so: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#logit transform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qlogis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0.6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0.4054651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#inverse-logit back-transformation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0.4054651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228"/>
            <a:ext cx="109728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Why do logit link?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2683"/>
            <a:ext cx="10972800" cy="5283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200" dirty="0"/>
              <a:t>One simple reason is that the algorithm to find maximum likelihood has a difficult time with proportion data.</a:t>
            </a:r>
          </a:p>
          <a:p>
            <a:r>
              <a:rPr sz="2200" dirty="0"/>
              <a:t>Because it might choose starting values that are impossible (not between 0 and 1)</a:t>
            </a:r>
          </a:p>
          <a:p>
            <a:r>
              <a:rPr sz="2200" dirty="0"/>
              <a:t>Because convergence might not be as sharp</a:t>
            </a:r>
          </a:p>
        </p:txBody>
      </p:sp>
      <p:pic>
        <p:nvPicPr>
          <p:cNvPr id="5" name="Picture 4" descr="9-link-functions-slides_files/figure-pptx/unnamed-chunk-6-1.png">
            <a:extLst>
              <a:ext uri="{FF2B5EF4-FFF2-40B4-BE49-F238E27FC236}">
                <a16:creationId xmlns:a16="http://schemas.microsoft.com/office/drawing/2014/main" id="{513019C6-48CD-8B48-AB41-D44C5FC3330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1190" y="2635623"/>
            <a:ext cx="7749620" cy="38748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Kind of like transforming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 logit link is kind of like logit-transforming our data—observed proportions, k/N</a:t>
                </a:r>
              </a:p>
              <a:p>
                <a:r>
                  <a:rPr dirty="0"/>
                  <a:t>logit: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𝑙𝑛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r>
                  <a:rPr dirty="0"/>
                  <a:t>inverse logit: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But really the model we are fitting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)]=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dirty="0"/>
                  <a:t>expected logit transformed values of k/N = some MLE estimate of p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dirty="0"/>
                  <a:t>where the number of events, k, follows a binomial distribution defined by p (back</a:t>
                </a:r>
                <a:r>
                  <a:rPr lang="en-US" dirty="0"/>
                  <a:t>-</a:t>
                </a:r>
                <a:r>
                  <a:rPr dirty="0"/>
                  <a:t>transformed MLE estimate) and N</a:t>
                </a:r>
                <a:r>
                  <a:rPr lang="en-US" dirty="0"/>
                  <a:t>)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 t="-112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7733-5704-D247-A725-83D08166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link vs. 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937A-804A-3544-9240-1A3BFC2A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link function, we are essentially transforming the </a:t>
            </a:r>
            <a:r>
              <a:rPr lang="en-US" i="1" dirty="0"/>
              <a:t>model</a:t>
            </a:r>
            <a:r>
              <a:rPr lang="en-US" dirty="0"/>
              <a:t> not the data.</a:t>
            </a:r>
          </a:p>
          <a:p>
            <a:r>
              <a:rPr lang="en-US" dirty="0"/>
              <a:t>Allows us to keep more information about the data by using the binomial distribution rather than analyzing transformed proportion data (50/100 is different than 5/10).</a:t>
            </a:r>
          </a:p>
          <a:p>
            <a:r>
              <a:rPr lang="en-US" dirty="0"/>
              <a:t>Variance isn’t transformed and is still what you’d expect from a binomial process.  This is an important assumption of a binomial GLM.  If variance is very far from Np(1-p), then p-values may be unreliable.</a:t>
            </a:r>
          </a:p>
        </p:txBody>
      </p:sp>
    </p:spTree>
    <p:extLst>
      <p:ext uri="{BB962C8B-B14F-4D97-AF65-F5344CB8AC3E}">
        <p14:creationId xmlns:p14="http://schemas.microsoft.com/office/powerpoint/2010/main" val="11129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Relationship between link function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re-fit the models from last time, but with the default logit link. For this example, I’m going to re-code </a:t>
            </a:r>
            <a:r>
              <a:rPr sz="1800">
                <a:latin typeface="Courier"/>
              </a:rPr>
              <a:t>year</a:t>
            </a:r>
            <a:r>
              <a:t> so it’s the number of years after 1972 so the intercept for model C makes more sense.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vole_dat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vole_dat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year_post =</a:t>
            </a:r>
            <a:r>
              <a:rPr sz="1800">
                <a:latin typeface="Courier"/>
              </a:rPr>
              <a:t> year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1972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A, constant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1276"/>
            <a:ext cx="10972800" cy="49831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sz="1800" dirty="0">
                <a:latin typeface="Courier"/>
              </a:rPr>
              <a:t>ma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ma_logit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#link = "logit" by default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(ma)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#proportion of skerries occupied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
##      0.4375</a:t>
            </a:r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ma_logit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#proportion of skerries occupied, on a logit scale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
##  -0.2513144</a:t>
            </a:r>
          </a:p>
          <a:p>
            <a:pPr marL="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exp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ma_logit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exp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ma_logit</a:t>
            </a:r>
            <a:r>
              <a:rPr sz="1800" dirty="0">
                <a:latin typeface="Courier"/>
              </a:rPr>
              <a:t>)))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backtransform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"manually"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
##      0.4375</a:t>
            </a:r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ma_logit</a:t>
            </a:r>
            <a:r>
              <a:rPr sz="1800" dirty="0">
                <a:latin typeface="Courier"/>
              </a:rPr>
              <a:t>))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plogis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 does the inverse logit function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
##      0.4375</a:t>
            </a:r>
          </a:p>
          <a:p>
            <a:pPr marL="0" lvl="0" indent="0">
              <a:buNone/>
            </a:pPr>
            <a:r>
              <a:rPr dirty="0"/>
              <a:t>we can use inverse-logit to get </a:t>
            </a:r>
            <a:r>
              <a:rPr lang="en-US" dirty="0"/>
              <a:t>coefficients</a:t>
            </a:r>
            <a:r>
              <a:rPr dirty="0"/>
              <a:t> back into proportions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B with logit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400" i="1" dirty="0">
                <a:solidFill>
                  <a:srgbClr val="60A0B0"/>
                </a:solidFill>
                <a:latin typeface="Courier"/>
              </a:rPr>
              <a:t>#means parameterization (intercept removed)</a:t>
            </a:r>
            <a:br>
              <a:rPr sz="1400" dirty="0"/>
            </a:br>
            <a:r>
              <a:rPr sz="1400" dirty="0">
                <a:latin typeface="Courier"/>
              </a:rPr>
              <a:t>mb &lt;-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400" dirty="0">
                <a:latin typeface="Courier"/>
              </a:rPr>
              <a:t>(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with_voles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no_voles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~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 err="1">
                <a:latin typeface="Courier"/>
              </a:rPr>
              <a:t>year_factor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vole_dat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br>
              <a:rPr sz="1400" dirty="0"/>
            </a:br>
            <a:r>
              <a:rPr sz="1400" dirty="0" err="1">
                <a:latin typeface="Courier"/>
              </a:rPr>
              <a:t>mb_logit</a:t>
            </a:r>
            <a:r>
              <a:rPr sz="1400" dirty="0">
                <a:latin typeface="Courier"/>
              </a:rPr>
              <a:t> &lt;-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400" dirty="0">
                <a:latin typeface="Courier"/>
              </a:rPr>
              <a:t>(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with_voles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no_voles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~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 err="1">
                <a:latin typeface="Courier"/>
              </a:rPr>
              <a:t>year_factor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    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400" dirty="0">
                <a:latin typeface="Courier"/>
              </a:rPr>
              <a:t>(),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vole_dat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400" dirty="0">
                <a:latin typeface="Courier"/>
              </a:rPr>
              <a:t>(mb)</a:t>
            </a:r>
          </a:p>
          <a:p>
            <a:pPr marL="0" lvl="0" indent="0">
              <a:buNone/>
            </a:pPr>
            <a:r>
              <a:rPr sz="1400" dirty="0">
                <a:latin typeface="Courier"/>
              </a:rPr>
              <a:t>## year_factor1972 year_factor1973 year_factor1974 year_factor1975</a:t>
            </a:r>
            <a:r>
              <a:rPr lang="en-US" sz="1400" dirty="0">
                <a:latin typeface="Courier"/>
              </a:rPr>
              <a:t> year_factor1976 year_factor1977 </a:t>
            </a:r>
            <a:r>
              <a:rPr sz="1400" dirty="0">
                <a:latin typeface="Courier"/>
              </a:rPr>
              <a:t>
##           0.400           0.425           0.700           0.525 </a:t>
            </a:r>
            <a:r>
              <a:rPr lang="en-US" sz="1400" dirty="0">
                <a:latin typeface="Courier"/>
              </a:rPr>
              <a:t>         </a:t>
            </a:r>
            <a:r>
              <a:rPr sz="1400" dirty="0">
                <a:latin typeface="Courier"/>
              </a:rPr>
              <a:t> 0.100           0.475</a:t>
            </a:r>
          </a:p>
          <a:p>
            <a:pPr marL="0" lvl="0" indent="0">
              <a:buNone/>
            </a:pPr>
            <a:r>
              <a:rPr sz="14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mb_logit</a:t>
            </a:r>
            <a:r>
              <a:rPr sz="14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400" dirty="0">
                <a:latin typeface="Courier"/>
              </a:rPr>
              <a:t>## year_factor1972 year_factor1973 year_factor1974 year_factor1975 </a:t>
            </a:r>
            <a:r>
              <a:rPr lang="en-US" sz="1400" dirty="0">
                <a:latin typeface="Courier"/>
              </a:rPr>
              <a:t>year_factor1976 year_factor1977 </a:t>
            </a:r>
            <a:r>
              <a:rPr sz="1400" dirty="0">
                <a:latin typeface="Courier"/>
              </a:rPr>
              <a:t>
##      -0.4054651      -0.3022809       0.8472979       0.1000835 </a:t>
            </a:r>
            <a:r>
              <a:rPr lang="en-US" sz="1400" dirty="0">
                <a:latin typeface="Courier"/>
              </a:rPr>
              <a:t>     </a:t>
            </a:r>
            <a:r>
              <a:rPr sz="1400" dirty="0">
                <a:latin typeface="Courier"/>
              </a:rPr>
              <a:t>-2.1972246      -0.1000835</a:t>
            </a:r>
          </a:p>
          <a:p>
            <a:pPr marL="0" lvl="0" indent="0">
              <a:buNone/>
            </a:pPr>
            <a:r>
              <a:rPr sz="14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sz="1400" dirty="0">
                <a:latin typeface="Courier"/>
              </a:rPr>
              <a:t>(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mb_logit</a:t>
            </a:r>
            <a:r>
              <a:rPr sz="14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sz="1400" dirty="0">
                <a:latin typeface="Courier"/>
              </a:rPr>
              <a:t>## year_factor1972 year_factor1973 year_factor1974 year_factor1975 </a:t>
            </a:r>
            <a:r>
              <a:rPr lang="en-US" sz="1400" dirty="0">
                <a:latin typeface="Courier"/>
              </a:rPr>
              <a:t> year_factor1976 year_factor1977 </a:t>
            </a:r>
            <a:r>
              <a:rPr sz="1400" dirty="0">
                <a:latin typeface="Courier"/>
              </a:rPr>
              <a:t>
##           0.400           0.425           0.700           0.525</a:t>
            </a:r>
            <a:r>
              <a:rPr lang="en-US" sz="1400" dirty="0">
                <a:latin typeface="Courier"/>
              </a:rPr>
              <a:t> </a:t>
            </a:r>
            <a:r>
              <a:rPr sz="1400" dirty="0">
                <a:latin typeface="Courier"/>
              </a:rPr>
              <a:t>           0.100           0.475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C with logit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1800" dirty="0">
                <a:latin typeface="Courier"/>
              </a:rPr>
              <a:t>mc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mc_logit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(mc)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 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 
##  0.49313595 -0.02234586</a:t>
            </a:r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mc_logit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 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 
## -0.02707945 -0.09028784</a:t>
            </a:r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mc_logit</a:t>
            </a:r>
            <a:r>
              <a:rPr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(Intercept)   </a:t>
            </a:r>
            <a:r>
              <a:rPr sz="1800" dirty="0" err="1">
                <a:latin typeface="Courier"/>
              </a:rPr>
              <a:t>year_post</a:t>
            </a:r>
            <a:r>
              <a:rPr sz="1800" dirty="0">
                <a:latin typeface="Courier"/>
              </a:rPr>
              <a:t> 
##   0.4932306   0.4774434</a:t>
            </a:r>
          </a:p>
          <a:p>
            <a:pPr marL="0" lvl="0" indent="0">
              <a:buNone/>
            </a:pPr>
            <a:r>
              <a:rPr b="1" dirty="0"/>
              <a:t>Uh-oh! Why didn’t that work?</a:t>
            </a:r>
            <a:r>
              <a:rPr dirty="0"/>
              <a:t> Because order of operations matters!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Order of operations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u="sng" dirty="0"/>
              <a:t>Recall</a:t>
            </a:r>
            <a:r>
              <a:rPr dirty="0"/>
              <a:t> that log(A + B) = log(A)log(B) </a:t>
            </a:r>
            <a:r>
              <a:rPr b="1" dirty="0"/>
              <a:t>NOT</a:t>
            </a:r>
            <a:r>
              <a:rPr dirty="0"/>
              <a:t> log(A) + log(B)</a:t>
            </a:r>
            <a:endParaRPr lang="en-US" dirty="0"/>
          </a:p>
          <a:p>
            <a:pPr marL="0" lvl="0" indent="0">
              <a:buNone/>
            </a:pPr>
            <a:r>
              <a:rPr u="sng" dirty="0"/>
              <a:t>Believe</a:t>
            </a:r>
            <a:r>
              <a:rPr dirty="0"/>
              <a:t> that logit(A + B) is </a:t>
            </a:r>
            <a:r>
              <a:rPr b="1" dirty="0"/>
              <a:t>NOT</a:t>
            </a:r>
            <a:r>
              <a:rPr dirty="0"/>
              <a:t> logit(A) + logit(B)</a:t>
            </a:r>
          </a:p>
          <a:p>
            <a:pPr marL="0" lvl="0" indent="0">
              <a:buNone/>
            </a:pPr>
            <a:r>
              <a:rPr dirty="0"/>
              <a:t>Therefore, the order of operations matters when back-transforming results.</a:t>
            </a:r>
          </a:p>
          <a:p>
            <a:pPr>
              <a:buAutoNum type="arabicPeriod"/>
            </a:pPr>
            <a:r>
              <a:rPr dirty="0"/>
              <a:t>Do all your calculations using values on the link function scale</a:t>
            </a:r>
          </a:p>
          <a:p>
            <a:pPr lvl="1"/>
            <a:r>
              <a:rPr dirty="0"/>
              <a:t>predicting values from a line</a:t>
            </a:r>
          </a:p>
          <a:p>
            <a:pPr lvl="1"/>
            <a:r>
              <a:rPr dirty="0"/>
              <a:t>confidence interval calculations</a:t>
            </a:r>
          </a:p>
          <a:p>
            <a:pPr lvl="1"/>
            <a:r>
              <a:rPr dirty="0"/>
              <a:t>effects of dummy variables (with effects parameterization, with intercept)</a:t>
            </a:r>
          </a:p>
          <a:p>
            <a:pPr>
              <a:buAutoNum type="arabicPeriod"/>
            </a:pPr>
            <a:r>
              <a:rPr dirty="0"/>
              <a:t>THEN back-transform the final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Correct 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 err="1">
                <a:latin typeface="Courier"/>
              </a:rPr>
              <a:t>mb_logit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lang="en-US" sz="1800" dirty="0">
                <a:latin typeface="Courier"/>
              </a:rPr>
              <a:t>(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with_voles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latin typeface="Courier"/>
              </a:rPr>
              <a:t>no_voles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year_factor</a:t>
            </a:r>
            <a:r>
              <a:rPr lang="en-US" sz="1800" dirty="0">
                <a:latin typeface="Courier"/>
              </a:rPr>
              <a:t>,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       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lang="en-US" sz="1800" dirty="0"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lang="en-US" sz="1800" dirty="0">
                <a:latin typeface="Courier"/>
              </a:rPr>
              <a:t>(),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vole_dat</a:t>
            </a:r>
            <a:r>
              <a:rPr lang="en-US"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mb_logit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Waiting for profiling to be done...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                     2.5 %    97.5 %
## (Intercept)     0.25790251 0.5545323
## year_factor1973 0.31226051 0.7310000
## year_factor1974 0.58538266 0.9007839
## year_factor1975 0.40711465 0.8027965
## year_factor1976 0.04174099 0.3411912
## year_factor1977 0.35908510 0.7686378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FD5A5-465C-4468-A7B9-45199143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382190"/>
            <a:ext cx="9144000" cy="6093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3EEC1-E951-5142-8C42-B5A219E0F3C7}"/>
              </a:ext>
            </a:extLst>
          </p:cNvPr>
          <p:cNvSpPr txBox="1"/>
          <p:nvPr/>
        </p:nvSpPr>
        <p:spPr>
          <a:xfrm>
            <a:off x="123826" y="871538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Natural erosion forms vertical surfaces they can dig burrows in, but also destroys burrows</a:t>
            </a:r>
          </a:p>
        </p:txBody>
      </p:sp>
    </p:spTree>
    <p:extLst>
      <p:ext uri="{BB962C8B-B14F-4D97-AF65-F5344CB8AC3E}">
        <p14:creationId xmlns:p14="http://schemas.microsoft.com/office/powerpoint/2010/main" val="48623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Correct 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mb_logit</a:t>
            </a:r>
            <a:r>
              <a:rPr lang="en-US" sz="1800" dirty="0">
                <a:latin typeface="Courier"/>
              </a:rPr>
              <a:t>) 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##     (Intercept) year_factor1973 year_factor1974 year_factor1975 
##      -0.4054651       0.1031842       1.2527630       0.5055486 
## year_factor1976 year_factor1977 
##      -1.7917595       0.3053816</a:t>
            </a:r>
          </a:p>
          <a:p>
            <a:pPr marL="0" lvl="0" indent="0">
              <a:buNone/>
            </a:pPr>
            <a:r>
              <a:rPr lang="en-US" sz="1800" i="1" dirty="0">
                <a:solidFill>
                  <a:srgbClr val="60A0B0"/>
                </a:solidFill>
                <a:latin typeface="Courier"/>
              </a:rPr>
              <a:t>#you can only safely back-transform </a:t>
            </a:r>
            <a:r>
              <a:rPr lang="en-US" sz="1800" i="1" dirty="0" err="1">
                <a:solidFill>
                  <a:srgbClr val="60A0B0"/>
                </a:solidFill>
                <a:latin typeface="Courier"/>
              </a:rPr>
              <a:t>coefs</a:t>
            </a:r>
            <a:r>
              <a:rPr lang="en-US" sz="1800" i="1" dirty="0">
                <a:solidFill>
                  <a:srgbClr val="60A0B0"/>
                </a:solidFill>
                <a:latin typeface="Courier"/>
              </a:rPr>
              <a:t> from no-intercept models</a:t>
            </a:r>
            <a:endParaRPr lang="en-US" sz="1800" b="1" dirty="0">
              <a:solidFill>
                <a:srgbClr val="00702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mb_logit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lang="en-US"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##     1     2     3     4     5     6 
## 0.400 0.425 0.700 0.525 0.100 0.475</a:t>
            </a:r>
          </a:p>
          <a:p>
            <a:pPr marL="0" lvl="0" indent="0">
              <a:buNone/>
            </a:pPr>
            <a:r>
              <a:rPr lang="en-US" sz="1800" i="1" dirty="0">
                <a:solidFill>
                  <a:srgbClr val="60A0B0"/>
                </a:solidFill>
                <a:latin typeface="Courier"/>
              </a:rPr>
              <a:t>#or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mb_logit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type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"response"</a:t>
            </a:r>
            <a:r>
              <a:rPr lang="en-U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##     1     2     3     4     5     6 
## 0.400 0.425 0.700 0.525 0.100 0.475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992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ADA9-EB57-F24B-931F-8B3A1BA4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6133-BD33-854A-BE0E-C102A27A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 err="1">
                <a:latin typeface="Courier"/>
              </a:rPr>
              <a:t>mb_logit</a:t>
            </a:r>
            <a:r>
              <a:rPr lang="en-US" sz="1600" dirty="0">
                <a:latin typeface="Courier"/>
              </a:rPr>
              <a:t>) </a:t>
            </a:r>
          </a:p>
          <a:p>
            <a:pPr marL="0" lvl="0" indent="0">
              <a:buNone/>
            </a:pPr>
            <a:r>
              <a:rPr lang="en-US" sz="1600" dirty="0">
                <a:latin typeface="Courier"/>
              </a:rPr>
              <a:t>##     (Intercept) year_factor1973 year_factor1974 year_factor1975 
##      -0.4054651       0.1031842       1.2527630       0.5055486 
## year_factor1976 year_factor1977 
##      -1.7917595       0.3053816</a:t>
            </a:r>
          </a:p>
          <a:p>
            <a:r>
              <a:rPr lang="en-US" dirty="0"/>
              <a:t>FYI: The coefficients for the effects-parameterization of model B (intercept included) on a logit scale are </a:t>
            </a:r>
            <a:r>
              <a:rPr lang="en-US" dirty="0">
                <a:latin typeface="Avenir Next Medium" panose="020B0503020202020204" pitchFamily="34" charset="0"/>
              </a:rPr>
              <a:t>log-odds ratios</a:t>
            </a:r>
            <a:r>
              <a:rPr lang="en-US" dirty="0"/>
              <a:t>, something you might encounter in economics and sociology literature.</a:t>
            </a:r>
          </a:p>
          <a:p>
            <a:r>
              <a:rPr lang="en-US" dirty="0"/>
              <a:t>Ecologists are not typically comfortable thinking in log-odds ratios and usually prefer to use means parametrization (no intercept) and then back-transform coefficients to get proportions!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1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61433" y="276015"/>
          <a:ext cx="5278582" cy="61169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year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# occupied colonies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# that went "extinct" (were not occupied in the next year)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32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2002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35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5370" name="Picture 10" descr="http://1.bp.blogspot.com/-qPsPMefRdMc/UXayPjRkuPI/AAAAAAAABUE/p5ef4I0-zPQ/s1600/Bank%2BSwallow%2BB32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58" y="276015"/>
            <a:ext cx="3228109" cy="24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://3.bp.blogspot.com/-1Fz-WJVITgM/TgDD4F1OBtI/AAAAAAAAEcw/MLnPWG37PiM/s1600/BankSwallow2773b.jpg"/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8" t="12278" r="26936"/>
          <a:stretch/>
        </p:blipFill>
        <p:spPr bwMode="auto">
          <a:xfrm>
            <a:off x="8747858" y="2770890"/>
            <a:ext cx="3228109" cy="39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7E79F0-B67B-CF45-8488-0FC2F42697DE}"/>
              </a:ext>
            </a:extLst>
          </p:cNvPr>
          <p:cNvSpPr/>
          <p:nvPr/>
        </p:nvSpPr>
        <p:spPr>
          <a:xfrm>
            <a:off x="8747857" y="3048001"/>
            <a:ext cx="32281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Fit four models to these data: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A single extinction rate, link = ”identity”</a:t>
            </a:r>
          </a:p>
          <a:p>
            <a:pPr marL="457200" indent="-457200">
              <a:buAutoNum type="arabicParenR"/>
            </a:pPr>
            <a:r>
              <a:rPr lang="en-US" sz="2000" dirty="0"/>
              <a:t>A single extinction rate, link = “logit”</a:t>
            </a:r>
          </a:p>
          <a:p>
            <a:pPr marL="457200" indent="-457200">
              <a:buAutoNum type="arabicParenR"/>
            </a:pPr>
            <a:r>
              <a:rPr lang="en-US" sz="2000" dirty="0"/>
              <a:t>Two extinction rates, by ‘period’, link = “identity</a:t>
            </a:r>
          </a:p>
          <a:p>
            <a:pPr marL="457200" indent="-457200">
              <a:buAutoNum type="arabicParenR"/>
            </a:pPr>
            <a:r>
              <a:rPr lang="en-US" sz="2000" dirty="0"/>
              <a:t>Two extinction rates, by ‘period’, link = “logit”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3F3C0-27D0-0E47-B2B1-3E0858751AD7}"/>
              </a:ext>
            </a:extLst>
          </p:cNvPr>
          <p:cNvSpPr txBox="1"/>
          <p:nvPr/>
        </p:nvSpPr>
        <p:spPr>
          <a:xfrm>
            <a:off x="260036" y="3643312"/>
            <a:ext cx="29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Conservation Efforts Began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8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8BC6A-80E5-429D-91CB-E4D91AF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3218A-9B43-4EB1-8BC4-2DE91A47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28600"/>
            <a:ext cx="91440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00227-227A-C34C-94E4-CF4D2861CA0C}"/>
              </a:ext>
            </a:extLst>
          </p:cNvPr>
          <p:cNvSpPr txBox="1"/>
          <p:nvPr/>
        </p:nvSpPr>
        <p:spPr>
          <a:xfrm>
            <a:off x="9529764" y="814388"/>
            <a:ext cx="2481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Riverbanks are modified to stabilize them for human use</a:t>
            </a:r>
          </a:p>
        </p:txBody>
      </p:sp>
    </p:spTree>
    <p:extLst>
      <p:ext uri="{BB962C8B-B14F-4D97-AF65-F5344CB8AC3E}">
        <p14:creationId xmlns:p14="http://schemas.microsoft.com/office/powerpoint/2010/main" val="1656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FBC2C8-626D-4718-82D2-5048DF247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5"/>
          <a:stretch/>
        </p:blipFill>
        <p:spPr>
          <a:xfrm>
            <a:off x="1595437" y="1276350"/>
            <a:ext cx="4353576" cy="678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FF28D-C8EC-4C55-B0A7-241E5DCB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3" t="-531" r="21682" b="531"/>
          <a:stretch/>
        </p:blipFill>
        <p:spPr>
          <a:xfrm>
            <a:off x="5734051" y="0"/>
            <a:ext cx="626165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94C39-473F-2A49-B452-9E288AB114AE}"/>
              </a:ext>
            </a:extLst>
          </p:cNvPr>
          <p:cNvSpPr txBox="1"/>
          <p:nvPr/>
        </p:nvSpPr>
        <p:spPr>
          <a:xfrm>
            <a:off x="370421" y="197405"/>
            <a:ext cx="5230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Erosion intensified by water releases from Shasta Dam</a:t>
            </a:r>
          </a:p>
        </p:txBody>
      </p:sp>
    </p:spTree>
    <p:extLst>
      <p:ext uri="{BB962C8B-B14F-4D97-AF65-F5344CB8AC3E}">
        <p14:creationId xmlns:p14="http://schemas.microsoft.com/office/powerpoint/2010/main" val="142613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61433" y="276015"/>
          <a:ext cx="5278582" cy="61169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year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# occupied colonies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# that went "extinct" (were not occupied in the next year)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1989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32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1999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2002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35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5370" name="Picture 10" descr="http://1.bp.blogspot.com/-qPsPMefRdMc/UXayPjRkuPI/AAAAAAAABUE/p5ef4I0-zPQ/s1600/Bank%2BSwallow%2BB32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58" y="276015"/>
            <a:ext cx="3228109" cy="24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://3.bp.blogspot.com/-1Fz-WJVITgM/TgDD4F1OBtI/AAAAAAAAEcw/MLnPWG37PiM/s1600/BankSwallow2773b.jpg"/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8" t="12278" r="26936"/>
          <a:stretch/>
        </p:blipFill>
        <p:spPr bwMode="auto">
          <a:xfrm>
            <a:off x="8747858" y="2770890"/>
            <a:ext cx="3228109" cy="39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7E79F0-B67B-CF45-8488-0FC2F42697DE}"/>
              </a:ext>
            </a:extLst>
          </p:cNvPr>
          <p:cNvSpPr/>
          <p:nvPr/>
        </p:nvSpPr>
        <p:spPr>
          <a:xfrm>
            <a:off x="8747857" y="3048001"/>
            <a:ext cx="32281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Fit two models to these data: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A single extinction rate</a:t>
            </a:r>
          </a:p>
          <a:p>
            <a:pPr marL="457200" indent="-457200">
              <a:buAutoNum type="arabicParenR"/>
            </a:pPr>
            <a:r>
              <a:rPr lang="en-US" sz="2000" dirty="0"/>
              <a:t>Two extinction rates, one before conservation efforts and one after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3F3C0-27D0-0E47-B2B1-3E0858751AD7}"/>
              </a:ext>
            </a:extLst>
          </p:cNvPr>
          <p:cNvSpPr txBox="1"/>
          <p:nvPr/>
        </p:nvSpPr>
        <p:spPr>
          <a:xfrm>
            <a:off x="246181" y="3643312"/>
            <a:ext cx="29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Conservation Efforts Began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Link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2020-02-13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 far we’ve only used the “identity” link, which essentially means no link function.</a:t>
            </a:r>
          </a:p>
          <a:p>
            <a:r>
              <a:rPr dirty="0"/>
              <a:t>But generally we will want to use the default link function for the distribution under which our data fall</a:t>
            </a:r>
          </a:p>
          <a:p>
            <a:r>
              <a:rPr dirty="0"/>
              <a:t>For binomial data, the default link function is “logit”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Logit Link?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For Binomial, actual counts are bounded at 0 and N, and p is bounded at 0 and 1. This can be problematic for finding maximum </a:t>
                </a:r>
                <a:r>
                  <a:rPr dirty="0" err="1"/>
                  <a:t>liklihoods</a:t>
                </a:r>
                <a:r>
                  <a:rPr dirty="0"/>
                  <a:t> (algorithms could search over impossible values)</a:t>
                </a:r>
              </a:p>
              <a:p>
                <a:pPr marL="0" lvl="0" indent="0">
                  <a:buNone/>
                </a:pPr>
                <a:r>
                  <a:rPr dirty="0"/>
                  <a:t>The solution: logit-link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To un-do or “</a:t>
                </a:r>
                <a:r>
                  <a:rPr dirty="0" err="1"/>
                  <a:t>backtransform</a:t>
                </a:r>
                <a:r>
                  <a:rPr dirty="0"/>
                  <a:t>”: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p is bounded at 0 and 1, but logit(p) is not bounded.</a:t>
                </a:r>
              </a:p>
              <a:p>
                <a:pPr lvl="1"/>
                <a:r>
                  <a:rPr dirty="0"/>
                  <a:t>logit(0)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logit(1)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GLM with a logit link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we can </a:t>
                </a:r>
                <a:r>
                  <a:rPr dirty="0" err="1"/>
                  <a:t>backtransform</a:t>
                </a:r>
                <a:r>
                  <a:rPr dirty="0"/>
                  <a:t> to get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9" t="-1120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1064</Words>
  <Application>Microsoft Macintosh PowerPoint</Application>
  <PresentationFormat>Widescreen</PresentationFormat>
  <Paragraphs>221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</vt:lpstr>
      <vt:lpstr>Avenir Next Demi Bold</vt:lpstr>
      <vt:lpstr>Avenir Next Medium</vt:lpstr>
      <vt:lpstr>Calibri</vt:lpstr>
      <vt:lpstr>Cambria Math</vt:lpstr>
      <vt:lpstr>Courier</vt:lpstr>
      <vt:lpstr>Courier New</vt:lpstr>
      <vt:lpstr>Office Theme</vt:lpstr>
      <vt:lpstr>Bank Swallows on the Sacramento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Functions</vt:lpstr>
      <vt:lpstr>Link Functions</vt:lpstr>
      <vt:lpstr>Logit Link?</vt:lpstr>
      <vt:lpstr>logit transformation in R</vt:lpstr>
      <vt:lpstr>Why do logit link?</vt:lpstr>
      <vt:lpstr>Kind of like transforming data</vt:lpstr>
      <vt:lpstr>Benefits to link vs. transforming data</vt:lpstr>
      <vt:lpstr>Relationship between link function and transformation</vt:lpstr>
      <vt:lpstr>Model A, constant proportion</vt:lpstr>
      <vt:lpstr>Model B with logit link</vt:lpstr>
      <vt:lpstr>Model C with logit link</vt:lpstr>
      <vt:lpstr>Order of operations matters</vt:lpstr>
      <vt:lpstr>Correct way:</vt:lpstr>
      <vt:lpstr>Correct way:</vt:lpstr>
      <vt:lpstr>Logit coefficients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Functions</dc:title>
  <dc:creator>Eric Scott</dc:creator>
  <cp:keywords/>
  <cp:lastModifiedBy>Scott, Eric R.</cp:lastModifiedBy>
  <cp:revision>6</cp:revision>
  <dcterms:created xsi:type="dcterms:W3CDTF">2020-02-13T01:51:24Z</dcterms:created>
  <dcterms:modified xsi:type="dcterms:W3CDTF">2020-02-13T16:15:47Z</dcterms:modified>
</cp:coreProperties>
</file>