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662" autoAdjust="0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40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Avenir Next Demi Bold" panose="020B0503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Font typeface="Arial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marL="0" lvl="0" indent="0">
              <a:buNone/>
            </a:pPr>
            <a:r>
              <a:t>Demographic Stochasticity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Eric Scott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2/17/2020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demographic-stochasticity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Is colony extinction stochastic or related to colony size?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Stochastic vs. related to effects of group living</a:t>
            </a:r>
          </a:p>
          <a:p>
            <a:pPr marL="0" lvl="0" indent="0">
              <a:buNone/>
            </a:pPr>
            <a:r>
              <a:rPr dirty="0"/>
              <a:t>Different form of this dataset…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birds2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here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"data"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"BankSwallows2.csv"</a:t>
            </a:r>
            <a:r>
              <a:rPr sz="1800" dirty="0">
                <a:latin typeface="Courier"/>
              </a:rPr>
              <a:t>))</a:t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head</a:t>
            </a:r>
            <a:r>
              <a:rPr sz="1800" dirty="0">
                <a:latin typeface="Courier"/>
              </a:rPr>
              <a:t>(birds2)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# A </a:t>
            </a:r>
            <a:r>
              <a:rPr sz="1800" dirty="0" err="1">
                <a:latin typeface="Courier"/>
              </a:rPr>
              <a:t>tibble</a:t>
            </a:r>
            <a:r>
              <a:rPr sz="1800" dirty="0">
                <a:latin typeface="Courier"/>
              </a:rPr>
              <a:t>: 6 x 2
##   </a:t>
            </a:r>
            <a:r>
              <a:rPr sz="1800" dirty="0" err="1">
                <a:latin typeface="Courier"/>
              </a:rPr>
              <a:t>num.burrows</a:t>
            </a:r>
            <a:r>
              <a:rPr sz="1800" dirty="0">
                <a:latin typeface="Courier"/>
              </a:rPr>
              <a:t>   </a:t>
            </a:r>
            <a:r>
              <a:rPr sz="1800" dirty="0" err="1">
                <a:latin typeface="Courier"/>
              </a:rPr>
              <a:t>ext</a:t>
            </a:r>
            <a:r>
              <a:rPr sz="1800" dirty="0">
                <a:latin typeface="Courier"/>
              </a:rPr>
              <a:t>
##    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
## 1          40     1
## 2          30     1
## 3         260     1
## 4          70     0
## 5         170     1
## 6          80     1</a:t>
            </a:r>
          </a:p>
          <a:p>
            <a:pPr marL="0" lvl="0" indent="0">
              <a:buNone/>
            </a:pPr>
            <a:r>
              <a:rPr dirty="0"/>
              <a:t>Each row is a colony, with the number of burrows (holes) and column for extinction. 1 = went extinct, 0 = didn’t go extinct.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Demographic stochasticity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087395"/>
                <a:ext cx="10972800" cy="5038769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For the first 3 rows, the log probability of extinction,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dirty="0"/>
                  <a:t> for an arbitrary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𝑒𝑣𝑒𝑛𝑡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 of 0.9 is</a:t>
                </a:r>
              </a:p>
              <a:p>
                <a:pPr marL="1270000" lvl="0" indent="0">
                  <a:buNone/>
                </a:pPr>
                <a:r>
                  <a:rPr sz="1800" b="1" dirty="0" err="1">
                    <a:solidFill>
                      <a:srgbClr val="007020"/>
                    </a:solidFill>
                    <a:latin typeface="Courier"/>
                  </a:rPr>
                  <a:t>dbinom</a:t>
                </a:r>
                <a:r>
                  <a:rPr sz="1800" dirty="0">
                    <a:latin typeface="Courier"/>
                  </a:rPr>
                  <a:t>(</a:t>
                </a:r>
                <a:r>
                  <a:rPr sz="1800" dirty="0">
                    <a:solidFill>
                      <a:srgbClr val="902000"/>
                    </a:solidFill>
                    <a:latin typeface="Courier"/>
                  </a:rPr>
                  <a:t>x =</a:t>
                </a:r>
                <a:r>
                  <a:rPr sz="1800" dirty="0">
                    <a:latin typeface="Courier"/>
                  </a:rPr>
                  <a:t> </a:t>
                </a:r>
                <a:r>
                  <a:rPr sz="1800" dirty="0">
                    <a:solidFill>
                      <a:srgbClr val="40A070"/>
                    </a:solidFill>
                    <a:latin typeface="Courier"/>
                  </a:rPr>
                  <a:t>40</a:t>
                </a:r>
                <a:r>
                  <a:rPr sz="1800" dirty="0">
                    <a:latin typeface="Courier"/>
                  </a:rPr>
                  <a:t>, </a:t>
                </a:r>
                <a:r>
                  <a:rPr sz="1800" dirty="0">
                    <a:solidFill>
                      <a:srgbClr val="902000"/>
                    </a:solidFill>
                    <a:latin typeface="Courier"/>
                  </a:rPr>
                  <a:t>size =</a:t>
                </a:r>
                <a:r>
                  <a:rPr sz="1800" dirty="0">
                    <a:latin typeface="Courier"/>
                  </a:rPr>
                  <a:t> </a:t>
                </a:r>
                <a:r>
                  <a:rPr sz="1800" dirty="0">
                    <a:solidFill>
                      <a:srgbClr val="40A070"/>
                    </a:solidFill>
                    <a:latin typeface="Courier"/>
                  </a:rPr>
                  <a:t>40</a:t>
                </a:r>
                <a:r>
                  <a:rPr sz="1800" dirty="0">
                    <a:latin typeface="Courier"/>
                  </a:rPr>
                  <a:t>, </a:t>
                </a:r>
                <a:r>
                  <a:rPr sz="1800" dirty="0">
                    <a:solidFill>
                      <a:srgbClr val="902000"/>
                    </a:solidFill>
                    <a:latin typeface="Courier"/>
                  </a:rPr>
                  <a:t>prob =</a:t>
                </a:r>
                <a:r>
                  <a:rPr sz="1800" dirty="0">
                    <a:latin typeface="Courier"/>
                  </a:rPr>
                  <a:t> </a:t>
                </a:r>
                <a:r>
                  <a:rPr sz="1800" dirty="0">
                    <a:solidFill>
                      <a:srgbClr val="40A070"/>
                    </a:solidFill>
                    <a:latin typeface="Courier"/>
                  </a:rPr>
                  <a:t>0.9</a:t>
                </a:r>
                <a:r>
                  <a:rPr sz="1800" dirty="0">
                    <a:latin typeface="Courier"/>
                  </a:rPr>
                  <a:t>, </a:t>
                </a:r>
                <a:r>
                  <a:rPr sz="1800" dirty="0">
                    <a:solidFill>
                      <a:srgbClr val="902000"/>
                    </a:solidFill>
                    <a:latin typeface="Courier"/>
                  </a:rPr>
                  <a:t>log =</a:t>
                </a:r>
                <a:r>
                  <a:rPr sz="1800" dirty="0">
                    <a:latin typeface="Courier"/>
                  </a:rPr>
                  <a:t> </a:t>
                </a:r>
                <a:r>
                  <a:rPr sz="1800" dirty="0">
                    <a:solidFill>
                      <a:srgbClr val="007020"/>
                    </a:solidFill>
                    <a:latin typeface="Courier"/>
                  </a:rPr>
                  <a:t>TRUE</a:t>
                </a:r>
                <a:r>
                  <a:rPr sz="1800" dirty="0">
                    <a:latin typeface="Courier"/>
                  </a:rPr>
                  <a:t>)</a:t>
                </a:r>
              </a:p>
              <a:p>
                <a:pPr marL="1270000" lvl="0" indent="0">
                  <a:buNone/>
                </a:pPr>
                <a:r>
                  <a:rPr sz="1800" dirty="0">
                    <a:latin typeface="Courier"/>
                  </a:rPr>
                  <a:t>## [1] -4.214421</a:t>
                </a:r>
              </a:p>
              <a:p>
                <a:pPr marL="1270000" lvl="0" indent="0">
                  <a:buNone/>
                </a:pPr>
                <a:r>
                  <a:rPr sz="1800" i="1" dirty="0">
                    <a:solidFill>
                      <a:srgbClr val="60A0B0"/>
                    </a:solidFill>
                    <a:latin typeface="Courier"/>
                  </a:rPr>
                  <a:t>#OR</a:t>
                </a:r>
                <a:br>
                  <a:rPr dirty="0"/>
                </a:br>
                <a:r>
                  <a:rPr sz="1800" b="1" dirty="0">
                    <a:solidFill>
                      <a:srgbClr val="007020"/>
                    </a:solidFill>
                    <a:latin typeface="Courier"/>
                  </a:rPr>
                  <a:t>log</a:t>
                </a:r>
                <a:r>
                  <a:rPr sz="1800" dirty="0">
                    <a:latin typeface="Courier"/>
                  </a:rPr>
                  <a:t>(</a:t>
                </a:r>
                <a:r>
                  <a:rPr sz="1800" dirty="0">
                    <a:solidFill>
                      <a:srgbClr val="40A070"/>
                    </a:solidFill>
                    <a:latin typeface="Courier"/>
                  </a:rPr>
                  <a:t>0.9</a:t>
                </a:r>
                <a:r>
                  <a:rPr sz="1800" dirty="0">
                    <a:solidFill>
                      <a:srgbClr val="666666"/>
                    </a:solidFill>
                    <a:latin typeface="Courier"/>
                  </a:rPr>
                  <a:t>^</a:t>
                </a:r>
                <a:r>
                  <a:rPr sz="1800" dirty="0">
                    <a:solidFill>
                      <a:srgbClr val="40A070"/>
                    </a:solidFill>
                    <a:latin typeface="Courier"/>
                  </a:rPr>
                  <a:t>40</a:t>
                </a:r>
                <a:r>
                  <a:rPr sz="1800" dirty="0">
                    <a:latin typeface="Courier"/>
                  </a:rPr>
                  <a:t>)</a:t>
                </a:r>
              </a:p>
              <a:p>
                <a:pPr marL="1270000" lvl="0" indent="0">
                  <a:buNone/>
                </a:pPr>
                <a:r>
                  <a:rPr sz="1800" dirty="0">
                    <a:latin typeface="Courier"/>
                  </a:rPr>
                  <a:t>## [1] -4.214421</a:t>
                </a:r>
              </a:p>
              <a:p>
                <a:pPr marL="1270000" lvl="0" indent="0">
                  <a:buNone/>
                </a:pPr>
                <a:r>
                  <a:rPr sz="1800" b="1" dirty="0" err="1">
                    <a:solidFill>
                      <a:srgbClr val="007020"/>
                    </a:solidFill>
                    <a:latin typeface="Courier"/>
                  </a:rPr>
                  <a:t>dbinom</a:t>
                </a:r>
                <a:r>
                  <a:rPr sz="1800" dirty="0">
                    <a:latin typeface="Courier"/>
                  </a:rPr>
                  <a:t>(</a:t>
                </a:r>
                <a:r>
                  <a:rPr sz="1800" dirty="0">
                    <a:solidFill>
                      <a:srgbClr val="40A070"/>
                    </a:solidFill>
                    <a:latin typeface="Courier"/>
                  </a:rPr>
                  <a:t>30</a:t>
                </a:r>
                <a:r>
                  <a:rPr sz="1800" dirty="0">
                    <a:latin typeface="Courier"/>
                  </a:rPr>
                  <a:t>, </a:t>
                </a:r>
                <a:r>
                  <a:rPr sz="1800" dirty="0">
                    <a:solidFill>
                      <a:srgbClr val="40A070"/>
                    </a:solidFill>
                    <a:latin typeface="Courier"/>
                  </a:rPr>
                  <a:t>30</a:t>
                </a:r>
                <a:r>
                  <a:rPr sz="1800" dirty="0">
                    <a:latin typeface="Courier"/>
                  </a:rPr>
                  <a:t>, </a:t>
                </a:r>
                <a:r>
                  <a:rPr sz="1800" dirty="0">
                    <a:solidFill>
                      <a:srgbClr val="40A070"/>
                    </a:solidFill>
                    <a:latin typeface="Courier"/>
                  </a:rPr>
                  <a:t>0.9</a:t>
                </a:r>
                <a:r>
                  <a:rPr sz="1800" dirty="0">
                    <a:latin typeface="Courier"/>
                  </a:rPr>
                  <a:t>, </a:t>
                </a:r>
                <a:r>
                  <a:rPr sz="1800" dirty="0">
                    <a:solidFill>
                      <a:srgbClr val="902000"/>
                    </a:solidFill>
                    <a:latin typeface="Courier"/>
                  </a:rPr>
                  <a:t>log =</a:t>
                </a:r>
                <a:r>
                  <a:rPr sz="1800" dirty="0">
                    <a:latin typeface="Courier"/>
                  </a:rPr>
                  <a:t> </a:t>
                </a:r>
                <a:r>
                  <a:rPr sz="1800" dirty="0">
                    <a:solidFill>
                      <a:srgbClr val="007020"/>
                    </a:solidFill>
                    <a:latin typeface="Courier"/>
                  </a:rPr>
                  <a:t>TRUE</a:t>
                </a:r>
                <a:r>
                  <a:rPr sz="1800" dirty="0">
                    <a:latin typeface="Courier"/>
                  </a:rPr>
                  <a:t>)</a:t>
                </a:r>
              </a:p>
              <a:p>
                <a:pPr marL="1270000" lvl="0" indent="0">
                  <a:buNone/>
                </a:pPr>
                <a:r>
                  <a:rPr sz="1800" dirty="0">
                    <a:latin typeface="Courier"/>
                  </a:rPr>
                  <a:t>## [1] -3.160815</a:t>
                </a:r>
              </a:p>
              <a:p>
                <a:pPr marL="1270000" lvl="0" indent="0">
                  <a:buNone/>
                </a:pPr>
                <a:r>
                  <a:rPr sz="1800" b="1" dirty="0" err="1">
                    <a:solidFill>
                      <a:srgbClr val="007020"/>
                    </a:solidFill>
                    <a:latin typeface="Courier"/>
                  </a:rPr>
                  <a:t>dbinom</a:t>
                </a:r>
                <a:r>
                  <a:rPr sz="1800" dirty="0">
                    <a:latin typeface="Courier"/>
                  </a:rPr>
                  <a:t>(</a:t>
                </a:r>
                <a:r>
                  <a:rPr sz="1800" dirty="0">
                    <a:solidFill>
                      <a:srgbClr val="40A070"/>
                    </a:solidFill>
                    <a:latin typeface="Courier"/>
                  </a:rPr>
                  <a:t>260</a:t>
                </a:r>
                <a:r>
                  <a:rPr sz="1800" dirty="0">
                    <a:latin typeface="Courier"/>
                  </a:rPr>
                  <a:t>, </a:t>
                </a:r>
                <a:r>
                  <a:rPr sz="1800" dirty="0">
                    <a:solidFill>
                      <a:srgbClr val="40A070"/>
                    </a:solidFill>
                    <a:latin typeface="Courier"/>
                  </a:rPr>
                  <a:t>260</a:t>
                </a:r>
                <a:r>
                  <a:rPr sz="1800" dirty="0">
                    <a:latin typeface="Courier"/>
                  </a:rPr>
                  <a:t>, </a:t>
                </a:r>
                <a:r>
                  <a:rPr sz="1800" dirty="0">
                    <a:solidFill>
                      <a:srgbClr val="40A070"/>
                    </a:solidFill>
                    <a:latin typeface="Courier"/>
                  </a:rPr>
                  <a:t>0.9</a:t>
                </a:r>
                <a:r>
                  <a:rPr sz="1800" dirty="0">
                    <a:latin typeface="Courier"/>
                  </a:rPr>
                  <a:t>, </a:t>
                </a:r>
                <a:r>
                  <a:rPr sz="1800" dirty="0">
                    <a:solidFill>
                      <a:srgbClr val="902000"/>
                    </a:solidFill>
                    <a:latin typeface="Courier"/>
                  </a:rPr>
                  <a:t>log =</a:t>
                </a:r>
                <a:r>
                  <a:rPr sz="1800" dirty="0">
                    <a:latin typeface="Courier"/>
                  </a:rPr>
                  <a:t> </a:t>
                </a:r>
                <a:r>
                  <a:rPr sz="1800" dirty="0">
                    <a:solidFill>
                      <a:srgbClr val="007020"/>
                    </a:solidFill>
                    <a:latin typeface="Courier"/>
                  </a:rPr>
                  <a:t>TRUE</a:t>
                </a:r>
                <a:r>
                  <a:rPr sz="1800" dirty="0">
                    <a:latin typeface="Courier"/>
                  </a:rPr>
                  <a:t>)</a:t>
                </a:r>
              </a:p>
              <a:p>
                <a:pPr marL="1270000" lvl="0" indent="0">
                  <a:buNone/>
                </a:pPr>
                <a:r>
                  <a:rPr sz="1800" dirty="0">
                    <a:latin typeface="Courier"/>
                  </a:rPr>
                  <a:t>## [1] -27.39373</a:t>
                </a: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dirty="0"/>
                  <a:t>in row 4, the colony did not go extinct, so probability for that row is 1 - P(extinct)</a:t>
                </a:r>
              </a:p>
              <a:p>
                <a:pPr marL="1270000" lvl="0" indent="0">
                  <a:buNone/>
                </a:pPr>
                <a:r>
                  <a:rPr sz="1800" b="1" dirty="0">
                    <a:solidFill>
                      <a:srgbClr val="007020"/>
                    </a:solidFill>
                    <a:latin typeface="Courier"/>
                  </a:rPr>
                  <a:t>log</a:t>
                </a:r>
                <a:r>
                  <a:rPr sz="1800" dirty="0">
                    <a:latin typeface="Courier"/>
                  </a:rPr>
                  <a:t>(</a:t>
                </a:r>
                <a:r>
                  <a:rPr sz="1800" dirty="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 dirty="0">
                    <a:latin typeface="Courier"/>
                  </a:rPr>
                  <a:t> </a:t>
                </a:r>
                <a:r>
                  <a:rPr sz="1800" dirty="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 dirty="0" err="1">
                    <a:solidFill>
                      <a:srgbClr val="007020"/>
                    </a:solidFill>
                    <a:latin typeface="Courier"/>
                  </a:rPr>
                  <a:t>dbinom</a:t>
                </a:r>
                <a:r>
                  <a:rPr sz="1800" dirty="0">
                    <a:latin typeface="Courier"/>
                  </a:rPr>
                  <a:t>(</a:t>
                </a:r>
                <a:r>
                  <a:rPr sz="1800" dirty="0">
                    <a:solidFill>
                      <a:srgbClr val="40A070"/>
                    </a:solidFill>
                    <a:latin typeface="Courier"/>
                  </a:rPr>
                  <a:t>70</a:t>
                </a:r>
                <a:r>
                  <a:rPr sz="1800" dirty="0">
                    <a:latin typeface="Courier"/>
                  </a:rPr>
                  <a:t>, </a:t>
                </a:r>
                <a:r>
                  <a:rPr sz="1800" dirty="0">
                    <a:solidFill>
                      <a:srgbClr val="40A070"/>
                    </a:solidFill>
                    <a:latin typeface="Courier"/>
                  </a:rPr>
                  <a:t>70</a:t>
                </a:r>
                <a:r>
                  <a:rPr sz="1800" dirty="0">
                    <a:latin typeface="Courier"/>
                  </a:rPr>
                  <a:t>, </a:t>
                </a:r>
                <a:r>
                  <a:rPr sz="1800" dirty="0">
                    <a:solidFill>
                      <a:srgbClr val="40A070"/>
                    </a:solidFill>
                    <a:latin typeface="Courier"/>
                  </a:rPr>
                  <a:t>0.9</a:t>
                </a:r>
                <a:r>
                  <a:rPr sz="1800" dirty="0">
                    <a:latin typeface="Courier"/>
                  </a:rPr>
                  <a:t>, </a:t>
                </a:r>
                <a:r>
                  <a:rPr sz="1800" dirty="0">
                    <a:solidFill>
                      <a:srgbClr val="902000"/>
                    </a:solidFill>
                    <a:latin typeface="Courier"/>
                  </a:rPr>
                  <a:t>log =</a:t>
                </a:r>
                <a:r>
                  <a:rPr sz="1800" dirty="0">
                    <a:latin typeface="Courier"/>
                  </a:rPr>
                  <a:t> </a:t>
                </a:r>
                <a:r>
                  <a:rPr sz="1800" dirty="0">
                    <a:solidFill>
                      <a:srgbClr val="007020"/>
                    </a:solidFill>
                    <a:latin typeface="Courier"/>
                  </a:rPr>
                  <a:t>FALSE</a:t>
                </a:r>
                <a:r>
                  <a:rPr sz="1800" dirty="0">
                    <a:latin typeface="Courier"/>
                  </a:rPr>
                  <a:t>))</a:t>
                </a:r>
              </a:p>
              <a:p>
                <a:pPr marL="1270000" lvl="0" indent="0">
                  <a:buNone/>
                </a:pPr>
                <a:r>
                  <a:rPr sz="1800" dirty="0">
                    <a:latin typeface="Courier"/>
                  </a:rPr>
                  <a:t>## [1] -0.0006267751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087395"/>
                <a:ext cx="10972800" cy="5038769"/>
              </a:xfrm>
              <a:blipFill>
                <a:blip r:embed="rId2"/>
                <a:stretch>
                  <a:fillRect l="-810" t="-1511" b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22D70BB7-85A0-1242-A7B0-0CEE4DADB90F}"/>
              </a:ext>
            </a:extLst>
          </p:cNvPr>
          <p:cNvSpPr/>
          <p:nvPr/>
        </p:nvSpPr>
        <p:spPr>
          <a:xfrm>
            <a:off x="8167816" y="2489886"/>
            <a:ext cx="3694670" cy="18782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/>
              </a:rPr>
              <a:t>##   </a:t>
            </a:r>
            <a:r>
              <a:rPr lang="en-US" dirty="0" err="1">
                <a:latin typeface="Courier"/>
              </a:rPr>
              <a:t>num.burrows</a:t>
            </a:r>
            <a:r>
              <a:rPr lang="en-US" dirty="0">
                <a:latin typeface="Courier"/>
              </a:rPr>
              <a:t>   </a:t>
            </a:r>
            <a:r>
              <a:rPr lang="en-US" dirty="0" err="1">
                <a:latin typeface="Courier"/>
              </a:rPr>
              <a:t>ext</a:t>
            </a:r>
            <a:r>
              <a:rPr lang="en-US" dirty="0">
                <a:latin typeface="Courier"/>
              </a:rPr>
              <a:t>
##         &lt;</a:t>
            </a:r>
            <a:r>
              <a:rPr lang="en-US" dirty="0" err="1">
                <a:latin typeface="Courier"/>
              </a:rPr>
              <a:t>dbl</a:t>
            </a:r>
            <a:r>
              <a:rPr lang="en-US" dirty="0">
                <a:latin typeface="Courier"/>
              </a:rPr>
              <a:t>&gt; &lt;</a:t>
            </a:r>
            <a:r>
              <a:rPr lang="en-US" dirty="0" err="1">
                <a:latin typeface="Courier"/>
              </a:rPr>
              <a:t>dbl</a:t>
            </a:r>
            <a:r>
              <a:rPr lang="en-US" dirty="0">
                <a:latin typeface="Courier"/>
              </a:rPr>
              <a:t>&gt;
## 1          40     1
## 2          30     1
## 3         260     1
## 4          70     0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Demographic stochasticity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10962"/>
                <a:ext cx="10972800" cy="5372399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We could then use likelihood profiling to find the MLE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𝑒𝑣𝑒𝑛𝑡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dirty="0"/>
              </a:p>
              <a:p>
                <a:pPr marL="0" lvl="0" indent="0">
                  <a:buNone/>
                </a:pPr>
                <a:r>
                  <a:rPr sz="1800" dirty="0" err="1">
                    <a:latin typeface="Courier"/>
                  </a:rPr>
                  <a:t>try.probs</a:t>
                </a:r>
                <a:r>
                  <a:rPr sz="1800" dirty="0">
                    <a:latin typeface="Courier"/>
                  </a:rPr>
                  <a:t> &lt;-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 dirty="0">
                    <a:solidFill>
                      <a:srgbClr val="007020"/>
                    </a:solidFill>
                    <a:latin typeface="Courier"/>
                  </a:rPr>
                  <a:t>seq</a:t>
                </a:r>
                <a:r>
                  <a:rPr sz="1800" dirty="0">
                    <a:latin typeface="Courier"/>
                  </a:rPr>
                  <a:t>(</a:t>
                </a:r>
                <a:r>
                  <a:rPr sz="1800" dirty="0">
                    <a:solidFill>
                      <a:srgbClr val="40A070"/>
                    </a:solidFill>
                    <a:latin typeface="Courier"/>
                  </a:rPr>
                  <a:t>0.0001</a:t>
                </a:r>
                <a:r>
                  <a:rPr sz="1800" dirty="0">
                    <a:latin typeface="Courier"/>
                  </a:rPr>
                  <a:t>,</a:t>
                </a:r>
                <a:r>
                  <a:rPr sz="1800" dirty="0">
                    <a:solidFill>
                      <a:srgbClr val="40A070"/>
                    </a:solidFill>
                    <a:latin typeface="Courier"/>
                  </a:rPr>
                  <a:t>0.9999</a:t>
                </a:r>
                <a:r>
                  <a:rPr sz="1800" dirty="0">
                    <a:latin typeface="Courier"/>
                  </a:rPr>
                  <a:t>,</a:t>
                </a:r>
                <a:r>
                  <a:rPr sz="1800" dirty="0">
                    <a:solidFill>
                      <a:srgbClr val="40A070"/>
                    </a:solidFill>
                    <a:latin typeface="Courier"/>
                  </a:rPr>
                  <a:t>0.0001</a:t>
                </a:r>
                <a:r>
                  <a:rPr sz="1800" dirty="0">
                    <a:latin typeface="Courier"/>
                  </a:rPr>
                  <a:t>) </a:t>
                </a:r>
                <a:r>
                  <a:rPr sz="1800" i="1" dirty="0">
                    <a:solidFill>
                      <a:srgbClr val="60A0B0"/>
                    </a:solidFill>
                    <a:latin typeface="Courier"/>
                  </a:rPr>
                  <a:t>#extinction probabilities</a:t>
                </a:r>
                <a:br>
                  <a:rPr dirty="0"/>
                </a:br>
                <a:r>
                  <a:rPr sz="1800" dirty="0">
                    <a:latin typeface="Courier"/>
                  </a:rPr>
                  <a:t>out &lt;-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 dirty="0" err="1">
                    <a:solidFill>
                      <a:srgbClr val="007020"/>
                    </a:solidFill>
                    <a:latin typeface="Courier"/>
                  </a:rPr>
                  <a:t>tibble</a:t>
                </a:r>
                <a:r>
                  <a:rPr sz="1800" dirty="0">
                    <a:latin typeface="Courier"/>
                  </a:rPr>
                  <a:t>(</a:t>
                </a:r>
                <a:r>
                  <a:rPr sz="1800" dirty="0" err="1">
                    <a:latin typeface="Courier"/>
                  </a:rPr>
                  <a:t>try.probs</a:t>
                </a:r>
                <a:r>
                  <a:rPr sz="1800" dirty="0">
                    <a:latin typeface="Courier"/>
                  </a:rPr>
                  <a:t>, </a:t>
                </a:r>
                <a:r>
                  <a:rPr sz="1800" dirty="0" err="1">
                    <a:solidFill>
                      <a:srgbClr val="902000"/>
                    </a:solidFill>
                    <a:latin typeface="Courier"/>
                  </a:rPr>
                  <a:t>logliks</a:t>
                </a:r>
                <a:r>
                  <a:rPr sz="1800" dirty="0">
                    <a:solidFill>
                      <a:srgbClr val="902000"/>
                    </a:solidFill>
                    <a:latin typeface="Courier"/>
                  </a:rPr>
                  <a:t> =</a:t>
                </a:r>
                <a:r>
                  <a:rPr sz="1800" dirty="0">
                    <a:latin typeface="Courier"/>
                  </a:rPr>
                  <a:t> </a:t>
                </a:r>
                <a:r>
                  <a:rPr sz="1800" dirty="0">
                    <a:solidFill>
                      <a:srgbClr val="007020"/>
                    </a:solidFill>
                    <a:latin typeface="Courier"/>
                  </a:rPr>
                  <a:t>NA</a:t>
                </a:r>
                <a:r>
                  <a:rPr sz="1800" dirty="0">
                    <a:latin typeface="Courier"/>
                  </a:rPr>
                  <a:t>)</a:t>
                </a:r>
                <a:br>
                  <a:rPr dirty="0"/>
                </a:br>
                <a:r>
                  <a:rPr sz="1800" dirty="0" err="1">
                    <a:latin typeface="Courier"/>
                  </a:rPr>
                  <a:t>ext.cols</a:t>
                </a:r>
                <a:r>
                  <a:rPr sz="1800" dirty="0">
                    <a:latin typeface="Courier"/>
                  </a:rPr>
                  <a:t> &lt;-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dirty="0">
                    <a:latin typeface="Courier"/>
                  </a:rPr>
                  <a:t>birds2</a:t>
                </a:r>
                <a:r>
                  <a:rPr sz="1800" dirty="0">
                    <a:solidFill>
                      <a:srgbClr val="666666"/>
                    </a:solidFill>
                    <a:latin typeface="Courier"/>
                  </a:rPr>
                  <a:t>$</a:t>
                </a:r>
                <a:r>
                  <a:rPr sz="1800" dirty="0">
                    <a:latin typeface="Courier"/>
                  </a:rPr>
                  <a:t>ext</a:t>
                </a:r>
                <a:br>
                  <a:rPr dirty="0"/>
                </a:br>
                <a:r>
                  <a:rPr sz="1800" dirty="0" err="1">
                    <a:latin typeface="Courier"/>
                  </a:rPr>
                  <a:t>not.cols</a:t>
                </a:r>
                <a:r>
                  <a:rPr sz="1800" dirty="0">
                    <a:latin typeface="Courier"/>
                  </a:rPr>
                  <a:t> &lt;-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dirty="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 dirty="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 dirty="0">
                    <a:latin typeface="Courier"/>
                  </a:rPr>
                  <a:t>birds2</a:t>
                </a:r>
                <a:r>
                  <a:rPr sz="1800" dirty="0">
                    <a:solidFill>
                      <a:srgbClr val="666666"/>
                    </a:solidFill>
                    <a:latin typeface="Courier"/>
                  </a:rPr>
                  <a:t>$</a:t>
                </a:r>
                <a:r>
                  <a:rPr sz="1800" dirty="0">
                    <a:latin typeface="Courier"/>
                  </a:rPr>
                  <a:t>ext</a:t>
                </a:r>
                <a:br>
                  <a:rPr dirty="0"/>
                </a:br>
                <a:br>
                  <a:rPr dirty="0"/>
                </a:br>
                <a:r>
                  <a:rPr sz="1800" b="1" dirty="0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 sz="1800" dirty="0">
                    <a:latin typeface="Courier"/>
                  </a:rPr>
                  <a:t>(</a:t>
                </a:r>
                <a:r>
                  <a:rPr sz="1800" dirty="0" err="1">
                    <a:latin typeface="Courier"/>
                  </a:rPr>
                  <a:t>i</a:t>
                </a:r>
                <a:r>
                  <a:rPr sz="1800" dirty="0">
                    <a:latin typeface="Courier"/>
                  </a:rPr>
                  <a:t> </a:t>
                </a:r>
                <a:r>
                  <a:rPr sz="1800" b="1" dirty="0">
                    <a:solidFill>
                      <a:srgbClr val="007020"/>
                    </a:solidFill>
                    <a:latin typeface="Courier"/>
                  </a:rPr>
                  <a:t>in</a:t>
                </a:r>
                <a:r>
                  <a:rPr sz="1800" dirty="0">
                    <a:latin typeface="Courier"/>
                  </a:rPr>
                  <a:t> </a:t>
                </a:r>
                <a:r>
                  <a:rPr sz="1800" dirty="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 dirty="0">
                    <a:solidFill>
                      <a:srgbClr val="666666"/>
                    </a:solidFill>
                    <a:latin typeface="Courier"/>
                  </a:rPr>
                  <a:t>:</a:t>
                </a:r>
                <a:r>
                  <a:rPr sz="1800" b="1" dirty="0">
                    <a:solidFill>
                      <a:srgbClr val="007020"/>
                    </a:solidFill>
                    <a:latin typeface="Courier"/>
                  </a:rPr>
                  <a:t>length</a:t>
                </a:r>
                <a:r>
                  <a:rPr sz="1800" dirty="0">
                    <a:latin typeface="Courier"/>
                  </a:rPr>
                  <a:t>(</a:t>
                </a:r>
                <a:r>
                  <a:rPr sz="1800" dirty="0" err="1">
                    <a:latin typeface="Courier"/>
                  </a:rPr>
                  <a:t>try.probs</a:t>
                </a:r>
                <a:r>
                  <a:rPr sz="1800" dirty="0">
                    <a:latin typeface="Courier"/>
                  </a:rPr>
                  <a:t>)) {</a:t>
                </a:r>
                <a:br>
                  <a:rPr dirty="0"/>
                </a:br>
                <a:r>
                  <a:rPr sz="1800" dirty="0">
                    <a:latin typeface="Courier"/>
                  </a:rPr>
                  <a:t>  </a:t>
                </a:r>
                <a:r>
                  <a:rPr sz="1800" i="1" dirty="0">
                    <a:solidFill>
                      <a:srgbClr val="60A0B0"/>
                    </a:solidFill>
                    <a:latin typeface="Courier"/>
                  </a:rPr>
                  <a:t>#here k and N are the same because for extinction there have to be as many events as trials</a:t>
                </a:r>
                <a:br>
                  <a:rPr dirty="0"/>
                </a:br>
                <a:r>
                  <a:rPr sz="1800" dirty="0">
                    <a:latin typeface="Courier"/>
                  </a:rPr>
                  <a:t>  </a:t>
                </a:r>
                <a:r>
                  <a:rPr sz="1800" dirty="0" err="1">
                    <a:latin typeface="Courier"/>
                  </a:rPr>
                  <a:t>ext.prob</a:t>
                </a:r>
                <a:r>
                  <a:rPr sz="1800" dirty="0">
                    <a:latin typeface="Courier"/>
                  </a:rPr>
                  <a:t> &lt;-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 dirty="0" err="1">
                    <a:solidFill>
                      <a:srgbClr val="007020"/>
                    </a:solidFill>
                    <a:latin typeface="Courier"/>
                  </a:rPr>
                  <a:t>dbinom</a:t>
                </a:r>
                <a:r>
                  <a:rPr sz="1800" dirty="0">
                    <a:latin typeface="Courier"/>
                  </a:rPr>
                  <a:t>(birds2</a:t>
                </a:r>
                <a:r>
                  <a:rPr sz="1800" dirty="0">
                    <a:solidFill>
                      <a:srgbClr val="666666"/>
                    </a:solidFill>
                    <a:latin typeface="Courier"/>
                  </a:rPr>
                  <a:t>$</a:t>
                </a:r>
                <a:r>
                  <a:rPr sz="1800" dirty="0">
                    <a:latin typeface="Courier"/>
                  </a:rPr>
                  <a:t>num.burrows, birds2</a:t>
                </a:r>
                <a:r>
                  <a:rPr sz="1800" dirty="0">
                    <a:solidFill>
                      <a:srgbClr val="666666"/>
                    </a:solidFill>
                    <a:latin typeface="Courier"/>
                  </a:rPr>
                  <a:t>$</a:t>
                </a:r>
                <a:r>
                  <a:rPr sz="1800" dirty="0">
                    <a:latin typeface="Courier"/>
                  </a:rPr>
                  <a:t>num.burrows, </a:t>
                </a:r>
                <a:r>
                  <a:rPr sz="1800" dirty="0" err="1">
                    <a:latin typeface="Courier"/>
                  </a:rPr>
                  <a:t>try.probs</a:t>
                </a:r>
                <a:r>
                  <a:rPr sz="1800" dirty="0">
                    <a:latin typeface="Courier"/>
                  </a:rPr>
                  <a:t>[</a:t>
                </a:r>
                <a:r>
                  <a:rPr sz="1800" dirty="0" err="1">
                    <a:latin typeface="Courier"/>
                  </a:rPr>
                  <a:t>i</a:t>
                </a:r>
                <a:r>
                  <a:rPr sz="1800" dirty="0">
                    <a:latin typeface="Courier"/>
                  </a:rPr>
                  <a:t>]</a:t>
                </a:r>
                <a:r>
                  <a:rPr lang="en-US" sz="1800" dirty="0">
                    <a:latin typeface="Courier"/>
                  </a:rPr>
                  <a:t>, </a:t>
                </a:r>
                <a:r>
                  <a:rPr sz="1800" dirty="0">
                    <a:solidFill>
                      <a:srgbClr val="902000"/>
                    </a:solidFill>
                    <a:latin typeface="Courier"/>
                  </a:rPr>
                  <a:t>log =</a:t>
                </a:r>
                <a:r>
                  <a:rPr sz="1800" dirty="0">
                    <a:latin typeface="Courier"/>
                  </a:rPr>
                  <a:t> </a:t>
                </a:r>
                <a:r>
                  <a:rPr sz="1800" dirty="0">
                    <a:solidFill>
                      <a:srgbClr val="007020"/>
                    </a:solidFill>
                    <a:latin typeface="Courier"/>
                  </a:rPr>
                  <a:t>TRUE</a:t>
                </a:r>
                <a:r>
                  <a:rPr sz="1800" dirty="0">
                    <a:latin typeface="Courier"/>
                  </a:rPr>
                  <a:t>) </a:t>
                </a:r>
                <a:r>
                  <a:rPr sz="1800" dirty="0"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dirty="0" err="1">
                    <a:latin typeface="Courier"/>
                  </a:rPr>
                  <a:t>ext.cols</a:t>
                </a:r>
                <a:br>
                  <a:rPr dirty="0"/>
                </a:br>
                <a:r>
                  <a:rPr sz="1800" dirty="0">
                    <a:latin typeface="Courier"/>
                  </a:rPr>
                  <a:t>  </a:t>
                </a:r>
                <a:r>
                  <a:rPr sz="1800" dirty="0" err="1">
                    <a:latin typeface="Courier"/>
                  </a:rPr>
                  <a:t>not.prob</a:t>
                </a:r>
                <a:r>
                  <a:rPr sz="1800" dirty="0">
                    <a:latin typeface="Courier"/>
                  </a:rPr>
                  <a:t> &lt;-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 dirty="0">
                    <a:solidFill>
                      <a:srgbClr val="007020"/>
                    </a:solidFill>
                    <a:latin typeface="Courier"/>
                  </a:rPr>
                  <a:t>log</a:t>
                </a:r>
                <a:r>
                  <a:rPr sz="1800" dirty="0">
                    <a:latin typeface="Courier"/>
                  </a:rPr>
                  <a:t>(</a:t>
                </a:r>
                <a:r>
                  <a:rPr sz="1800" dirty="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 dirty="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 b="1" dirty="0">
                    <a:solidFill>
                      <a:srgbClr val="007020"/>
                    </a:solidFill>
                    <a:latin typeface="Courier"/>
                  </a:rPr>
                  <a:t>dbinom</a:t>
                </a:r>
                <a:r>
                  <a:rPr sz="1800" dirty="0">
                    <a:latin typeface="Courier"/>
                  </a:rPr>
                  <a:t>(birds2</a:t>
                </a:r>
                <a:r>
                  <a:rPr sz="1800" dirty="0">
                    <a:solidFill>
                      <a:srgbClr val="666666"/>
                    </a:solidFill>
                    <a:latin typeface="Courier"/>
                  </a:rPr>
                  <a:t>$</a:t>
                </a:r>
                <a:r>
                  <a:rPr sz="1800" dirty="0">
                    <a:latin typeface="Courier"/>
                  </a:rPr>
                  <a:t>num.burrows, birds2</a:t>
                </a:r>
                <a:r>
                  <a:rPr sz="1800" dirty="0">
                    <a:solidFill>
                      <a:srgbClr val="666666"/>
                    </a:solidFill>
                    <a:latin typeface="Courier"/>
                  </a:rPr>
                  <a:t>$</a:t>
                </a:r>
                <a:r>
                  <a:rPr sz="1800" dirty="0">
                    <a:latin typeface="Courier"/>
                  </a:rPr>
                  <a:t>num.burrows, </a:t>
                </a:r>
                <a:r>
                  <a:rPr sz="1800" dirty="0" err="1">
                    <a:latin typeface="Courier"/>
                  </a:rPr>
                  <a:t>try.probs</a:t>
                </a:r>
                <a:r>
                  <a:rPr sz="1800" dirty="0">
                    <a:latin typeface="Courier"/>
                  </a:rPr>
                  <a:t>[</a:t>
                </a:r>
                <a:r>
                  <a:rPr sz="1800" dirty="0" err="1">
                    <a:latin typeface="Courier"/>
                  </a:rPr>
                  <a:t>i</a:t>
                </a:r>
                <a:r>
                  <a:rPr sz="1800" dirty="0">
                    <a:latin typeface="Courier"/>
                  </a:rPr>
                  <a:t>],</a:t>
                </a:r>
                <a:r>
                  <a:rPr lang="en-US" sz="1800" dirty="0">
                    <a:latin typeface="Courier"/>
                  </a:rPr>
                  <a:t> </a:t>
                </a:r>
                <a:r>
                  <a:rPr sz="1800" dirty="0">
                    <a:solidFill>
                      <a:srgbClr val="902000"/>
                    </a:solidFill>
                    <a:latin typeface="Courier"/>
                  </a:rPr>
                  <a:t>log =</a:t>
                </a:r>
                <a:r>
                  <a:rPr sz="1800" dirty="0">
                    <a:latin typeface="Courier"/>
                  </a:rPr>
                  <a:t> </a:t>
                </a:r>
                <a:r>
                  <a:rPr sz="1800" dirty="0">
                    <a:solidFill>
                      <a:srgbClr val="007020"/>
                    </a:solidFill>
                    <a:latin typeface="Courier"/>
                  </a:rPr>
                  <a:t>FALSE</a:t>
                </a:r>
                <a:r>
                  <a:rPr sz="1800" dirty="0">
                    <a:latin typeface="Courier"/>
                  </a:rPr>
                  <a:t>)) </a:t>
                </a:r>
                <a:r>
                  <a:rPr sz="1800" dirty="0"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 lang="en-US"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dirty="0" err="1">
                    <a:latin typeface="Courier"/>
                  </a:rPr>
                  <a:t>not.cols</a:t>
                </a:r>
                <a:br>
                  <a:rPr dirty="0"/>
                </a:br>
                <a:r>
                  <a:rPr sz="1800" dirty="0">
                    <a:latin typeface="Courier"/>
                  </a:rPr>
                  <a:t>  </a:t>
                </a:r>
                <a:r>
                  <a:rPr sz="1800" dirty="0" err="1">
                    <a:latin typeface="Courier"/>
                  </a:rPr>
                  <a:t>out</a:t>
                </a:r>
                <a:r>
                  <a:rPr sz="1800" dirty="0" err="1">
                    <a:solidFill>
                      <a:srgbClr val="666666"/>
                    </a:solidFill>
                    <a:latin typeface="Courier"/>
                  </a:rPr>
                  <a:t>$</a:t>
                </a:r>
                <a:r>
                  <a:rPr sz="1800" dirty="0" err="1">
                    <a:latin typeface="Courier"/>
                  </a:rPr>
                  <a:t>logliks</a:t>
                </a:r>
                <a:r>
                  <a:rPr sz="1800" dirty="0">
                    <a:latin typeface="Courier"/>
                  </a:rPr>
                  <a:t>[</a:t>
                </a:r>
                <a:r>
                  <a:rPr sz="1800" dirty="0" err="1">
                    <a:latin typeface="Courier"/>
                  </a:rPr>
                  <a:t>i</a:t>
                </a:r>
                <a:r>
                  <a:rPr sz="1800" dirty="0">
                    <a:latin typeface="Courier"/>
                  </a:rPr>
                  <a:t>] &lt;-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 dirty="0">
                    <a:solidFill>
                      <a:srgbClr val="007020"/>
                    </a:solidFill>
                    <a:latin typeface="Courier"/>
                  </a:rPr>
                  <a:t>sum</a:t>
                </a:r>
                <a:r>
                  <a:rPr sz="1800" dirty="0">
                    <a:latin typeface="Courier"/>
                  </a:rPr>
                  <a:t>(</a:t>
                </a:r>
                <a:r>
                  <a:rPr sz="1800" dirty="0" err="1">
                    <a:latin typeface="Courier"/>
                  </a:rPr>
                  <a:t>ext.prob</a:t>
                </a:r>
                <a:r>
                  <a:rPr sz="1800" dirty="0">
                    <a:latin typeface="Courier"/>
                  </a:rPr>
                  <a:t>) </a:t>
                </a:r>
                <a:r>
                  <a:rPr sz="1800" dirty="0"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 dirty="0">
                    <a:solidFill>
                      <a:srgbClr val="007020"/>
                    </a:solidFill>
                    <a:latin typeface="Courier"/>
                  </a:rPr>
                  <a:t>sum</a:t>
                </a:r>
                <a:r>
                  <a:rPr sz="1800" dirty="0">
                    <a:latin typeface="Courier"/>
                  </a:rPr>
                  <a:t>(</a:t>
                </a:r>
                <a:r>
                  <a:rPr sz="1800" dirty="0" err="1">
                    <a:latin typeface="Courier"/>
                  </a:rPr>
                  <a:t>not.prob</a:t>
                </a:r>
                <a:r>
                  <a:rPr sz="1800" dirty="0">
                    <a:latin typeface="Courier"/>
                  </a:rPr>
                  <a:t>)</a:t>
                </a:r>
                <a:br>
                  <a:rPr dirty="0"/>
                </a:br>
                <a:r>
                  <a:rPr sz="1800" dirty="0">
                    <a:latin typeface="Courier"/>
                  </a:rPr>
                  <a:t>}</a:t>
                </a:r>
                <a:br>
                  <a:rPr dirty="0"/>
                </a:br>
                <a:br>
                  <a:rPr dirty="0"/>
                </a:br>
                <a:r>
                  <a:rPr sz="1800" i="1" dirty="0">
                    <a:solidFill>
                      <a:srgbClr val="60A0B0"/>
                    </a:solidFill>
                    <a:latin typeface="Courier"/>
                  </a:rPr>
                  <a:t>#MLE and associated log-likelihood:</a:t>
                </a:r>
                <a:br>
                  <a:rPr dirty="0"/>
                </a:br>
                <a:r>
                  <a:rPr sz="1800" dirty="0" err="1">
                    <a:latin typeface="Courier"/>
                  </a:rPr>
                  <a:t>mle</a:t>
                </a:r>
                <a:r>
                  <a:rPr sz="1800" dirty="0">
                    <a:latin typeface="Courier"/>
                  </a:rPr>
                  <a:t> &lt;-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dirty="0">
                    <a:latin typeface="Courier"/>
                  </a:rPr>
                  <a:t>out </a:t>
                </a:r>
                <a:r>
                  <a:rPr sz="1800" dirty="0">
                    <a:solidFill>
                      <a:srgbClr val="666666"/>
                    </a:solidFill>
                    <a:latin typeface="Courier"/>
                  </a:rPr>
                  <a:t>%&gt;%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 dirty="0">
                    <a:solidFill>
                      <a:srgbClr val="007020"/>
                    </a:solidFill>
                    <a:latin typeface="Courier"/>
                  </a:rPr>
                  <a:t>filter</a:t>
                </a:r>
                <a:r>
                  <a:rPr sz="1800" dirty="0">
                    <a:latin typeface="Courier"/>
                  </a:rPr>
                  <a:t>(</a:t>
                </a:r>
                <a:r>
                  <a:rPr sz="1800" dirty="0" err="1">
                    <a:latin typeface="Courier"/>
                  </a:rPr>
                  <a:t>logliks</a:t>
                </a:r>
                <a:r>
                  <a:rPr sz="1800" dirty="0">
                    <a:latin typeface="Courier"/>
                  </a:rPr>
                  <a:t> </a:t>
                </a:r>
                <a:r>
                  <a:rPr sz="1800" dirty="0">
                    <a:solidFill>
                      <a:srgbClr val="666666"/>
                    </a:solidFill>
                    <a:latin typeface="Courier"/>
                  </a:rPr>
                  <a:t>==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 dirty="0">
                    <a:solidFill>
                      <a:srgbClr val="007020"/>
                    </a:solidFill>
                    <a:latin typeface="Courier"/>
                  </a:rPr>
                  <a:t>max</a:t>
                </a:r>
                <a:r>
                  <a:rPr sz="1800" dirty="0">
                    <a:latin typeface="Courier"/>
                  </a:rPr>
                  <a:t>(</a:t>
                </a:r>
                <a:r>
                  <a:rPr sz="1800" dirty="0" err="1">
                    <a:latin typeface="Courier"/>
                  </a:rPr>
                  <a:t>logliks</a:t>
                </a:r>
                <a:r>
                  <a:rPr sz="1800" dirty="0">
                    <a:latin typeface="Courier"/>
                  </a:rPr>
                  <a:t>))</a:t>
                </a:r>
                <a:br>
                  <a:rPr dirty="0"/>
                </a:br>
                <a:r>
                  <a:rPr sz="1800" dirty="0" err="1">
                    <a:latin typeface="Courier"/>
                  </a:rPr>
                  <a:t>mle</a:t>
                </a:r>
                <a:endParaRPr sz="1800" dirty="0">
                  <a:latin typeface="Courier"/>
                </a:endParaRPr>
              </a:p>
              <a:p>
                <a:pPr marL="0" lvl="0" indent="0">
                  <a:buNone/>
                </a:pPr>
                <a:r>
                  <a:rPr sz="1800" dirty="0">
                    <a:latin typeface="Courier"/>
                  </a:rPr>
                  <a:t>## # A </a:t>
                </a:r>
                <a:r>
                  <a:rPr sz="1800" dirty="0" err="1">
                    <a:latin typeface="Courier"/>
                  </a:rPr>
                  <a:t>tibble</a:t>
                </a:r>
                <a:r>
                  <a:rPr sz="1800" dirty="0">
                    <a:latin typeface="Courier"/>
                  </a:rPr>
                  <a:t>: 1 x 2
##   </a:t>
                </a:r>
                <a:r>
                  <a:rPr sz="1800" dirty="0" err="1">
                    <a:latin typeface="Courier"/>
                  </a:rPr>
                  <a:t>try.probs</a:t>
                </a:r>
                <a:r>
                  <a:rPr sz="1800" dirty="0">
                    <a:latin typeface="Courier"/>
                  </a:rPr>
                  <a:t> </a:t>
                </a:r>
                <a:r>
                  <a:rPr sz="1800" dirty="0" err="1">
                    <a:latin typeface="Courier"/>
                  </a:rPr>
                  <a:t>logliks</a:t>
                </a:r>
                <a:r>
                  <a:rPr sz="1800" dirty="0">
                    <a:latin typeface="Courier"/>
                  </a:rPr>
                  <a:t>
##       &lt;</a:t>
                </a:r>
                <a:r>
                  <a:rPr sz="1800" dirty="0" err="1">
                    <a:latin typeface="Courier"/>
                  </a:rPr>
                  <a:t>dbl</a:t>
                </a:r>
                <a:r>
                  <a:rPr sz="1800" dirty="0">
                    <a:latin typeface="Courier"/>
                  </a:rPr>
                  <a:t>&gt;   &lt;</a:t>
                </a:r>
                <a:r>
                  <a:rPr sz="1800" dirty="0" err="1">
                    <a:latin typeface="Courier"/>
                  </a:rPr>
                  <a:t>dbl</a:t>
                </a:r>
                <a:r>
                  <a:rPr sz="1800" dirty="0">
                    <a:latin typeface="Courier"/>
                  </a:rPr>
                  <a:t>&gt;
## 1     0.998   -59.9</a:t>
                </a:r>
              </a:p>
              <a:p>
                <a:pPr marL="0" lvl="0" indent="0">
                  <a:buNone/>
                </a:pPr>
                <a:r>
                  <a:rPr sz="1800" i="1" dirty="0">
                    <a:solidFill>
                      <a:srgbClr val="60A0B0"/>
                    </a:solidFill>
                    <a:latin typeface="Courier"/>
                  </a:rPr>
                  <a:t>#AIC of demographic stochasticity model</a:t>
                </a:r>
                <a:br>
                  <a:rPr dirty="0"/>
                </a:br>
                <a:r>
                  <a:rPr sz="1800" dirty="0">
                    <a:solidFill>
                      <a:srgbClr val="40A070"/>
                    </a:solidFill>
                    <a:latin typeface="Courier"/>
                  </a:rPr>
                  <a:t>-2</a:t>
                </a:r>
                <a:r>
                  <a:rPr sz="1800" dirty="0"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 sz="1800" dirty="0">
                    <a:latin typeface="Courier"/>
                  </a:rPr>
                  <a:t>(</a:t>
                </a:r>
                <a:r>
                  <a:rPr sz="1800" dirty="0" err="1">
                    <a:latin typeface="Courier"/>
                  </a:rPr>
                  <a:t>mle</a:t>
                </a:r>
                <a:r>
                  <a:rPr sz="1800" dirty="0" err="1">
                    <a:solidFill>
                      <a:srgbClr val="666666"/>
                    </a:solidFill>
                    <a:latin typeface="Courier"/>
                  </a:rPr>
                  <a:t>$</a:t>
                </a:r>
                <a:r>
                  <a:rPr sz="1800" dirty="0" err="1">
                    <a:latin typeface="Courier"/>
                  </a:rPr>
                  <a:t>logliks</a:t>
                </a:r>
                <a:r>
                  <a:rPr sz="1800" dirty="0">
                    <a:latin typeface="Courier"/>
                  </a:rPr>
                  <a:t> </a:t>
                </a:r>
                <a:r>
                  <a:rPr sz="1800" dirty="0">
                    <a:solidFill>
                      <a:srgbClr val="40A070"/>
                    </a:solidFill>
                    <a:latin typeface="Courier"/>
                  </a:rPr>
                  <a:t>-2</a:t>
                </a:r>
                <a:r>
                  <a:rPr sz="1800" dirty="0">
                    <a:latin typeface="Courier"/>
                  </a:rPr>
                  <a:t>) </a:t>
                </a:r>
              </a:p>
              <a:p>
                <a:pPr marL="0" lvl="0" indent="0">
                  <a:buNone/>
                </a:pPr>
                <a:r>
                  <a:rPr sz="1800" dirty="0">
                    <a:latin typeface="Courier"/>
                  </a:rPr>
                  <a:t>## [1] 123.7002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10962"/>
                <a:ext cx="10972800" cy="5372399"/>
              </a:xfrm>
              <a:blipFill>
                <a:blip r:embed="rId2"/>
                <a:stretch>
                  <a:fillRect l="-579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Likelihood profiles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51519F-9F12-B640-BEE4-D2356C18A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10-demographic-stochasticity_files/figure-pptx/unnamed-chunk-9-1.png">
            <a:extLst>
              <a:ext uri="{FF2B5EF4-FFF2-40B4-BE49-F238E27FC236}">
                <a16:creationId xmlns:a16="http://schemas.microsoft.com/office/drawing/2014/main" id="{FD9C40A1-970D-744C-847A-F67CE06DE47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3518D-E17D-8F4E-8C0E-28BAEDBA0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10-demographic-stochasticity_files/figure-pptx/unnamed-chunk-10-1.png">
            <a:extLst>
              <a:ext uri="{FF2B5EF4-FFF2-40B4-BE49-F238E27FC236}">
                <a16:creationId xmlns:a16="http://schemas.microsoft.com/office/drawing/2014/main" id="{6D205F04-353A-1641-9155-3D031805C5E0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F70ACFC-5675-0C43-8B0F-888E15D0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Likelihood profiles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Bank Swallows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 misinterpreted the data!</a:t>
            </a:r>
          </a:p>
          <a:p>
            <a:pPr lvl="1"/>
            <a:r>
              <a:t>A “colony” is an entire area with many burrows. Colonies can be 10s – 1000s of individuals.</a:t>
            </a:r>
          </a:p>
          <a:p>
            <a:pPr lvl="1"/>
            <a:r>
              <a:t>An “extinct” colony is an area of river bank that becomes completely uninhabited the following year.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Group living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Advantages of group living: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- Cooperation (avoid predators)
- Lower probability of stochastic extinction</a:t>
            </a:r>
          </a:p>
          <a:p>
            <a:pPr marL="0" lvl="0" indent="0">
              <a:buNone/>
            </a:pPr>
            <a:r>
              <a:t>Possible costs of group living: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- Faster accumulation of parasites in large colonies
- More conspicuous to predators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Possible causes of extinction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t>Demographic stochasticity</a:t>
            </a:r>
          </a:p>
          <a:p>
            <a:pPr lvl="2"/>
            <a:r>
              <a:t>Fluctuations in the number of organisms that occurr due to sampling error (random chance) alone.</a:t>
            </a:r>
          </a:p>
          <a:p>
            <a:pPr lvl="2"/>
            <a:r>
              <a:t>If populations are small, this can be very serious</a:t>
            </a:r>
          </a:p>
          <a:p>
            <a:pPr lvl="1">
              <a:buAutoNum type="arabicPeriod"/>
            </a:pPr>
            <a:r>
              <a:t>Colonies degrade over time</a:t>
            </a:r>
          </a:p>
          <a:p>
            <a:pPr lvl="2"/>
            <a:r>
              <a:t>e.g. buildup of parasites</a:t>
            </a:r>
          </a:p>
          <a:p>
            <a:pPr lvl="1">
              <a:buAutoNum type="arabicPeriod"/>
            </a:pPr>
            <a:r>
              <a:t>Colonies washed out by floods</a:t>
            </a:r>
          </a:p>
          <a:p>
            <a:pPr lvl="1">
              <a:buAutoNum type="arabicPeriod"/>
            </a:pPr>
            <a:r>
              <a:t>Other changes in land use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Demographic stochasticity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A Binomial distribution predicts probabiloity of extinction by chance alone</a:t>
                </a:r>
              </a:p>
              <a:p>
                <a:pPr marL="0" lvl="0" indent="0">
                  <a:buNone/>
                </a:pPr>
                <a:r>
                  <a:t>Assume “event” (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t>) is failure of one burrow, with probability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.</a:t>
                </a:r>
              </a:p>
              <a:p>
                <a:pPr marL="0" lvl="0" indent="0">
                  <a:buNone/>
                </a:pPr>
                <a:r>
                  <a:t>“Extinction” is failure of all burrows in a colony (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Demographic stochasticity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Probability of an entire colony going extinct = probability that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t>, where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t> is the number of burrows in a colony.</a:t>
                </a:r>
              </a:p>
              <a:p>
                <a:pPr marL="0" lvl="0" indent="0">
                  <a:buNone/>
                </a:pPr>
                <a:r>
                  <a:t>Recal: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𝑁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(1−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endParaRPr/>
              </a:p>
              <a:p>
                <a:pPr marL="0" lvl="0" indent="0">
                  <a:buNone/>
                </a:pPr>
                <a:r>
                  <a:t>When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t>…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(1−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=(1−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/>
              </a:p>
              <a:p>
                <a:pPr lvl="1"/>
                <a: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/>
              </a:p>
              <a:p>
                <a:pPr marL="0" lvl="0" indent="0">
                  <a:buNone/>
                </a:pPr>
                <a:r>
                  <a:t>So, the probability of extinction due to demographic stochasticity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/>
              </a:p>
              <a:p>
                <a:pPr marL="0" lvl="0" indent="0">
                  <a:buNone/>
                </a:pPr>
                <a:r>
                  <a:t>It’s the probability that one burrow fails, AND the next one, AND the next one…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140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Linearizing effect of link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 link function turns a non-linear problem into a linear one, which makes it easier to solve.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demographic-stochasticity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Linearizing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relationship between extinction probability and colony size remains linear across a range of values for p(event).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399</Words>
  <Application>Microsoft Macintosh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Avenir Next</vt:lpstr>
      <vt:lpstr>Avenir Next Demi Bold</vt:lpstr>
      <vt:lpstr>Calibri</vt:lpstr>
      <vt:lpstr>Cambria Math</vt:lpstr>
      <vt:lpstr>Courier</vt:lpstr>
      <vt:lpstr>Courier New</vt:lpstr>
      <vt:lpstr>Office Theme</vt:lpstr>
      <vt:lpstr>Demographic Stochasticity</vt:lpstr>
      <vt:lpstr>Bank Swallows</vt:lpstr>
      <vt:lpstr>Group living</vt:lpstr>
      <vt:lpstr>Possible causes of extinction</vt:lpstr>
      <vt:lpstr>Demographic stochasticity model</vt:lpstr>
      <vt:lpstr>Demographic stochasticity model</vt:lpstr>
      <vt:lpstr>Linearizing effect of link functions</vt:lpstr>
      <vt:lpstr>PowerPoint Presentation</vt:lpstr>
      <vt:lpstr>Linearizing effect</vt:lpstr>
      <vt:lpstr>PowerPoint Presentation</vt:lpstr>
      <vt:lpstr>Is colony extinction stochastic or related to colony size?</vt:lpstr>
      <vt:lpstr>Demographic stochasticity model</vt:lpstr>
      <vt:lpstr>Demographic stochasticity model</vt:lpstr>
      <vt:lpstr>Likelihood profiles</vt:lpstr>
      <vt:lpstr>Likelihood profiles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</vt:lpstr>
      <vt:lpstr>Avenir Next Demi Bold</vt:lpstr>
      <vt:lpstr>Calibri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Demographic Stochasticity</dc:title>
  <dc:creator>Eric Scott</dc:creator>
  <cp:keywords/>
  <cp:lastModifiedBy>Scott, Eric R.</cp:lastModifiedBy>
  <cp:revision>3</cp:revision>
  <dcterms:created xsi:type="dcterms:W3CDTF">2020-02-17T16:26:44Z</dcterms:created>
  <dcterms:modified xsi:type="dcterms:W3CDTF">2020-02-21T19:52:21Z</dcterms:modified>
</cp:coreProperties>
</file>