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648" r:id="rId3"/>
    <p:sldId id="257" r:id="rId4"/>
    <p:sldId id="258" r:id="rId5"/>
    <p:sldId id="259" r:id="rId6"/>
    <p:sldId id="260" r:id="rId7"/>
    <p:sldId id="282" r:id="rId8"/>
    <p:sldId id="640" r:id="rId9"/>
    <p:sldId id="261" r:id="rId10"/>
    <p:sldId id="645" r:id="rId11"/>
    <p:sldId id="642" r:id="rId12"/>
    <p:sldId id="643" r:id="rId13"/>
    <p:sldId id="644" r:id="rId14"/>
    <p:sldId id="623" r:id="rId15"/>
    <p:sldId id="306" r:id="rId16"/>
    <p:sldId id="647" r:id="rId17"/>
    <p:sldId id="262" r:id="rId18"/>
    <p:sldId id="263" r:id="rId19"/>
    <p:sldId id="264" r:id="rId20"/>
    <p:sldId id="641" r:id="rId21"/>
    <p:sldId id="639" r:id="rId22"/>
    <p:sldId id="646" r:id="rId23"/>
    <p:sldId id="649" r:id="rId24"/>
    <p:sldId id="283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62" autoAdjust="0"/>
  </p:normalViewPr>
  <p:slideViewPr>
    <p:cSldViewPr snapToGrid="0" snapToObjects="1">
      <p:cViewPr varScale="1">
        <p:scale>
          <a:sx n="90" d="100"/>
          <a:sy n="90" d="100"/>
        </p:scale>
        <p:origin x="224" y="4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604A-1DB5-BE42-986F-3B1DB5343746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A36FA-39C0-DE4F-9B56-989BF1CD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7FB77-212B-4E2B-B34D-71383DFFE3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7FB77-212B-4E2B-B34D-71383DFFE3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4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do this in regular GLM too.  Doesn’t make a difference.  Try this 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A36FA-39C0-DE4F-9B56-989BF1CD4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5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graphic!!!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A36FA-39C0-DE4F-9B56-989BF1CD4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0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7FB77-212B-4E2B-B34D-71383DFFE3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hristmasbirdcount.org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Overdispersion</a:t>
            </a:r>
            <a:r>
              <a:rPr lang="en-US" dirty="0"/>
              <a:t> Part 2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Eric Scott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2020-03-03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89AD-E753-1C47-85AC-C6130D3C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a Zero-Inflated 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DD24-964A-A147-BB71-0CBBCA96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fitting a </a:t>
            </a:r>
            <a:r>
              <a:rPr lang="en-US" dirty="0" err="1"/>
              <a:t>ZiP</a:t>
            </a:r>
            <a:r>
              <a:rPr lang="en-US" dirty="0"/>
              <a:t> model with a predictor variable, you can choose to model it so that:</a:t>
            </a:r>
          </a:p>
        </p:txBody>
      </p:sp>
    </p:spTree>
    <p:extLst>
      <p:ext uri="{BB962C8B-B14F-4D97-AF65-F5344CB8AC3E}">
        <p14:creationId xmlns:p14="http://schemas.microsoft.com/office/powerpoint/2010/main" val="394562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89AD-E753-1C47-85AC-C6130D3C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a Zero-Inflated 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DD24-964A-A147-BB71-0CBBCA96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fitting a </a:t>
            </a:r>
            <a:r>
              <a:rPr lang="en-US" dirty="0" err="1"/>
              <a:t>ZiP</a:t>
            </a:r>
            <a:r>
              <a:rPr lang="en-US" dirty="0"/>
              <a:t> model with a predictor variable, you can choose to model it so that: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predictor affects the count portion of the model (i.e. the average # birds given the habitat is suitable varies with </a:t>
            </a:r>
            <a:r>
              <a:rPr lang="en-US" dirty="0" err="1"/>
              <a:t>latitutde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" pitchFamily="2" charset="0"/>
              </a:rPr>
              <a:t>zeroinfl</a:t>
            </a:r>
            <a:r>
              <a:rPr lang="en-US" dirty="0">
                <a:latin typeface="Courier" pitchFamily="2" charset="0"/>
              </a:rPr>
              <a:t>(Count ~ latitude | 1, data = birds2)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5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89AD-E753-1C47-85AC-C6130D3C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a Zero-Inflated 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DD24-964A-A147-BB71-0CBBCA96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fitting a </a:t>
            </a:r>
            <a:r>
              <a:rPr lang="en-US" dirty="0" err="1"/>
              <a:t>ZiP</a:t>
            </a:r>
            <a:r>
              <a:rPr lang="en-US" dirty="0"/>
              <a:t> model with a predictor variable, you can choose to model it so that: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predictor affects the count portion of the model (i.e. the average # birds given the habitat is suitable varies with </a:t>
            </a:r>
            <a:r>
              <a:rPr lang="en-US" dirty="0" err="1"/>
              <a:t>latitutde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predictor affects the zero portion of the model (i.e. the habitat suitability varies with latitude)</a:t>
            </a:r>
          </a:p>
          <a:p>
            <a:pPr marL="857250" lvl="1" indent="-457200"/>
            <a:r>
              <a:rPr lang="en-US" dirty="0" err="1">
                <a:latin typeface="Courier" pitchFamily="2" charset="0"/>
              </a:rPr>
              <a:t>zeroinfl</a:t>
            </a:r>
            <a:r>
              <a:rPr lang="en-US" dirty="0">
                <a:latin typeface="Courier" pitchFamily="2" charset="0"/>
              </a:rPr>
              <a:t>(Count ~ 1|Latitude, data = birds2)</a:t>
            </a:r>
          </a:p>
          <a:p>
            <a:pPr marL="85725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89AD-E753-1C47-85AC-C6130D3C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a Zero-Inflated 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DD24-964A-A147-BB71-0CBBCA96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fitting a </a:t>
            </a:r>
            <a:r>
              <a:rPr lang="en-US" dirty="0" err="1"/>
              <a:t>ZiP</a:t>
            </a:r>
            <a:r>
              <a:rPr lang="en-US" dirty="0"/>
              <a:t> model with a predictor variable, you can choose to model it so that: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predictor affects the count portion of the model (i.e. the average # birds given the habitat is suitable varies with </a:t>
            </a:r>
            <a:r>
              <a:rPr lang="en-US" dirty="0" err="1"/>
              <a:t>latitutde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predictor affects the zero portion of the model (i.e. the habitat suitability varies with latitude)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predictor affects both counts and zeroes</a:t>
            </a:r>
          </a:p>
          <a:p>
            <a:pPr marL="857250" lvl="1" indent="-457200"/>
            <a:r>
              <a:rPr lang="en-US" dirty="0" err="1">
                <a:latin typeface="Courier" pitchFamily="2" charset="0"/>
              </a:rPr>
              <a:t>zeroinfl</a:t>
            </a:r>
            <a:r>
              <a:rPr lang="en-US" dirty="0">
                <a:latin typeface="Courier" pitchFamily="2" charset="0"/>
              </a:rPr>
              <a:t>(Count ~ </a:t>
            </a:r>
            <a:r>
              <a:rPr lang="en-US" dirty="0" err="1">
                <a:latin typeface="Courier" pitchFamily="2" charset="0"/>
              </a:rPr>
              <a:t>Latitude|Latitude</a:t>
            </a:r>
            <a:r>
              <a:rPr lang="en-US" dirty="0">
                <a:latin typeface="Courier" pitchFamily="2" charset="0"/>
              </a:rPr>
              <a:t>, data = birds2)</a:t>
            </a:r>
          </a:p>
          <a:p>
            <a:pPr marL="85725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9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40747" r="46515" b="11201"/>
          <a:stretch/>
        </p:blipFill>
        <p:spPr bwMode="auto">
          <a:xfrm>
            <a:off x="1714004" y="1306286"/>
            <a:ext cx="8964264" cy="465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742214" y="1591294"/>
            <a:ext cx="332509" cy="3443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7829" y="1306286"/>
            <a:ext cx="344384" cy="28500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4005" y="926279"/>
            <a:ext cx="341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Predictor variables for count term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96136" y="1246912"/>
            <a:ext cx="325292" cy="34438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02029" y="924304"/>
            <a:ext cx="327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Predictor variables for zero term</a:t>
            </a:r>
          </a:p>
        </p:txBody>
      </p:sp>
      <p:sp>
        <p:nvSpPr>
          <p:cNvPr id="10" name="Oval 9"/>
          <p:cNvSpPr/>
          <p:nvPr/>
        </p:nvSpPr>
        <p:spPr>
          <a:xfrm>
            <a:off x="5181602" y="1531919"/>
            <a:ext cx="1104405" cy="45126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27331" y="3393585"/>
            <a:ext cx="1180492" cy="3443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07824" y="3251081"/>
            <a:ext cx="3467117" cy="14250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54306" y="2943105"/>
            <a:ext cx="27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Coefficient  for count term</a:t>
            </a:r>
          </a:p>
        </p:txBody>
      </p:sp>
      <p:sp>
        <p:nvSpPr>
          <p:cNvPr id="16" name="Oval 15"/>
          <p:cNvSpPr/>
          <p:nvPr/>
        </p:nvSpPr>
        <p:spPr>
          <a:xfrm>
            <a:off x="3025356" y="4234735"/>
            <a:ext cx="1180492" cy="6579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>
            <a:off x="4277100" y="4502526"/>
            <a:ext cx="3397841" cy="611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74941" y="4317860"/>
            <a:ext cx="27473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Coefficients for count term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14806" y="3251081"/>
            <a:ext cx="165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Log-scale mean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84840" y="4637510"/>
            <a:ext cx="28864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Logit-scale intercept &amp; slope</a:t>
            </a:r>
          </a:p>
        </p:txBody>
      </p:sp>
    </p:spTree>
    <p:extLst>
      <p:ext uri="{BB962C8B-B14F-4D97-AF65-F5344CB8AC3E}">
        <p14:creationId xmlns:p14="http://schemas.microsoft.com/office/powerpoint/2010/main" val="422426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0" grpId="0" animBg="1"/>
      <p:bldP spid="12" grpId="0" animBg="1"/>
      <p:bldP spid="14" grpId="0"/>
      <p:bldP spid="16" grpId="0" animBg="1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40747" r="46515" b="11201"/>
          <a:stretch/>
        </p:blipFill>
        <p:spPr bwMode="auto">
          <a:xfrm>
            <a:off x="1714004" y="1306286"/>
            <a:ext cx="8964264" cy="465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742214" y="1591294"/>
            <a:ext cx="332509" cy="3443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7829" y="1306286"/>
            <a:ext cx="344384" cy="28500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4005" y="926279"/>
            <a:ext cx="341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Predictor variables for count term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96136" y="1246912"/>
            <a:ext cx="325292" cy="34438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02029" y="924304"/>
            <a:ext cx="327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Predictor variables for zero term</a:t>
            </a:r>
          </a:p>
        </p:txBody>
      </p:sp>
      <p:sp>
        <p:nvSpPr>
          <p:cNvPr id="10" name="Oval 9"/>
          <p:cNvSpPr/>
          <p:nvPr/>
        </p:nvSpPr>
        <p:spPr>
          <a:xfrm>
            <a:off x="5181602" y="1531919"/>
            <a:ext cx="1104405" cy="45126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27331" y="3393585"/>
            <a:ext cx="1180492" cy="3443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5356" y="4234735"/>
            <a:ext cx="1180492" cy="6579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8ADD2D-19F2-4A0D-9E39-9D51F959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902" y="2113923"/>
            <a:ext cx="2486992" cy="13989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378FA1-2334-4A77-8117-2A5DBC4C8D85}"/>
              </a:ext>
            </a:extLst>
          </p:cNvPr>
          <p:cNvSpPr txBox="1"/>
          <p:nvPr/>
        </p:nvSpPr>
        <p:spPr>
          <a:xfrm>
            <a:off x="5902067" y="2126731"/>
            <a:ext cx="217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0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3694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6AAC-FEAC-4040-8AD3-9F412157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</a:t>
            </a:r>
            <a:r>
              <a:rPr lang="en-US" dirty="0" err="1"/>
              <a:t>ZiP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3DB4-0A7E-5742-BB9E-1B69C359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three </a:t>
            </a:r>
            <a:r>
              <a:rPr lang="en-US" dirty="0" err="1"/>
              <a:t>ZiP</a:t>
            </a:r>
            <a:r>
              <a:rPr lang="en-US" dirty="0"/>
              <a:t> models describing a trend with latitude: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Effect of latitude on probability that bluebirds migrated (and aren’t in the sites)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Effect of latitude on number of bluebirds given they are present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Effect of latitude on both presence and number given they are present</a:t>
            </a:r>
          </a:p>
          <a:p>
            <a:r>
              <a:rPr lang="en-US" dirty="0"/>
              <a:t>Use AIC to compare</a:t>
            </a:r>
          </a:p>
          <a:p>
            <a:r>
              <a:rPr lang="en-US" dirty="0"/>
              <a:t>Which is best supported?</a:t>
            </a:r>
          </a:p>
        </p:txBody>
      </p:sp>
    </p:spTree>
    <p:extLst>
      <p:ext uri="{BB962C8B-B14F-4D97-AF65-F5344CB8AC3E}">
        <p14:creationId xmlns:p14="http://schemas.microsoft.com/office/powerpoint/2010/main" val="77161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ECD2348-B723-684A-89BB-A0BC264D423D}"/>
              </a:ext>
            </a:extLst>
          </p:cNvPr>
          <p:cNvSpPr/>
          <p:nvPr/>
        </p:nvSpPr>
        <p:spPr>
          <a:xfrm>
            <a:off x="156503" y="3978782"/>
            <a:ext cx="82588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/>
              <a:t>∑(                       )=  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62ECC-C01E-9942-9048-94D4494A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source of overdispersion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6E5B-9B94-6C43-98C4-0B261B757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habitat </a:t>
            </a:r>
            <a:r>
              <a:rPr lang="en-US" i="1" dirty="0"/>
              <a:t>quality</a:t>
            </a:r>
            <a:r>
              <a:rPr lang="en-US" dirty="0"/>
              <a:t> varies over the landscape?</a:t>
            </a:r>
          </a:p>
          <a:p>
            <a:pPr lvl="1"/>
            <a:r>
              <a:rPr lang="en-US" dirty="0"/>
              <a:t>Some sites will have higher expected counts than others = different Poisson distributions.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FEF162-3C57-5B4C-A297-9C1A5FF0F637}"/>
              </a:ext>
            </a:extLst>
          </p:cNvPr>
          <p:cNvSpPr txBox="1"/>
          <p:nvPr/>
        </p:nvSpPr>
        <p:spPr>
          <a:xfrm>
            <a:off x="2220831" y="5407671"/>
            <a:ext cx="278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Quality </a:t>
            </a:r>
            <a:r>
              <a:rPr lang="en-US" dirty="0">
                <a:sym typeface="Wingdings" pitchFamily="2" charset="2"/>
              </a:rPr>
              <a:t> High Quality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D87C1C-DE3D-0F48-9CAF-93668DB78A79}"/>
              </a:ext>
            </a:extLst>
          </p:cNvPr>
          <p:cNvSpPr txBox="1"/>
          <p:nvPr/>
        </p:nvSpPr>
        <p:spPr>
          <a:xfrm>
            <a:off x="785231" y="3667671"/>
            <a:ext cx="5354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Poisson </a:t>
            </a:r>
            <a:r>
              <a:rPr lang="en-US" sz="2000" dirty="0"/>
              <a:t>distributions</a:t>
            </a:r>
            <a:r>
              <a:rPr lang="en-US" dirty="0"/>
              <a:t> from different habitats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470C36-90CA-004E-99E1-934540565B40}"/>
              </a:ext>
            </a:extLst>
          </p:cNvPr>
          <p:cNvSpPr txBox="1"/>
          <p:nvPr/>
        </p:nvSpPr>
        <p:spPr>
          <a:xfrm>
            <a:off x="1518796" y="5954615"/>
            <a:ext cx="3919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Axioms of Probability: OR rule</a:t>
            </a:r>
          </a:p>
        </p:txBody>
      </p:sp>
      <p:pic>
        <p:nvPicPr>
          <p:cNvPr id="20" name="Picture 1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F868C2-D699-294A-86A6-D56F3DFC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44" y="4020068"/>
            <a:ext cx="5354607" cy="1427211"/>
          </a:xfrm>
          <a:prstGeom prst="rect">
            <a:avLst/>
          </a:prstGeom>
        </p:spPr>
      </p:pic>
      <p:pic>
        <p:nvPicPr>
          <p:cNvPr id="24" name="Picture 23" descr="A picture containing organ&#10;&#10;Description automatically generated">
            <a:extLst>
              <a:ext uri="{FF2B5EF4-FFF2-40B4-BE49-F238E27FC236}">
                <a16:creationId xmlns:a16="http://schemas.microsoft.com/office/drawing/2014/main" id="{D29531DD-149A-7E41-8615-BE8FCFB93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847" y="2806077"/>
            <a:ext cx="4051923" cy="40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6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B31A-DB12-F44A-877A-274AC91A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7D9C-8E31-C94B-B200-DE1C5040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3013"/>
            <a:ext cx="10972800" cy="4883151"/>
          </a:xfrm>
        </p:spPr>
        <p:txBody>
          <a:bodyPr/>
          <a:lstStyle/>
          <a:p>
            <a:r>
              <a:rPr lang="en-US" dirty="0"/>
              <a:t>Combination of </a:t>
            </a:r>
            <a:r>
              <a:rPr lang="en-US" dirty="0" err="1"/>
              <a:t>Poissons</a:t>
            </a:r>
            <a:r>
              <a:rPr lang="en-US" dirty="0"/>
              <a:t> defined by 𝜆, but 𝜆 is a random variable with a “gamma” distribution.</a:t>
            </a:r>
          </a:p>
          <a:p>
            <a:r>
              <a:rPr lang="en-US" dirty="0"/>
              <a:t>Parameters: </a:t>
            </a:r>
          </a:p>
          <a:p>
            <a:pPr lvl="1"/>
            <a:r>
              <a:rPr lang="en-US" dirty="0"/>
              <a:t>µ (mean expected counts)</a:t>
            </a:r>
          </a:p>
          <a:p>
            <a:pPr lvl="1"/>
            <a:r>
              <a:rPr lang="el-GR" dirty="0"/>
              <a:t>θ</a:t>
            </a:r>
            <a:r>
              <a:rPr lang="en-US" dirty="0"/>
              <a:t> (theta, the dispersion parameter)</a:t>
            </a:r>
          </a:p>
          <a:p>
            <a:r>
              <a:rPr lang="en-US" dirty="0"/>
              <a:t>Mean: E(Y) = µ</a:t>
            </a:r>
          </a:p>
          <a:p>
            <a:r>
              <a:rPr lang="en-US" dirty="0"/>
              <a:t>Variance: var(Y) = µ + µ</a:t>
            </a:r>
            <a:r>
              <a:rPr lang="en-US" baseline="30000" dirty="0"/>
              <a:t>2</a:t>
            </a:r>
            <a:r>
              <a:rPr lang="en-US" dirty="0"/>
              <a:t>/</a:t>
            </a:r>
            <a:r>
              <a:rPr lang="en-US" dirty="0" err="1"/>
              <a:t>θ</a:t>
            </a:r>
            <a:endParaRPr lang="en-US" dirty="0"/>
          </a:p>
        </p:txBody>
      </p:sp>
      <p:pic>
        <p:nvPicPr>
          <p:cNvPr id="4" name="Picture 3" descr="A picture containing organ&#10;&#10;Description automatically generated">
            <a:extLst>
              <a:ext uri="{FF2B5EF4-FFF2-40B4-BE49-F238E27FC236}">
                <a16:creationId xmlns:a16="http://schemas.microsoft.com/office/drawing/2014/main" id="{9AC34266-188B-1B4D-81EC-A4733C1B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259" y="2531439"/>
            <a:ext cx="4051923" cy="4051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7D713-A936-664B-A0C5-5B9EAB361166}"/>
              </a:ext>
            </a:extLst>
          </p:cNvPr>
          <p:cNvSpPr txBox="1"/>
          <p:nvPr/>
        </p:nvSpPr>
        <p:spPr>
          <a:xfrm>
            <a:off x="1422443" y="5297488"/>
            <a:ext cx="482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the deal with the name?</a:t>
            </a:r>
          </a:p>
          <a:p>
            <a:r>
              <a:rPr lang="en-US" sz="2000" dirty="0"/>
              <a:t>It is related to the binomial distribution (so is Poisson), but honestly, it’s not clear to me.</a:t>
            </a:r>
          </a:p>
        </p:txBody>
      </p:sp>
    </p:spTree>
    <p:extLst>
      <p:ext uri="{BB962C8B-B14F-4D97-AF65-F5344CB8AC3E}">
        <p14:creationId xmlns:p14="http://schemas.microsoft.com/office/powerpoint/2010/main" val="1846986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D6A8-0A71-1C47-B282-CBC7E9C6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17DC-BEC0-AF40-90E1-F8A57E8B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feel for the negative binomial distribution by changing the theta parameter in this code and re-running it.</a:t>
            </a:r>
          </a:p>
          <a:p>
            <a:r>
              <a:rPr lang="en-US" dirty="0"/>
              <a:t>What happens when mu &lt; theta?</a:t>
            </a:r>
          </a:p>
          <a:p>
            <a:r>
              <a:rPr lang="en-US" dirty="0"/>
              <a:t>Does a smaller theta mean more or less spread in the data?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73840-27B0-7A44-A531-CFA2963AC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45" y="3622677"/>
            <a:ext cx="10285955" cy="260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BB61-23C0-E149-A21F-9906159D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Overdispersion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2ED6-6133-0E4B-9951-181BAAC5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019675" cy="4525963"/>
          </a:xfrm>
        </p:spPr>
        <p:txBody>
          <a:bodyPr/>
          <a:lstStyle/>
          <a:p>
            <a:r>
              <a:rPr lang="en-US" dirty="0"/>
              <a:t>Packages you’ll need for today:</a:t>
            </a:r>
          </a:p>
          <a:p>
            <a:pPr lvl="1"/>
            <a:r>
              <a:rPr lang="en-US" dirty="0">
                <a:latin typeface="Courier" pitchFamily="2" charset="0"/>
              </a:rPr>
              <a:t>MASS</a:t>
            </a:r>
          </a:p>
          <a:p>
            <a:pPr lvl="1"/>
            <a:r>
              <a:rPr lang="en-US" dirty="0" err="1">
                <a:latin typeface="Courier" pitchFamily="2" charset="0"/>
              </a:rPr>
              <a:t>pscl</a:t>
            </a:r>
            <a:endParaRPr lang="en-US" dirty="0">
              <a:latin typeface="Courier" pitchFamily="2" charset="0"/>
            </a:endParaRPr>
          </a:p>
          <a:p>
            <a:pPr lvl="1"/>
            <a:endParaRPr lang="en-US" dirty="0">
              <a:latin typeface="Courier" pitchFamily="2" charset="0"/>
            </a:endParaRPr>
          </a:p>
          <a:p>
            <a:r>
              <a:rPr lang="en-US" dirty="0"/>
              <a:t>Optional for making maps:</a:t>
            </a:r>
          </a:p>
          <a:p>
            <a:pPr lvl="1"/>
            <a:r>
              <a:rPr lang="en-US" dirty="0">
                <a:latin typeface="Courier" pitchFamily="2" charset="0"/>
              </a:rPr>
              <a:t>maps</a:t>
            </a:r>
          </a:p>
          <a:p>
            <a:pPr lvl="1"/>
            <a:r>
              <a:rPr lang="en-US" dirty="0" err="1">
                <a:latin typeface="Courier" pitchFamily="2" charset="0"/>
              </a:rPr>
              <a:t>mapproj</a:t>
            </a:r>
            <a:endParaRPr lang="en-US" dirty="0">
              <a:latin typeface="Courier" pitchFamily="2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608E5-2AD1-4446-A534-A2A1F7F6DBF3}"/>
              </a:ext>
            </a:extLst>
          </p:cNvPr>
          <p:cNvSpPr txBox="1"/>
          <p:nvPr/>
        </p:nvSpPr>
        <p:spPr>
          <a:xfrm>
            <a:off x="4945647" y="2386012"/>
            <a:ext cx="663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(c(“MASS”, “</a:t>
            </a:r>
            <a:r>
              <a:rPr lang="en-US" sz="2400" dirty="0" err="1">
                <a:latin typeface="Courier" pitchFamily="2" charset="0"/>
              </a:rPr>
              <a:t>pscl</a:t>
            </a:r>
            <a:r>
              <a:rPr lang="en-US" sz="2400" dirty="0">
                <a:latin typeface="Courier" pitchFamily="2" charset="0"/>
              </a:rPr>
              <a:t>”))</a:t>
            </a:r>
          </a:p>
        </p:txBody>
      </p:sp>
    </p:spTree>
    <p:extLst>
      <p:ext uri="{BB962C8B-B14F-4D97-AF65-F5344CB8AC3E}">
        <p14:creationId xmlns:p14="http://schemas.microsoft.com/office/powerpoint/2010/main" val="3767409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A59A-F267-3A4A-A261-BDAE4AA4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a Negative Binomial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14A3-8DBE-5649-9351-20DDAF6B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MASS package includes a </a:t>
            </a:r>
            <a:r>
              <a:rPr lang="en-US" dirty="0" err="1">
                <a:latin typeface="Courier" pitchFamily="2" charset="0"/>
              </a:rPr>
              <a:t>glm.nb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function to fit negative binomial GLMs.</a:t>
            </a:r>
          </a:p>
          <a:p>
            <a:r>
              <a:rPr lang="en-US" dirty="0"/>
              <a:t>No need to provide </a:t>
            </a:r>
            <a:r>
              <a:rPr lang="en-US" dirty="0">
                <a:latin typeface="Courier" pitchFamily="2" charset="0"/>
              </a:rPr>
              <a:t>family =</a:t>
            </a:r>
            <a:r>
              <a:rPr lang="en-US" dirty="0"/>
              <a:t> </a:t>
            </a:r>
          </a:p>
          <a:p>
            <a:r>
              <a:rPr lang="en-US" dirty="0"/>
              <a:t>Estimates theta in addition to linear coefficients</a:t>
            </a:r>
          </a:p>
          <a:p>
            <a:r>
              <a:rPr lang="en-US" dirty="0"/>
              <a:t>To fit a negative binomial GLM use:</a:t>
            </a:r>
          </a:p>
          <a:p>
            <a:r>
              <a:rPr lang="en-US" dirty="0" err="1">
                <a:latin typeface="Courier" pitchFamily="2" charset="0"/>
              </a:rPr>
              <a:t>glm.nb</a:t>
            </a:r>
            <a:r>
              <a:rPr lang="en-US" dirty="0">
                <a:latin typeface="Courier" pitchFamily="2" charset="0"/>
              </a:rPr>
              <a:t>(Count ~ Latitude, data = birds)</a:t>
            </a:r>
          </a:p>
          <a:p>
            <a:r>
              <a:rPr lang="en-US" dirty="0"/>
              <a:t>To add an offset, can’t use </a:t>
            </a:r>
            <a:r>
              <a:rPr lang="en-US" dirty="0">
                <a:latin typeface="Courier" pitchFamily="2" charset="0"/>
              </a:rPr>
              <a:t>offset = </a:t>
            </a:r>
          </a:p>
          <a:p>
            <a:r>
              <a:rPr lang="en-US" dirty="0" err="1">
                <a:latin typeface="Courier" pitchFamily="2" charset="0"/>
              </a:rPr>
              <a:t>glm.nb</a:t>
            </a:r>
            <a:r>
              <a:rPr lang="en-US" dirty="0">
                <a:latin typeface="Courier" pitchFamily="2" charset="0"/>
              </a:rPr>
              <a:t>(Count ~ Latitude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+ offset(log(hours))</a:t>
            </a:r>
            <a:r>
              <a:rPr lang="en-US" dirty="0">
                <a:latin typeface="Courier" pitchFamily="2" charset="0"/>
              </a:rPr>
              <a:t>, data = birds)</a:t>
            </a:r>
          </a:p>
        </p:txBody>
      </p:sp>
    </p:spTree>
    <p:extLst>
      <p:ext uri="{BB962C8B-B14F-4D97-AF65-F5344CB8AC3E}">
        <p14:creationId xmlns:p14="http://schemas.microsoft.com/office/powerpoint/2010/main" val="214203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E8D03155-3CBF-B248-B891-93B91824E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8217"/>
            <a:ext cx="12192000" cy="4061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2C0308-B79E-AC48-A7CA-74D581CB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Negative Binomial</a:t>
            </a:r>
          </a:p>
        </p:txBody>
      </p:sp>
      <p:sp>
        <p:nvSpPr>
          <p:cNvPr id="5129" name="TextBox 13"/>
          <p:cNvSpPr txBox="1">
            <a:spLocks noChangeArrowheads="1"/>
          </p:cNvSpPr>
          <p:nvPr/>
        </p:nvSpPr>
        <p:spPr bwMode="auto">
          <a:xfrm>
            <a:off x="4640792" y="5818673"/>
            <a:ext cx="2115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Next" panose="020B0503020202020204" pitchFamily="34" charset="0"/>
              </a:rPr>
              <a:t>“OR” rule</a:t>
            </a:r>
          </a:p>
        </p:txBody>
      </p:sp>
      <p:sp>
        <p:nvSpPr>
          <p:cNvPr id="4" name="Plus 3">
            <a:extLst>
              <a:ext uri="{FF2B5EF4-FFF2-40B4-BE49-F238E27FC236}">
                <a16:creationId xmlns:a16="http://schemas.microsoft.com/office/drawing/2014/main" id="{78C00C91-B49E-6C46-8DCE-8517154F0EFF}"/>
              </a:ext>
            </a:extLst>
          </p:cNvPr>
          <p:cNvSpPr/>
          <p:nvPr/>
        </p:nvSpPr>
        <p:spPr>
          <a:xfrm>
            <a:off x="3995452" y="2824107"/>
            <a:ext cx="570638" cy="638284"/>
          </a:xfrm>
          <a:prstGeom prst="mathPlu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 4">
            <a:extLst>
              <a:ext uri="{FF2B5EF4-FFF2-40B4-BE49-F238E27FC236}">
                <a16:creationId xmlns:a16="http://schemas.microsoft.com/office/drawing/2014/main" id="{98D38F7B-8D35-DE40-AACD-87F2B5FF945C}"/>
              </a:ext>
            </a:extLst>
          </p:cNvPr>
          <p:cNvSpPr/>
          <p:nvPr/>
        </p:nvSpPr>
        <p:spPr>
          <a:xfrm>
            <a:off x="7977721" y="2785412"/>
            <a:ext cx="762000" cy="592246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A1D75-A4D7-DE44-8EA4-0DF049F19455}"/>
              </a:ext>
            </a:extLst>
          </p:cNvPr>
          <p:cNvSpPr txBox="1"/>
          <p:nvPr/>
        </p:nvSpPr>
        <p:spPr>
          <a:xfrm>
            <a:off x="1481446" y="5337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Binomial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8BA9C-C7C7-7540-9372-3315352311A5}"/>
              </a:ext>
            </a:extLst>
          </p:cNvPr>
          <p:cNvSpPr txBox="1"/>
          <p:nvPr/>
        </p:nvSpPr>
        <p:spPr>
          <a:xfrm>
            <a:off x="5272833" y="5214065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Negative Binomial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6B6071-DB7F-4845-B989-C5F2277D52B4}"/>
              </a:ext>
            </a:extLst>
          </p:cNvPr>
          <p:cNvSpPr txBox="1"/>
          <p:nvPr/>
        </p:nvSpPr>
        <p:spPr>
          <a:xfrm>
            <a:off x="10220805" y="53453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venir Next" panose="020B0503020202020204" pitchFamily="34" charset="0"/>
              </a:rPr>
              <a:t>ZiNB</a:t>
            </a:r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17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4BB3-2CB3-B441-8193-154D4CB4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 </a:t>
            </a:r>
            <a:r>
              <a:rPr lang="en-US" dirty="0" err="1"/>
              <a:t>ZiNB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8F33-4F58-4343-B315-8C319496F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option with </a:t>
            </a:r>
            <a:r>
              <a:rPr lang="en-US" dirty="0" err="1"/>
              <a:t>zeroinfl</a:t>
            </a:r>
            <a:r>
              <a:rPr lang="en-US" dirty="0"/>
              <a:t>()</a:t>
            </a:r>
          </a:p>
          <a:p>
            <a:r>
              <a:rPr lang="en-US" dirty="0" err="1">
                <a:latin typeface="Courier" pitchFamily="2" charset="0"/>
              </a:rPr>
              <a:t>zeroinfl</a:t>
            </a:r>
            <a:r>
              <a:rPr lang="en-US" dirty="0">
                <a:latin typeface="Courier" pitchFamily="2" charset="0"/>
              </a:rPr>
              <a:t>(Count ~ </a:t>
            </a:r>
            <a:r>
              <a:rPr lang="en-US" dirty="0" err="1">
                <a:latin typeface="Courier" pitchFamily="2" charset="0"/>
              </a:rPr>
              <a:t>latitude|latitude</a:t>
            </a:r>
            <a:r>
              <a:rPr lang="en-US" dirty="0">
                <a:latin typeface="Courier" pitchFamily="2" charset="0"/>
              </a:rPr>
              <a:t>, offset = log(hours),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dist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“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negbin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”, </a:t>
            </a:r>
            <a:r>
              <a:rPr lang="en-US" dirty="0">
                <a:latin typeface="Courier" pitchFamily="2" charset="0"/>
              </a:rPr>
              <a:t>data = birds2)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4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40747" r="46515" b="11201"/>
          <a:stretch/>
        </p:blipFill>
        <p:spPr bwMode="auto">
          <a:xfrm>
            <a:off x="1714004" y="1306286"/>
            <a:ext cx="8964264" cy="465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742214" y="1591294"/>
            <a:ext cx="332509" cy="3443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7829" y="1306286"/>
            <a:ext cx="344384" cy="28500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4005" y="926279"/>
            <a:ext cx="341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Predictor variables for count term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96136" y="1246912"/>
            <a:ext cx="325292" cy="34438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02029" y="924304"/>
            <a:ext cx="327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Predictor variables for zero term</a:t>
            </a:r>
          </a:p>
        </p:txBody>
      </p:sp>
      <p:sp>
        <p:nvSpPr>
          <p:cNvPr id="10" name="Oval 9"/>
          <p:cNvSpPr/>
          <p:nvPr/>
        </p:nvSpPr>
        <p:spPr>
          <a:xfrm>
            <a:off x="5181602" y="1531919"/>
            <a:ext cx="1104405" cy="45126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27331" y="3393585"/>
            <a:ext cx="1180492" cy="3443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5356" y="4234735"/>
            <a:ext cx="1180492" cy="6579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8ADD2D-19F2-4A0D-9E39-9D51F959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902" y="2113923"/>
            <a:ext cx="2486992" cy="13989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378FA1-2334-4A77-8117-2A5DBC4C8D85}"/>
              </a:ext>
            </a:extLst>
          </p:cNvPr>
          <p:cNvSpPr txBox="1"/>
          <p:nvPr/>
        </p:nvSpPr>
        <p:spPr>
          <a:xfrm>
            <a:off x="5902067" y="2126731"/>
            <a:ext cx="217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0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46141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54585" y="1651853"/>
            <a:ext cx="3969088" cy="5037437"/>
            <a:chOff x="4904509" y="1500620"/>
            <a:chExt cx="3449782" cy="418408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7" r="30118"/>
            <a:stretch/>
          </p:blipFill>
          <p:spPr bwMode="auto">
            <a:xfrm>
              <a:off x="4904509" y="1500620"/>
              <a:ext cx="3449782" cy="3829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282200" y="5377934"/>
              <a:ext cx="831615" cy="306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Latitude</a:t>
              </a: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8" t="10009" r="30207"/>
          <a:stretch/>
        </p:blipFill>
        <p:spPr bwMode="auto">
          <a:xfrm>
            <a:off x="1032829" y="1007127"/>
            <a:ext cx="4376307" cy="589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0" t="29375" r="24580" b="20615"/>
          <a:stretch/>
        </p:blipFill>
        <p:spPr bwMode="auto">
          <a:xfrm>
            <a:off x="909637" y="321361"/>
            <a:ext cx="1943101" cy="192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863153" y="236734"/>
                <a:ext cx="3151953" cy="729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600" i="1" dirty="0"/>
                  <a:t>p</a:t>
                </a:r>
                <a:r>
                  <a:rPr lang="en-US" sz="2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exp</m:t>
                        </m:r>
                        <m:r>
                          <a:rPr lang="en-US" sz="2600" i="1">
                            <a:latin typeface="Cambria Math"/>
                          </a:rPr>
                          <m:t>⁡(−67+1.5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𝐿𝑎𝑡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exp</m:t>
                        </m:r>
                        <m:r>
                          <a:rPr lang="en-US" sz="2600" i="1">
                            <a:latin typeface="Cambria Math"/>
                          </a:rPr>
                          <m:t>⁡(−67+1.5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𝐿𝑎𝑡</m:t>
                        </m:r>
                        <m:r>
                          <a:rPr lang="en-US" sz="26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153" y="236734"/>
                <a:ext cx="3151953" cy="729687"/>
              </a:xfrm>
              <a:prstGeom prst="rect">
                <a:avLst/>
              </a:prstGeom>
              <a:blipFill>
                <a:blip r:embed="rId5"/>
                <a:stretch>
                  <a:fillRect l="-3614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C9FFB5-A437-6B49-BAD0-3A5DEE1045C1}"/>
              </a:ext>
            </a:extLst>
          </p:cNvPr>
          <p:cNvSpPr txBox="1"/>
          <p:nvPr/>
        </p:nvSpPr>
        <p:spPr>
          <a:xfrm>
            <a:off x="6357857" y="128252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Y = </a:t>
            </a:r>
            <a:r>
              <a:rPr lang="en-US" sz="2000" dirty="0" err="1">
                <a:latin typeface="Courier" pitchFamily="2" charset="0"/>
              </a:rPr>
              <a:t>plogis</a:t>
            </a:r>
            <a:r>
              <a:rPr lang="en-US" sz="2000" dirty="0">
                <a:latin typeface="Courier" pitchFamily="2" charset="0"/>
              </a:rPr>
              <a:t>(-67 + 1.5*latitude)</a:t>
            </a:r>
          </a:p>
        </p:txBody>
      </p:sp>
    </p:spTree>
    <p:extLst>
      <p:ext uri="{BB962C8B-B14F-4D97-AF65-F5344CB8AC3E}">
        <p14:creationId xmlns:p14="http://schemas.microsoft.com/office/powerpoint/2010/main" val="565131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540E-15B0-F348-9F42-A475DAF4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D781-6BCC-404B-BDFA-9A70CDB4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distribution (use model </a:t>
            </a:r>
            <a:r>
              <a:rPr lang="en-US" b="1" dirty="0"/>
              <a:t>with</a:t>
            </a:r>
            <a:r>
              <a:rPr lang="en-US" dirty="0"/>
              <a:t> predictors)</a:t>
            </a:r>
          </a:p>
          <a:p>
            <a:pPr lvl="1"/>
            <a:r>
              <a:rPr lang="en-US" dirty="0"/>
              <a:t>From 1st principles</a:t>
            </a:r>
          </a:p>
          <a:p>
            <a:pPr lvl="1"/>
            <a:r>
              <a:rPr lang="en-US" dirty="0"/>
              <a:t>From model competition with AIC (e.g. Poisson, negative binomial, </a:t>
            </a:r>
            <a:r>
              <a:rPr lang="en-US" dirty="0" err="1"/>
              <a:t>ZiP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significance of predictors</a:t>
            </a:r>
          </a:p>
          <a:p>
            <a:pPr lvl="1"/>
            <a:r>
              <a:rPr lang="en-US" dirty="0"/>
              <a:t>LRT of nested models</a:t>
            </a:r>
          </a:p>
          <a:p>
            <a:pPr lvl="1"/>
            <a:r>
              <a:rPr lang="en-US" dirty="0"/>
              <a:t>AIC of competing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B4987-F974-0149-A6BA-2904FA20CC31}"/>
              </a:ext>
            </a:extLst>
          </p:cNvPr>
          <p:cNvSpPr txBox="1"/>
          <p:nvPr/>
        </p:nvSpPr>
        <p:spPr>
          <a:xfrm>
            <a:off x="381000" y="4167982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06E83-97DB-2E49-B210-01365430883F}"/>
              </a:ext>
            </a:extLst>
          </p:cNvPr>
          <p:cNvSpPr txBox="1"/>
          <p:nvPr/>
        </p:nvSpPr>
        <p:spPr>
          <a:xfrm>
            <a:off x="381000" y="2209800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88716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Exam Revisions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week to revise exams.  Final grade = average of original and revised</a:t>
            </a:r>
          </a:p>
          <a:p>
            <a:r>
              <a:rPr lang="en-US" dirty="0"/>
              <a:t>Revise only questions you want to but be sure to carry through changes to subsequent questions when appropriate.</a:t>
            </a:r>
          </a:p>
          <a:p>
            <a:r>
              <a:rPr lang="en-US" dirty="0"/>
              <a:t>Turn in original and revisions together</a:t>
            </a:r>
          </a:p>
          <a:p>
            <a:r>
              <a:rPr lang="en-US" dirty="0"/>
              <a:t>Monday’s lab will be time for you to get help from Avalon with revisions</a:t>
            </a:r>
          </a:p>
          <a:p>
            <a:r>
              <a:rPr lang="en-US" dirty="0"/>
              <a:t>I will likely assign a homework on Tuesday, so manage your time well.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2E31-1B4E-AA4F-A5B1-989BBCAD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5EE1-6860-6A4F-B481-AEF534B4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all for putting so much thought into the feedback forms!</a:t>
            </a:r>
          </a:p>
          <a:p>
            <a:r>
              <a:rPr lang="en-US" dirty="0"/>
              <a:t>Results: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536586-3C51-5A40-B205-53020AE6C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85140"/>
              </p:ext>
            </p:extLst>
          </p:nvPr>
        </p:nvGraphicFramePr>
        <p:xfrm>
          <a:off x="609600" y="2570206"/>
          <a:ext cx="4441868" cy="3880810"/>
        </p:xfrm>
        <a:graphic>
          <a:graphicData uri="http://schemas.openxmlformats.org/drawingml/2006/table">
            <a:tbl>
              <a:tblPr/>
              <a:tblGrid>
                <a:gridCol w="922638">
                  <a:extLst>
                    <a:ext uri="{9D8B030D-6E8A-4147-A177-3AD203B41FA5}">
                      <a16:colId xmlns:a16="http://schemas.microsoft.com/office/drawing/2014/main" val="142343749"/>
                    </a:ext>
                  </a:extLst>
                </a:gridCol>
                <a:gridCol w="3519230">
                  <a:extLst>
                    <a:ext uri="{9D8B030D-6E8A-4147-A177-3AD203B41FA5}">
                      <a16:colId xmlns:a16="http://schemas.microsoft.com/office/drawing/2014/main" val="1204373490"/>
                    </a:ext>
                  </a:extLst>
                </a:gridCol>
              </a:tblGrid>
              <a:tr h="58897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Count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What’s good?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914403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10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examples</a:t>
                      </a:r>
                      <a:endParaRPr lang="en-US" sz="180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490522"/>
                  </a:ext>
                </a:extLst>
              </a:tr>
              <a:tr h="178681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5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slides</a:t>
                      </a:r>
                      <a:endParaRPr lang="en-US" sz="180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055385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4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sample code / demo in R</a:t>
                      </a:r>
                      <a:endParaRPr lang="en-US" sz="180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592352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group work / practice in class</a:t>
                      </a:r>
                      <a:endParaRPr lang="en-US" sz="180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0822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using chalkboard / visuals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0036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homework solutions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8394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working through math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31565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recap at end of lecture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488092"/>
                  </a:ext>
                </a:extLst>
              </a:tr>
              <a:tr h="178681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pace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0224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53ECA5-A2CB-ED4A-9289-CD61B8103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209594"/>
              </p:ext>
            </p:extLst>
          </p:nvPr>
        </p:nvGraphicFramePr>
        <p:xfrm>
          <a:off x="5405299" y="2244949"/>
          <a:ext cx="6177101" cy="4182929"/>
        </p:xfrm>
        <a:graphic>
          <a:graphicData uri="http://schemas.openxmlformats.org/drawingml/2006/table">
            <a:tbl>
              <a:tblPr/>
              <a:tblGrid>
                <a:gridCol w="896647">
                  <a:extLst>
                    <a:ext uri="{9D8B030D-6E8A-4147-A177-3AD203B41FA5}">
                      <a16:colId xmlns:a16="http://schemas.microsoft.com/office/drawing/2014/main" val="2639632265"/>
                    </a:ext>
                  </a:extLst>
                </a:gridCol>
                <a:gridCol w="5280454">
                  <a:extLst>
                    <a:ext uri="{9D8B030D-6E8A-4147-A177-3AD203B41FA5}">
                      <a16:colId xmlns:a16="http://schemas.microsoft.com/office/drawing/2014/main" val="3383231960"/>
                    </a:ext>
                  </a:extLst>
                </a:gridCol>
              </a:tblGrid>
              <a:tr h="70820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Count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What’s not so good?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486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4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posted slides not complete (enough)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983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3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pace too fast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92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3</a:t>
                      </a:r>
                      <a:endParaRPr lang="en-US" sz="180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go over code in lecture more / better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70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too much math / too much time spent on equations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175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not enough math / not enough time spent on equations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59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not having code before lecture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798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better translation from math/concept to code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73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classroom uncomfortable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72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8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01CB-ECC8-444B-A762-B16A3A66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A4B3ED-5279-0B4F-BEC6-7E818419A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195707"/>
              </p:ext>
            </p:extLst>
          </p:nvPr>
        </p:nvGraphicFramePr>
        <p:xfrm>
          <a:off x="3118021" y="1775983"/>
          <a:ext cx="5955957" cy="4505602"/>
        </p:xfrm>
        <a:graphic>
          <a:graphicData uri="http://schemas.openxmlformats.org/drawingml/2006/table">
            <a:tbl>
              <a:tblPr/>
              <a:tblGrid>
                <a:gridCol w="1000897">
                  <a:extLst>
                    <a:ext uri="{9D8B030D-6E8A-4147-A177-3AD203B41FA5}">
                      <a16:colId xmlns:a16="http://schemas.microsoft.com/office/drawing/2014/main" val="1593284327"/>
                    </a:ext>
                  </a:extLst>
                </a:gridCol>
                <a:gridCol w="4955060">
                  <a:extLst>
                    <a:ext uri="{9D8B030D-6E8A-4147-A177-3AD203B41FA5}">
                      <a16:colId xmlns:a16="http://schemas.microsoft.com/office/drawing/2014/main" val="820211815"/>
                    </a:ext>
                  </a:extLst>
                </a:gridCol>
              </a:tblGrid>
              <a:tr h="848002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Count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Suggested Changes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2735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5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more in-class coding / other activities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6061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3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slow down pace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0545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3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post code before class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0937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provide learning objectives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9259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more recaps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7350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more “why”, less “how”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78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more chalkboard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4042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post lectures before class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3563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post notes (like first few lectures)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3061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venir Next" panose="020B0503020202020204" pitchFamily="34" charset="0"/>
                        </a:rPr>
                        <a:t>change order of lectures</a:t>
                      </a:r>
                      <a:endParaRPr lang="en-US" sz="1800" dirty="0">
                        <a:effectLst/>
                        <a:latin typeface="Avenir Next" panose="020B0503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5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01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33D9-A118-3847-8AD2-458BA6E7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802A9-7330-F246-89D3-14BE26BEB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334125" cy="4525963"/>
          </a:xfrm>
        </p:spPr>
        <p:txBody>
          <a:bodyPr/>
          <a:lstStyle/>
          <a:p>
            <a:r>
              <a:rPr lang="en-US" dirty="0"/>
              <a:t>I posted code for Tuesday’s example in </a:t>
            </a:r>
            <a:r>
              <a:rPr lang="en-US" dirty="0" err="1"/>
              <a:t>flickers.nb.html</a:t>
            </a:r>
            <a:r>
              <a:rPr lang="en-US" dirty="0"/>
              <a:t> on Canvas.  </a:t>
            </a:r>
          </a:p>
          <a:p>
            <a:pPr lvl="1"/>
            <a:r>
              <a:rPr lang="en-US" dirty="0"/>
              <a:t>Data found in the datasets folder</a:t>
            </a:r>
          </a:p>
          <a:p>
            <a:r>
              <a:rPr lang="en-US" dirty="0"/>
              <a:t>Copy and paste (or download) code and get it to run.</a:t>
            </a:r>
          </a:p>
          <a:p>
            <a:r>
              <a:rPr lang="en-US" dirty="0"/>
              <a:t>Today we’ll go through a different example, but you can use the flicker analysis for reference</a:t>
            </a:r>
          </a:p>
        </p:txBody>
      </p:sp>
      <p:pic>
        <p:nvPicPr>
          <p:cNvPr id="4" name="Picture 2" descr="http://3.bp.blogspot.com/-KzmgsrpF9dU/Tpo2OchUHFI/AAAAAAAAH8A/bkNfKM5w6XI/s1600/RedShaftedNorthernFlicker+%25281%2529.jpg">
            <a:extLst>
              <a:ext uri="{FF2B5EF4-FFF2-40B4-BE49-F238E27FC236}">
                <a16:creationId xmlns:a16="http://schemas.microsoft.com/office/drawing/2014/main" id="{32F384C0-4FB0-8849-BF39-408C80BC0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/>
          <a:stretch/>
        </p:blipFill>
        <p:spPr bwMode="auto">
          <a:xfrm>
            <a:off x="7148947" y="1737360"/>
            <a:ext cx="4433453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37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www.pwconserve.org/graphics/wildlife/birds/bluebird_8226.jpg"/>
          <p:cNvSpPr>
            <a:spLocks noChangeAspect="1" noChangeArrowheads="1"/>
          </p:cNvSpPr>
          <p:nvPr/>
        </p:nvSpPr>
        <p:spPr bwMode="auto">
          <a:xfrm>
            <a:off x="1587501" y="-136525"/>
            <a:ext cx="532447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2" b="10827"/>
          <a:stretch/>
        </p:blipFill>
        <p:spPr bwMode="auto">
          <a:xfrm>
            <a:off x="1924051" y="259773"/>
            <a:ext cx="3805767" cy="242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8" r="30207"/>
          <a:stretch/>
        </p:blipFill>
        <p:spPr bwMode="auto">
          <a:xfrm>
            <a:off x="5943600" y="1"/>
            <a:ext cx="4572000" cy="684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6" descr="http://farm9.staticflickr.com/8379/8636596556_46745312ae_z.jpg"/>
          <p:cNvSpPr>
            <a:spLocks noChangeAspect="1" noChangeArrowheads="1"/>
          </p:cNvSpPr>
          <p:nvPr/>
        </p:nvSpPr>
        <p:spPr bwMode="auto">
          <a:xfrm>
            <a:off x="1587501" y="-136525"/>
            <a:ext cx="399097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810934"/>
            <a:ext cx="3843867" cy="384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90236" y="6412468"/>
            <a:ext cx="290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www.christmasbirdcount.org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1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59CB-808C-2640-8922-89749E03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5033963" cy="1143000"/>
          </a:xfrm>
        </p:spPr>
        <p:txBody>
          <a:bodyPr/>
          <a:lstStyle/>
          <a:p>
            <a:r>
              <a:rPr lang="en-US" dirty="0"/>
              <a:t>Eastern Bluebirds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7628-D4DB-2F43-9D38-D39319C5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334000" cy="4525963"/>
          </a:xfrm>
        </p:spPr>
        <p:txBody>
          <a:bodyPr/>
          <a:lstStyle/>
          <a:p>
            <a:r>
              <a:rPr lang="en-US" dirty="0"/>
              <a:t>Migrate short distances south in the winter</a:t>
            </a:r>
          </a:p>
          <a:p>
            <a:r>
              <a:rPr lang="en-US" dirty="0"/>
              <a:t>Can be found year-round in most of New England</a:t>
            </a:r>
          </a:p>
          <a:p>
            <a:r>
              <a:rPr lang="en-US" dirty="0"/>
              <a:t>Looks like maybe there’s a trend with latitude</a:t>
            </a:r>
          </a:p>
          <a:p>
            <a:r>
              <a:rPr lang="en-US" dirty="0"/>
              <a:t>Download </a:t>
            </a:r>
            <a:r>
              <a:rPr lang="en-US" dirty="0" err="1"/>
              <a:t>bluebirds.Rmd</a:t>
            </a:r>
            <a:r>
              <a:rPr lang="en-US" dirty="0"/>
              <a:t> and </a:t>
            </a:r>
            <a:r>
              <a:rPr lang="en-US" dirty="0" err="1"/>
              <a:t>bluebirds.csv</a:t>
            </a:r>
            <a:r>
              <a:rPr lang="en-US" dirty="0"/>
              <a:t> from Canvas to follow along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380054-31AE-844B-B97B-6E8E312D4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8" r="30207"/>
          <a:stretch/>
        </p:blipFill>
        <p:spPr bwMode="auto">
          <a:xfrm>
            <a:off x="5943600" y="1"/>
            <a:ext cx="4572000" cy="684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66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ADA4-4C62-6349-8075-68AB6E9B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Overdispersed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41AE-CED4-F146-920A-C9D4CE66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dataset (</a:t>
            </a:r>
            <a:r>
              <a:rPr lang="en-US" dirty="0" err="1"/>
              <a:t>bluebirds.csv</a:t>
            </a:r>
            <a:r>
              <a:rPr lang="en-US" dirty="0"/>
              <a:t>) into R and check if it’s </a:t>
            </a:r>
            <a:r>
              <a:rPr lang="en-US" dirty="0" err="1"/>
              <a:t>overdispersed</a:t>
            </a:r>
            <a:r>
              <a:rPr lang="en-US" dirty="0"/>
              <a:t> by doing one (or more) of the following:</a:t>
            </a:r>
          </a:p>
          <a:p>
            <a:pPr lvl="1"/>
            <a:r>
              <a:rPr lang="en-US" dirty="0"/>
              <a:t>Calculating mean and variance of the counts or counts per 100 hours</a:t>
            </a:r>
          </a:p>
          <a:p>
            <a:pPr lvl="1"/>
            <a:r>
              <a:rPr lang="en-US" dirty="0"/>
              <a:t>Fitting Poisson GLM that estimates a trend with latitude and looking at residual deviance and residual degrees of freedom</a:t>
            </a:r>
          </a:p>
          <a:p>
            <a:pPr lvl="1"/>
            <a:r>
              <a:rPr lang="en-US" dirty="0"/>
              <a:t>Plotting a histogram or bar plot of the data to look at the shape</a:t>
            </a:r>
          </a:p>
        </p:txBody>
      </p:sp>
    </p:spTree>
    <p:extLst>
      <p:ext uri="{BB962C8B-B14F-4D97-AF65-F5344CB8AC3E}">
        <p14:creationId xmlns:p14="http://schemas.microsoft.com/office/powerpoint/2010/main" val="270785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1202</Words>
  <Application>Microsoft Macintosh PowerPoint</Application>
  <PresentationFormat>Widescreen</PresentationFormat>
  <Paragraphs>190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Avenir Next</vt:lpstr>
      <vt:lpstr>Avenir Next Demi Bold</vt:lpstr>
      <vt:lpstr>Calibri</vt:lpstr>
      <vt:lpstr>Cambria Math</vt:lpstr>
      <vt:lpstr>Courier</vt:lpstr>
      <vt:lpstr>Courier New</vt:lpstr>
      <vt:lpstr>Office Theme</vt:lpstr>
      <vt:lpstr>Overdispersion Part 2</vt:lpstr>
      <vt:lpstr>Overdispersion Part 2</vt:lpstr>
      <vt:lpstr>Exam Revisions</vt:lpstr>
      <vt:lpstr>Feedback</vt:lpstr>
      <vt:lpstr>Feedback</vt:lpstr>
      <vt:lpstr>Flickers</vt:lpstr>
      <vt:lpstr>PowerPoint Presentation</vt:lpstr>
      <vt:lpstr>Eastern Bluebirds</vt:lpstr>
      <vt:lpstr>Overdispersed?</vt:lpstr>
      <vt:lpstr>Fit a Zero-Inflated Poisson</vt:lpstr>
      <vt:lpstr>Fit a Zero-Inflated Poisson</vt:lpstr>
      <vt:lpstr>Fit a Zero-Inflated Poisson</vt:lpstr>
      <vt:lpstr>Fit a Zero-Inflated Poisson</vt:lpstr>
      <vt:lpstr>PowerPoint Presentation</vt:lpstr>
      <vt:lpstr>PowerPoint Presentation</vt:lpstr>
      <vt:lpstr>Fit ZiP models</vt:lpstr>
      <vt:lpstr>Another source of overdispersion</vt:lpstr>
      <vt:lpstr>Negative Binomial</vt:lpstr>
      <vt:lpstr>Try it out</vt:lpstr>
      <vt:lpstr>Fit a Negative Binomial Model</vt:lpstr>
      <vt:lpstr>Zero-inflated Negative Binomial</vt:lpstr>
      <vt:lpstr>Fitting a ZiNB</vt:lpstr>
      <vt:lpstr>PowerPoint Presentation</vt:lpstr>
      <vt:lpstr>PowerPoint Presentation</vt:lpstr>
      <vt:lpstr>Model Selection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Calibri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Variance and Overdispersion</dc:title>
  <dc:creator>Eric Scott</dc:creator>
  <cp:keywords/>
  <cp:lastModifiedBy>Scott, Eric R.</cp:lastModifiedBy>
  <cp:revision>17</cp:revision>
  <dcterms:created xsi:type="dcterms:W3CDTF">2020-03-02T23:43:59Z</dcterms:created>
  <dcterms:modified xsi:type="dcterms:W3CDTF">2020-03-05T19:40:03Z</dcterms:modified>
</cp:coreProperties>
</file>