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4696" autoAdjust="0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2" Type="http://schemas.openxmlformats.org/officeDocument/2006/relationships/theme" Target="theme/theme1.xml" /><Relationship Id="rId31" Type="http://schemas.openxmlformats.org/officeDocument/2006/relationships/viewProps" Target="viewProps.xml" /><Relationship Id="rId3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2400"/>
            </a:lvl2pPr>
            <a:lvl3pPr marL="1143000" indent="-228600">
              <a:buFont typeface="Courier New" panose="02070309020205020404" pitchFamily="49" charset="0"/>
              <a:buChar char="o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Avenir Next Demi Bold" panose="020B0503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Font typeface="Arial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Variance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Overdispersion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Eric</a:t>
            </a:r>
            <a:r>
              <a:rPr/>
              <a:t> </a:t>
            </a:r>
            <a:r>
              <a:rPr/>
              <a:t>Scott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2020-03-03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Variance is a measure of the spread of data calculated as the average of the squared differences from the mean.</a:t>
                </a:r>
              </a:p>
              <a:p>
                <a:pPr lvl="0" marL="0" indent="0">
                  <a:buNone/>
                </a:pPr>
                <a:r>
                  <a:rPr b="1"/>
                  <a:t>Population</a:t>
                </a:r>
                <a:r>
                  <a:rPr/>
                  <a:t> variance: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σ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∑</m:t>
                          </m:r>
                          <m:r>
                            <m:t>(</m:t>
                          </m:r>
                          <m:r>
                            <m:t>x</m:t>
                          </m:r>
                          <m:r>
                            <m:t>−</m:t>
                          </m:r>
                          <m:r>
                            <m:t>μ</m:t>
                          </m:r>
                          <m:sSup>
                            <m:e>
                              <m:r>
                                <m:t>)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t>N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Sample</a:t>
                </a:r>
                <a:r>
                  <a:rPr/>
                  <a:t> variance: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s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∑</m:t>
                          </m:r>
                          <m:r>
                            <m:t>(</m:t>
                          </m:r>
                          <m:r>
                            <m:t>x</m:t>
                          </m:r>
                          <m:r>
                            <m:t>−</m:t>
                          </m:r>
                          <m:bar>
                            <m:barPr>
                              <m:pos m:val="top"/>
                            </m:barPr>
                            <m:e>
                              <m:r>
                                <m:t>x</m:t>
                              </m:r>
                            </m:e>
                          </m:bar>
                          <m:sSup>
                            <m:e>
                              <m:r>
                                <m:t>)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t>n</m:t>
                          </m:r>
                          <m:r>
                            <m:t>−</m:t>
                          </m:r>
                          <m:r>
                            <m:t>1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Poisson</a:t>
            </a:r>
            <a:r>
              <a:rPr/>
              <a:t> </a:t>
            </a:r>
            <a:r>
              <a:rPr/>
              <a:t>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For Poisson distributions, the expected variance is tied to the mean.</a:t>
                </a:r>
              </a:p>
              <a:p>
                <a:pPr lvl="1"/>
                <a14:m>
                  <m:oMath xmlns:m="http://schemas.openxmlformats.org/officeDocument/2006/math">
                    <m:r>
                      <m:t>μ</m:t>
                    </m:r>
                    <m:r>
                      <m:t>=</m:t>
                    </m:r>
                    <m:r>
                      <m:t>λ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=</m:t>
                    </m:r>
                    <m:r>
                      <m:t>λ</m:t>
                    </m:r>
                  </m:oMath>
                </a14:m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ariance-and-dealing-with-overdispersion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</a:t>
            </a:r>
            <a:r>
              <a:rPr/>
              <a:t> </a:t>
            </a:r>
            <a:r>
              <a:rPr/>
              <a:t>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calculate the sample variance of your actual data with the </a:t>
            </a:r>
            <a:r>
              <a:rPr sz="1800">
                <a:latin typeface="Courier"/>
              </a:rPr>
              <a:t>var()</a:t>
            </a:r>
            <a:r>
              <a:rPr/>
              <a:t> function in 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x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rpois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1000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tibble</a:t>
            </a:r>
            <a:r>
              <a:rPr sz="1800">
                <a:latin typeface="Courier"/>
              </a:rPr>
              <a:t>(x),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(x))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ariance-and-dealing-with-overdispersion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var</a:t>
            </a:r>
            <a:r>
              <a:rPr sz="1800">
                <a:latin typeface="Courier"/>
              </a:rPr>
              <a:t>(x)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4.732156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Combined</a:t>
            </a:r>
            <a:r>
              <a:rPr/>
              <a:t> </a:t>
            </a:r>
            <a:r>
              <a:rPr/>
              <a:t>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if our data comes not from one population with a Poisson distribution, but two Poisson distributed populations with different means?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#simulated data that is combination of two poisson distributions.</a:t>
            </a:r>
            <a:br/>
            <a:r>
              <a:rPr sz="1800">
                <a:latin typeface="Courier"/>
              </a:rPr>
              <a:t>y1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rpois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y2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rpois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(y1, y2))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6.504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var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(y1, y2))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18.6206</a:t>
            </a:r>
          </a:p>
          <a:p>
            <a:pPr lvl="0" marL="0" indent="0">
              <a:buNone/>
            </a:pPr>
            <a:r>
              <a:rPr/>
              <a:t>Now, there is more variation than we would predict from a simple Poisson process.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ariance-and-dealing-with-overdispersion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05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GLMs</a:t>
            </a:r>
            <a:r>
              <a:rPr/>
              <a:t> </a:t>
            </a:r>
            <a:r>
              <a:rPr/>
              <a:t>partition</a:t>
            </a:r>
            <a:r>
              <a:rPr/>
              <a:t> </a:t>
            </a:r>
            <a:r>
              <a:rPr/>
              <a:t>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 we fit a model that accounts for differences among levels of </a:t>
            </a:r>
            <a:r>
              <a:rPr sz="1800">
                <a:latin typeface="Courier"/>
              </a:rPr>
              <a:t>factor</a:t>
            </a:r>
            <a:r>
              <a:rPr/>
              <a:t>, we can account for the increased variance.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glm</a:t>
            </a:r>
            <a:r>
              <a:rPr sz="1800">
                <a:latin typeface="Courier"/>
              </a:rPr>
              <a:t>(y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factor, </a:t>
            </a:r>
            <a:r>
              <a:rPr sz="1800">
                <a:solidFill>
                  <a:srgbClr val="902000"/>
                </a:solidFill>
                <a:latin typeface="Courier"/>
              </a:rPr>
              <a:t>family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poisson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link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"log"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data2)</a:t>
            </a:r>
          </a:p>
          <a:p>
            <a:pPr lvl="0" marL="0" indent="0">
              <a:buNone/>
            </a:pPr>
            <a:r>
              <a:rPr/>
              <a:t>To see this, we need to look at the </a:t>
            </a:r>
            <a:r>
              <a:rPr b="1"/>
              <a:t>residuals</a:t>
            </a:r>
            <a:r>
              <a:rPr/>
              <a:t> (AKA “errors”)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Residuals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Residuals (aka “errors”) are the difference between the data points and the expected/fitted values from a model.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augmented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data2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fitted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(m, </a:t>
            </a:r>
            <a:r>
              <a:rPr sz="1800">
                <a:solidFill>
                  <a:srgbClr val="902000"/>
                </a:solidFill>
                <a:latin typeface="Courier"/>
              </a:rPr>
              <a:t>type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"response"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residuals =</a:t>
            </a:r>
            <a:r>
              <a:rPr sz="1800">
                <a:latin typeface="Courier"/>
              </a:rPr>
              <a:t> y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fitted)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(augmented)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6 x 4
##   factor     y fitted residuals
##   &lt;chr&gt;  &lt;int&gt;  &lt;dbl&gt;     &lt;dbl&gt;
## 1 y1         4   3.01     0.986
## 2 y2         8   9.99    -1.99 
## 3 y1         4   3.01     0.986
## 4 y2         5   9.99    -4.99 
## 5 y1         4   3.01     0.986
## 6 y2        11   9.99     1.01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Before the first exam, we talked about 4 ways of modeling population growth with GLMs:</a:t>
                </a:r>
              </a:p>
              <a:p>
                <a:pPr lvl="1">
                  <a:buAutoNum type="arabicPeriod"/>
                </a:pPr>
                <a:r>
                  <a:rPr/>
                  <a:t>Exponential growth with observation error (log-link Poisson)</a:t>
                </a:r>
              </a:p>
              <a:p>
                <a:pPr lvl="1">
                  <a:buAutoNum type="arabicPeriod"/>
                </a:pPr>
                <a:r>
                  <a:rPr/>
                  <a:t>Exponential growth with process error (intercept only with offset of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t</m:t>
                        </m:r>
                        <m: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>
                  <a:buAutoNum type="arabicPeriod"/>
                </a:pPr>
                <a:r>
                  <a:rPr/>
                  <a:t>Density dependent growth with observation error (log-link quadratic Poisson)</a:t>
                </a:r>
              </a:p>
              <a:p>
                <a:pPr lvl="1">
                  <a:buAutoNum type="arabicPeriod"/>
                </a:pPr>
                <a:r>
                  <a:rPr/>
                  <a:t>Density dependent growth with process error (Ricker model)</a:t>
                </a:r>
              </a:p>
            </p:txBody>
          </p:sp>
        </mc:Choice>
      </mc:AlternateContent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Checking</a:t>
            </a:r>
            <a:r>
              <a:rPr/>
              <a:t> </a:t>
            </a:r>
            <a:r>
              <a:rPr/>
              <a:t>residuals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 that we’ve accounted for additional sources of variation (two samples from </a:t>
            </a:r>
            <a:r>
              <a:rPr i="1"/>
              <a:t>different</a:t>
            </a:r>
            <a:r>
              <a:rPr/>
              <a:t> Poisson distributions) let’s calculate variance of the </a:t>
            </a:r>
            <a:r>
              <a:rPr b="1"/>
              <a:t>residuals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residuals</a:t>
            </a:r>
            <a:r>
              <a:rPr sz="1800">
                <a:latin typeface="Courier"/>
              </a:rPr>
              <a:t>(m, </a:t>
            </a:r>
            <a:r>
              <a:rPr sz="1800">
                <a:solidFill>
                  <a:srgbClr val="902000"/>
                </a:solidFill>
                <a:latin typeface="Courier"/>
              </a:rPr>
              <a:t>type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"response"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var</a:t>
            </a:r>
            <a:r>
              <a:rPr sz="1800">
                <a:latin typeface="Courier"/>
              </a:rPr>
              <a:t>()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6.428312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(y1,y2))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6.504</a:t>
            </a:r>
          </a:p>
          <a:p>
            <a:pPr lvl="0" marL="0" indent="0">
              <a:buNone/>
            </a:pPr>
            <a:r>
              <a:rPr/>
              <a:t>Much closer!</a:t>
            </a:r>
          </a:p>
          <a:p>
            <a:pPr lvl="0" marL="0" indent="0">
              <a:buNone/>
            </a:pPr>
            <a:r>
              <a:rPr/>
              <a:t>If we still had higher variation than expected after accounting for predictor variables, we would say this response variable is </a:t>
            </a:r>
            <a:r>
              <a:rPr b="1"/>
              <a:t>overdispersed</a:t>
            </a:r>
            <a:r>
              <a:rPr/>
              <a:t>. Less variation than expected = </a:t>
            </a:r>
            <a:r>
              <a:rPr b="1"/>
              <a:t>underdispersed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Deviance</a:t>
            </a:r>
            <a:r>
              <a:rPr/>
              <a:t> </a:t>
            </a:r>
            <a:r>
              <a:rPr/>
              <a:t>residuals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 commonly, </a:t>
            </a:r>
            <a:r>
              <a:rPr b="1"/>
              <a:t>deviance</a:t>
            </a:r>
            <a:r>
              <a:rPr/>
              <a:t> of a model is used to check for overdispersion.</a:t>
            </a:r>
          </a:p>
          <a:p>
            <a:pPr lvl="0" marL="0" indent="0">
              <a:buNone/>
            </a:pPr>
            <a:r>
              <a:rPr/>
              <a:t>Deviance is 2 time the log-likelihood ratio of our model compared to a </a:t>
            </a:r>
            <a:r>
              <a:rPr b="1"/>
              <a:t>saturated model</a:t>
            </a:r>
            <a:r>
              <a:rPr/>
              <a:t>—a model with a different parameter estimate for </a:t>
            </a:r>
            <a:r>
              <a:rPr i="1"/>
              <a:t>every row or datapoint</a:t>
            </a:r>
            <a:r>
              <a:rPr/>
              <a:t>. It’s kind off like asking how much worse our model is compared to one that perfectly predicts the data.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deviance</a:t>
            </a:r>
            <a:r>
              <a:rPr sz="1800">
                <a:latin typeface="Courier"/>
              </a:rPr>
              <a:t>(m)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1085.06</a:t>
            </a:r>
          </a:p>
          <a:p>
            <a:pPr lvl="0" marL="0" indent="0">
              <a:buNone/>
            </a:pPr>
            <a:r>
              <a:rPr/>
              <a:t>Model </a:t>
            </a:r>
            <a:r>
              <a:rPr i="1"/>
              <a:t>deviance</a:t>
            </a:r>
            <a:r>
              <a:rPr/>
              <a:t> should be about the same as residual degrees of freedom.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deviance</a:t>
            </a:r>
            <a:r>
              <a:rPr sz="1800">
                <a:latin typeface="Courier"/>
              </a:rPr>
              <a:t>(m)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df.residual</a:t>
            </a:r>
            <a:r>
              <a:rPr sz="1800">
                <a:latin typeface="Courier"/>
              </a:rPr>
              <a:t>(m)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1.087234</a:t>
            </a:r>
          </a:p>
          <a:p>
            <a:pPr lvl="0" marL="0" indent="0">
              <a:buNone/>
            </a:pPr>
            <a:r>
              <a:rPr/>
              <a:t>If greater than 1, overdispersion. If less than 1, underdispersion.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Formal test for overdispersion: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pchisq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deviance</a:t>
            </a:r>
            <a:r>
              <a:rPr sz="1800">
                <a:latin typeface="Courier"/>
              </a:rPr>
              <a:t>(m), </a:t>
            </a:r>
            <a:r>
              <a:rPr sz="1800" b="1">
                <a:solidFill>
                  <a:srgbClr val="007020"/>
                </a:solidFill>
                <a:latin typeface="Courier"/>
              </a:rPr>
              <a:t>df.residual</a:t>
            </a:r>
            <a:r>
              <a:rPr sz="1800">
                <a:latin typeface="Courier"/>
              </a:rPr>
              <a:t>(m), </a:t>
            </a:r>
            <a:r>
              <a:rPr sz="1800">
                <a:solidFill>
                  <a:srgbClr val="902000"/>
                </a:solidFill>
                <a:latin typeface="Courier"/>
              </a:rPr>
              <a:t>lower.tail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0.02809645</a:t>
            </a:r>
          </a:p>
          <a:p>
            <a:pPr lvl="0" marL="0" indent="0">
              <a:buNone/>
            </a:pPr>
            <a:r>
              <a:rPr/>
              <a:t>p &gt; 0.05, so not overdispersed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overdispersion?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if departurs from the Poisson distribution are due to things we can’t account for? What consequences are there?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df2 &lt;-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tibble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rpois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), </a:t>
            </a:r>
            <a:r>
              <a:rPr sz="1800" b="1">
                <a:solidFill>
                  <a:srgbClr val="007020"/>
                </a:solidFill>
                <a:latin typeface="Courier"/>
              </a:rPr>
              <a:t>rpois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 </a:t>
            </a:r>
            <a:r>
              <a:rPr sz="1800" b="1">
                <a:solidFill>
                  <a:srgbClr val="007020"/>
                </a:solidFill>
                <a:latin typeface="Courier"/>
              </a:rPr>
              <a:t>rpois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200</a:t>
            </a:r>
            <a:r>
              <a:rPr sz="1800">
                <a:latin typeface="Courier"/>
              </a:rPr>
              <a:t>)),</a:t>
            </a:r>
            <a:br/>
            <a:r>
              <a:rPr sz="1800">
                <a:latin typeface="Courier"/>
              </a:rPr>
              <a:t> 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#factor levels are random, don't correspond to three distributions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902000"/>
                </a:solidFill>
                <a:latin typeface="Courier"/>
              </a:rPr>
              <a:t>factor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sample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"B"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"C"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"D"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40A070"/>
                </a:solidFill>
                <a:latin typeface="Courier"/>
              </a:rPr>
              <a:t>60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replace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(df2)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6 x 2
##       y factor
##   &lt;int&gt; &lt;chr&gt; 
## 1     5 D     
## 2     2 D     
## 3     0 A     
## 4     2 C     
## 5    11 A     
## 6     7 A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glm</a:t>
            </a:r>
            <a:r>
              <a:rPr sz="1800">
                <a:latin typeface="Courier"/>
              </a:rPr>
              <a:t>(y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factor, </a:t>
            </a:r>
            <a:r>
              <a:rPr sz="1800">
                <a:solidFill>
                  <a:srgbClr val="902000"/>
                </a:solidFill>
                <a:latin typeface="Courier"/>
              </a:rPr>
              <a:t>family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poisson</a:t>
            </a:r>
            <a:r>
              <a:rPr sz="1800">
                <a:latin typeface="Courier"/>
              </a:rPr>
              <a:t>(),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df2)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deviance</a:t>
            </a:r>
            <a:r>
              <a:rPr sz="1800">
                <a:latin typeface="Courier"/>
              </a:rPr>
              <a:t>(m2)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df.residual</a:t>
            </a:r>
            <a:r>
              <a:rPr sz="1800">
                <a:latin typeface="Courier"/>
              </a:rPr>
              <a:t>(m2)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93.41814</a:t>
            </a:r>
          </a:p>
          <a:p>
            <a:pPr lvl="0" marL="0" indent="0">
              <a:buNone/>
            </a:pPr>
            <a:r>
              <a:rPr/>
              <a:t>Overdispersed!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(m2)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Call:
## glm(formula = y ~ factor, family = poisson(), data = df2)
## 
## Deviance Residuals: 
##     Min       1Q   Median       3Q      Max  
## -13.872  -10.100   -4.699    9.168   13.213  
## 
## Coefficients:
##             Estimate Std. Error z value Pr(&gt;|z|)    
## (Intercept)  4.36276    0.02590 168.461  &lt; 2e-16 ***
## factorB      0.26057    0.03859   6.753 1.45e-11 ***
## factorC      0.21023    0.03913   5.372 7.77e-08 ***
## factorD     -0.13722    0.03912  -3.507 0.000452 ***
## ---
## Signif. codes:  0 '***' 0.001 '**' 0.01 '*' 0.05 '.' 0.1 ' ' 1
## 
## (Dispersion parameter for poisson family taken to be 1)
## 
##     Null deviance: 5356.0  on 59  degrees of freedom
## Residual deviance: 5231.4  on 56  degrees of freedom
## AIC: 5558.2
## 
## Number of Fisher Scoring iterations: 6</a:t>
            </a:r>
          </a:p>
          <a:p>
            <a:pPr lvl="0" marL="0" indent="0">
              <a:buNone/>
            </a:pPr>
            <a:r>
              <a:rPr/>
              <a:t>The consequence is that now our p-values are unreliable. Just look, this </a:t>
            </a:r>
            <a:r>
              <a:rPr b="1"/>
              <a:t>meaningless</a:t>
            </a:r>
            <a:r>
              <a:rPr/>
              <a:t> factor gives a highly significant p-value! But don’t trust it!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m0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glm</a:t>
            </a:r>
            <a:r>
              <a:rPr sz="1800">
                <a:latin typeface="Courier"/>
              </a:rPr>
              <a:t>(y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family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poisson</a:t>
            </a:r>
            <a:r>
              <a:rPr sz="1800">
                <a:latin typeface="Courier"/>
              </a:rPr>
              <a:t>(),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df2)</a:t>
            </a:r>
            <a:br/>
            <a:r>
              <a:rPr sz="1800">
                <a:latin typeface="Courier"/>
              </a:rPr>
              <a:t>lmtest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lrtest</a:t>
            </a:r>
            <a:r>
              <a:rPr sz="1800">
                <a:latin typeface="Courier"/>
              </a:rPr>
              <a:t>(m0, m2)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Likelihood ratio test
## 
## Model 1: y ~ 1
## Model 2: y ~ factor
##   #Df  LogLik Df  Chisq Pr(&gt;Chisq)    
## 1   1 -2837.4                         
## 2   4 -2775.1  3 124.54  &lt; 2.2e-16 ***
## ---
## Signif. codes:  0 '***' 0.001 '**' 0.01 '*' 0.05 '.' 0.1 ' ' 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Dealing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departures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assumptions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Northern</a:t>
            </a:r>
            <a:r>
              <a:rPr/>
              <a:t> </a:t>
            </a:r>
            <a:r>
              <a:rPr/>
              <a:t>flickers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(pscl)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Classes and Methods for R developed in the
## Political Science Computational Laboratory
## Department of Political Science
## Stanford University
## Simon Jackman
## hurdle and zeroinfl functions by Achim Zeileis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birds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here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"data"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"NE_flickers.csv"</a:t>
            </a:r>
            <a:r>
              <a:rPr sz="1800">
                <a:latin typeface="Courier"/>
              </a:rPr>
              <a:t>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Parsed with column specification:
## cols(
##   Code = col_character(),
##   Name = col_character(),
##   Latitude = col_double(),
##   Longitude = col_double(),
##   hours = col_double(),
##   Count = col_double()
## 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zeroinfl</a:t>
            </a:r>
            <a:r>
              <a:rPr sz="1800">
                <a:latin typeface="Courier"/>
              </a:rPr>
              <a:t>(Count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birds)</a:t>
            </a:r>
            <a:br/>
            <a:r>
              <a:rPr sz="1800">
                <a:latin typeface="Courier"/>
              </a:rPr>
              <a:t>m2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Call:
## zeroinfl(formula = Count ~ 1, data = birds)
## 
## Count model coefficients (poisson with log link):
## (Intercept)  
##       3.175  
## 
## Zero-inflation model coefficients (binomial with logit link):
## (Intercept)  
##       1.125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(m2)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Call:
## zeroinfl(formula = Count ~ 1, data = birds)
## 
## Pearson residuals:
##     Min      1Q  Median      3Q     Max 
## -0.5547 -0.5547 -0.5547 -0.5547  6.0678 
## 
## Count model coefficients (poisson with log link):
##             Estimate Std. Error z value Pr(&gt;|z|)    
## (Intercept)  3.17471    0.04089   77.64   &lt;2e-16 ***
## 
## Zero-inflation model coefficients (binomial with logit link):
##             Estimate Std. Error z value Pr(&gt;|z|)    
## (Intercept)   1.1249     0.2302   4.887 1.02e-06 ***
## ---
## Signif. codes:  0 '***' 0.001 '**' 0.01 '*' 0.05 '.' 0.1 ' ' 1 
## 
## Number of iterations in BFGS optimization: 11 
## Log-likelihood: -340.4 on 2 Df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ZiP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offset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m3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zeroinfl</a:t>
            </a:r>
            <a:r>
              <a:rPr sz="1800">
                <a:latin typeface="Courier"/>
              </a:rPr>
              <a:t>(Count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offset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log</a:t>
            </a:r>
            <a:r>
              <a:rPr sz="1800">
                <a:latin typeface="Courier"/>
              </a:rPr>
              <a:t>(hours),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birds)</a:t>
            </a:r>
            <a:br/>
            <a:r>
              <a:rPr sz="1800">
                <a:latin typeface="Courier"/>
              </a:rPr>
              <a:t>m3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Call:
## zeroinfl(formula = Count ~ 1, data = birds, offset = log(hours))
## 
## Count model coefficients (poisson with log link):
## (Intercept)  
##      -1.583  
## 
## Zero-inflation model coefficients (binomial with logit link):
## (Intercept)  
##       1.123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(m3)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Call:
## zeroinfl(formula = Count ~ 1, data = birds, offset = log(hours))
## 
## Pearson residuals:
##     Min      1Q  Median      3Q     Max 
## -0.5612 -0.5469 -0.5362 -0.4854  6.4429 
## 
## Count model coefficients (poisson with log link):
##             Estimate Std. Error z value Pr(&gt;|z|)    
## (Intercept) -1.58304    0.04091  -38.69   &lt;2e-16 ***
## 
## Zero-inflation model coefficients (binomial with logit link):
##             Estimate Std. Error z value Pr(&gt;|z|)    
## (Intercept)   1.1233     0.2303   4.878 1.07e-06 ***
## ---
## Signif. codes:  0 '***' 0.001 '**' 0.01 '*' 0.05 '.' 0.1 ' ' 1 
## 
## Number of iterations in BFGS optimization: 9 
## Log-likelihood: -277.7 on 2 Df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Interpreting</a:t>
            </a:r>
            <a:r>
              <a:rPr/>
              <a:t> </a:t>
            </a:r>
            <a:r>
              <a:rPr/>
              <a:t>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wolves_sub &lt;-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>
                    <a:latin typeface="Courier"/>
                  </a:rPr>
                  <a:t>wolves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%&gt;%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filter</a:t>
                </a:r>
                <a:r>
                  <a:rPr sz="1800">
                    <a:latin typeface="Courier"/>
                  </a:rPr>
                  <a:t>(year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&gt;=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1995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&amp;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>
                    <a:latin typeface="Courier"/>
                  </a:rPr>
                  <a:t>year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&lt;=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2005</a:t>
                </a:r>
                <a:r>
                  <a:rPr sz="1800">
                    <a:latin typeface="Courier"/>
                  </a:rPr>
                  <a:t>)</a:t>
                </a:r>
                <a:br/>
                <a:r>
                  <a:rPr sz="1800">
                    <a:latin typeface="Courier"/>
                  </a:rPr>
                  <a:t>m1 &lt;-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glm</a:t>
                </a:r>
                <a:r>
                  <a:rPr sz="1800">
                    <a:latin typeface="Courier"/>
                  </a:rPr>
                  <a:t>(num.wolves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~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>
                    <a:latin typeface="Courier"/>
                  </a:rPr>
                  <a:t>year_post,</a:t>
                </a:r>
                <a:br/>
                <a:r>
                  <a:rPr sz="1800">
                    <a:latin typeface="Courier"/>
                  </a:rPr>
                  <a:t>         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family =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poisson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link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"identity"</a:t>
                </a:r>
                <a:r>
                  <a:rPr sz="1800">
                    <a:latin typeface="Courier"/>
                  </a:rPr>
                  <a:t>),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data =</a:t>
                </a:r>
                <a:r>
                  <a:rPr sz="1800">
                    <a:latin typeface="Courier"/>
                  </a:rPr>
                  <a:t> wolves_sub)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coef</a:t>
                </a:r>
                <a:r>
                  <a:rPr sz="1800">
                    <a:latin typeface="Courier"/>
                  </a:rPr>
                  <a:t>(m1)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## (Intercept)   year_post 
## -1002.23754    82.79097</a:t>
                </a:r>
              </a:p>
              <a:p>
                <a:pPr lvl="0" marL="0" indent="0">
                  <a:buNone/>
                </a:pPr>
                <a:r>
                  <a:rPr/>
                  <a:t>change in number of wolves/year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m1b &lt;-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glm</a:t>
                </a:r>
                <a:r>
                  <a:rPr sz="1800">
                    <a:latin typeface="Courier"/>
                  </a:rPr>
                  <a:t>(num.wolves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~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>
                    <a:latin typeface="Courier"/>
                  </a:rPr>
                  <a:t>year_post,</a:t>
                </a:r>
                <a:br/>
                <a:r>
                  <a:rPr sz="1800">
                    <a:latin typeface="Courier"/>
                  </a:rPr>
                  <a:t>          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family =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poisson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link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"log"</a:t>
                </a:r>
                <a:r>
                  <a:rPr sz="1800">
                    <a:latin typeface="Courier"/>
                  </a:rPr>
                  <a:t>),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data =</a:t>
                </a:r>
                <a:r>
                  <a:rPr sz="1800">
                    <a:latin typeface="Courier"/>
                  </a:rPr>
                  <a:t> wolves_sub)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exp</a:t>
                </a:r>
                <a:r>
                  <a:rPr sz="1800">
                    <a:latin typeface="Courier"/>
                  </a:rPr>
                  <a:t>(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coef</a:t>
                </a:r>
                <a:r>
                  <a:rPr sz="1800">
                    <a:latin typeface="Courier"/>
                  </a:rPr>
                  <a:t>(m1b))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## (Intercept)   year_post 
##   10.674835    1.223248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/>
                  <a:t> (population growth rate)</a:t>
                </a:r>
              </a:p>
              <a:p>
                <a:pPr lvl="0" marL="0" indent="0">
                  <a:buNone/>
                </a:pPr>
                <a:r>
                  <a:rPr/>
                  <a:t>Fitting a line to data: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E</m:t>
                    </m:r>
                    <m:r>
                      <m:t>[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]</m:t>
                    </m:r>
                    <m:r>
                      <m:t>=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∼</m:t>
                    </m:r>
                    <m:r>
                      <m:rPr>
                        <m:sty m:val="p"/>
                      </m:rPr>
                      <m:t>Poisson</m:t>
                    </m:r>
                    <m:r>
                      <m:t>(</m:t>
                    </m:r>
                    <m:r>
                      <m:t>λ</m:t>
                    </m:r>
                    <m:r>
                      <m:t>)</m:t>
                    </m:r>
                  </m:oMath>
                </a14:m>
                <a:r>
                  <a:rPr/>
                  <a:t> This is not the same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/>
                  <a:t> as population growth rate!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Link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Similar</a:t>
            </a:r>
            <a:r>
              <a:rPr/>
              <a:t> to transforming data, but rather than transforming response variable from raw data, transforms </a:t>
            </a:r>
            <a:r>
              <a:rPr i="1"/>
              <a:t>expected</a:t>
            </a:r>
            <a:r>
              <a:rPr/>
              <a:t> values</a:t>
            </a:r>
          </a:p>
          <a:p>
            <a:pPr lvl="0" marL="0" indent="0">
              <a:buNone/>
            </a:pPr>
            <a:r>
              <a:rPr/>
              <a:t>Lee’s table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ariance-and-dealing-with-overdispersion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All models are defined by:</a:t>
                </a:r>
              </a:p>
              <a:p>
                <a:pPr lvl="1"/>
                <a:r>
                  <a:rPr/>
                  <a:t>Equation for the expected value, or mean (e.g.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E</m:t>
                    </m:r>
                    <m:r>
                      <m:t>[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]</m:t>
                    </m:r>
                    <m:r>
                      <m:t>=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Probability distribution for the distribution of events around this mean—the “errors” or residuals. (e.g. 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∼</m:t>
                    </m:r>
                    <m:r>
                      <m:rPr>
                        <m:sty m:val="p"/>
                      </m:rPr>
                      <m:t>Poisson</m:t>
                    </m:r>
                    <m:r>
                      <m:t>(</m:t>
                    </m:r>
                    <m:r>
                      <m:t>λ</m:t>
                    </m:r>
                    <m:r>
                      <m:t>)</m:t>
                    </m:r>
                  </m:oMath>
                </a14:m>
                <a:r>
                  <a:rPr/>
                  <a:t>)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Assumptions about errors</a:t>
                </a:r>
              </a:p>
              <a:p>
                <a:pPr lvl="0" marL="0" indent="0">
                  <a:buNone/>
                </a:pPr>
                <a:r>
                  <a:rPr/>
                  <a:t>When we use </a:t>
                </a:r>
                <a:r>
                  <a:rPr sz="1800">
                    <a:latin typeface="Courier"/>
                  </a:rPr>
                  <a:t>family = poisson</a:t>
                </a:r>
                <a:r>
                  <a:rPr/>
                  <a:t>, we are making an assumption that the errors (also called </a:t>
                </a:r>
                <a:r>
                  <a:rPr b="1"/>
                  <a:t>residuals</a:t>
                </a:r>
                <a:r>
                  <a:rPr/>
                  <a:t>) follow a Poisson distribution. Similarly, when we use </a:t>
                </a:r>
                <a:r>
                  <a:rPr sz="1800">
                    <a:latin typeface="Courier"/>
                  </a:rPr>
                  <a:t>family = binomial</a:t>
                </a:r>
                <a:r>
                  <a:rPr/>
                  <a:t> we are assuming that errors follow a binomial distribution.</a:t>
                </a:r>
              </a:p>
              <a:p>
                <a:pPr lvl="0" marL="0" indent="0">
                  <a:buNone/>
                </a:pPr>
                <a:r>
                  <a:rPr/>
                  <a:t>If these assumptions are violated (errors don’t follow these distributions) then our p-values and parameter estimates may be unreliable.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Observation</a:t>
            </a:r>
            <a:r>
              <a:rPr/>
              <a:t> </a:t>
            </a:r>
            <a:r>
              <a:rPr/>
              <a:t>vs. Process</a:t>
            </a:r>
            <a:r>
              <a:rPr/>
              <a:t> </a:t>
            </a:r>
            <a:r>
              <a:rPr/>
              <a:t>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Observation error models:</a:t>
            </a:r>
          </a:p>
          <a:p>
            <a:pPr lvl="1"/>
            <a:r>
              <a:rPr/>
              <a:t>Assume all error due to sampling process</a:t>
            </a:r>
          </a:p>
          <a:p>
            <a:pPr lvl="1"/>
            <a:r>
              <a:rPr/>
              <a:t>Error only effects current observed state of the population</a:t>
            </a:r>
          </a:p>
          <a:p>
            <a:pPr lvl="1"/>
            <a:r>
              <a:rPr/>
              <a:t>Uses a formula to calculate a curve over time</a:t>
            </a:r>
          </a:p>
          <a:p>
            <a:pPr lvl="1"/>
            <a:r>
              <a:rPr/>
              <a:t>Works with missing years of data</a:t>
            </a:r>
          </a:p>
          <a:p>
            <a:pPr lvl="0" marL="0" indent="0">
              <a:buNone/>
            </a:pPr>
            <a:r>
              <a:rPr/>
              <a:t>Process error models:</a:t>
            </a:r>
          </a:p>
          <a:p>
            <a:pPr lvl="1"/>
            <a:r>
              <a:rPr/>
              <a:t>Assumes there is year-to-year variation in the </a:t>
            </a:r>
            <a:r>
              <a:rPr b="1"/>
              <a:t>true</a:t>
            </a:r>
            <a:r>
              <a:rPr/>
              <a:t> population size</a:t>
            </a:r>
          </a:p>
          <a:p>
            <a:pPr lvl="1"/>
            <a:r>
              <a:rPr/>
              <a:t>“Error” feeds back to affect the future state of the population</a:t>
            </a:r>
          </a:p>
          <a:p>
            <a:pPr lvl="1"/>
            <a:r>
              <a:rPr/>
              <a:t>Predicted counts are some function of count from previous time step</a:t>
            </a:r>
          </a:p>
          <a:p>
            <a:pPr lvl="1"/>
            <a:r>
              <a:rPr/>
              <a:t>Makes sense when counts are exact (e.g. small or lab population)</a:t>
            </a:r>
          </a:p>
          <a:p>
            <a:pPr lvl="1"/>
            <a:r>
              <a:rPr/>
              <a:t>Doesn’t work with missing data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recap…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Variance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models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</vt:lpstr>
      <vt:lpstr>Avenir Next Demi Bold</vt:lpstr>
      <vt:lpstr>Calibri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Variance and Overdispersion</dc:title>
  <dc:creator>Eric Scott</dc:creator>
  <cp:keywords/>
  <dcterms:created xsi:type="dcterms:W3CDTF">2020-03-02T23:43:59Z</dcterms:created>
  <dcterms:modified xsi:type="dcterms:W3CDTF">2020-03-02T23:43:59Z</dcterms:modified>
</cp:coreProperties>
</file>