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79" autoAdjust="0"/>
  </p:normalViewPr>
  <p:slideViewPr>
    <p:cSldViewPr snapToGrid="0" snapToObjects="1">
      <p:cViewPr varScale="1">
        <p:scale>
          <a:sx n="90" d="100"/>
          <a:sy n="90" d="100"/>
        </p:scale>
        <p:origin x="224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1BC60-E442-A246-98F5-7BFBDD0539A9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9F373-9A3A-6D44-9359-F80A185A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numbers actually vary depending on the type of test (ELISA, Western Blot, PCR,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9F373-9A3A-6D44-9359-F80A185A4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::: You can also look at it like the probability of getting a true positive (this model) out of all the ways of getting a positive (both models) adjusted for the actual prevalence of Lyme (your prior belief of how likely it is that anyone would have Lyme). :::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9F373-9A3A-6D44-9359-F80A185A43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our </a:t>
            </a:r>
            <a:r>
              <a:rPr lang="en-US" dirty="0" err="1"/>
              <a:t>lyme</a:t>
            </a:r>
            <a:r>
              <a:rPr lang="en-US" dirty="0"/>
              <a:t> example, uninformative prior means the probability of Lyme is a coin toss.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9F373-9A3A-6D44-9359-F80A185A43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ZGCoVF3Yv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Likelihood and Bayes’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2020-1-23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My Data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FC4C1F9-892C-8F45-9754-57D2F98EC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94076"/>
              </p:ext>
            </p:extLst>
          </p:nvPr>
        </p:nvGraphicFramePr>
        <p:xfrm>
          <a:off x="647700" y="1417638"/>
          <a:ext cx="2938463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Calculate probability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11B5-6CBE-4046-BC11-A8D9566E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813F559-5A20-FF41-9537-CECF2E8D5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620044"/>
              </p:ext>
            </p:extLst>
          </p:nvPr>
        </p:nvGraphicFramePr>
        <p:xfrm>
          <a:off x="609600" y="1449388"/>
          <a:ext cx="7548563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dirty="0"/>
                        <a:t>leafhopper</a:t>
                      </a:r>
                      <a:r>
                        <a:rPr lang="en-US" dirty="0"/>
                        <a:t>) estimate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0.1250000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0.1111111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0.1818182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0.1538462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0.1333333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3-likelihood-and-bayes-slid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8648" y="632619"/>
            <a:ext cx="8954703" cy="55927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3-likelihood-and-bayes-slid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5838" y="668337"/>
            <a:ext cx="8840324" cy="5521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Exponents and logarithms (from previous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review from last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So far three major conceptual points:</a:t>
                </a:r>
              </a:p>
              <a:p>
                <a:pPr lvl="1">
                  <a:buAutoNum type="arabicPeriod"/>
                </a:pPr>
                <a:r>
                  <a:rPr dirty="0"/>
                  <a:t>Using data to estimate parameters (in this case, the survival and flowering probabilities of plants)</a:t>
                </a:r>
                <a:endParaRPr lang="en-US" dirty="0"/>
              </a:p>
              <a:p>
                <a:pPr lvl="1">
                  <a:buAutoNum type="arabicPeriod"/>
                </a:pPr>
                <a:endParaRPr dirty="0"/>
              </a:p>
              <a:p>
                <a:pPr lvl="1">
                  <a:buAutoNum type="arabicPeriod"/>
                </a:pPr>
                <a:r>
                  <a:rPr dirty="0"/>
                  <a:t>Calculating the probability of collecting a particular data set if a particular model were true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)</a:t>
                </a:r>
                <a:endParaRPr lang="en-US" dirty="0"/>
              </a:p>
              <a:p>
                <a:pPr lvl="1">
                  <a:buAutoNum type="arabicPeriod"/>
                </a:pPr>
                <a:endParaRPr dirty="0"/>
              </a:p>
              <a:p>
                <a:pPr lvl="1">
                  <a:buAutoNum type="arabicPeriod"/>
                </a:pPr>
                <a:r>
                  <a:rPr dirty="0"/>
                  <a:t>Calculating </a:t>
                </a:r>
                <a:r>
                  <a:rPr i="1" dirty="0"/>
                  <a:t>likelihood</a:t>
                </a:r>
                <a:r>
                  <a:rPr dirty="0"/>
                  <a:t> (relative support) for a model, given a data set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 to 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9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Rev. Thomas Bayes (1702-1761) showed that we can convert the probability of seeing a particular dataset, given a model, into the probability of the model given the data</a:t>
            </a:r>
            <a:r>
              <a:rPr lang="en-US" dirty="0"/>
              <a:t>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[derivation on board]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90C6D3-AAF2-5D4B-9710-B0FEF3435B4E}"/>
                  </a:ext>
                </a:extLst>
              </p:cNvPr>
              <p:cNvSpPr/>
              <p:nvPr/>
            </p:nvSpPr>
            <p:spPr>
              <a:xfrm>
                <a:off x="609600" y="3863182"/>
                <a:ext cx="5200395" cy="73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90C6D3-AAF2-5D4B-9710-B0FEF3435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63182"/>
                <a:ext cx="5200395" cy="733149"/>
              </a:xfrm>
              <a:prstGeom prst="rect">
                <a:avLst/>
              </a:prstGeom>
              <a:blipFill>
                <a:blip r:embed="rId2"/>
                <a:stretch>
                  <a:fillRect r="-489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057650"/>
                <a:ext cx="10972800" cy="20685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= probability of model and parameters, given the data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= constant specific to the data set</a:t>
                </a:r>
                <a:endParaRPr lang="en-US" dirty="0"/>
              </a:p>
              <a:p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= sometimes controversial “prior probability”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057650"/>
                <a:ext cx="10972800" cy="2068514"/>
              </a:xfrm>
              <a:blipFill>
                <a:blip r:embed="rId2"/>
                <a:stretch>
                  <a:fillRect l="-810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58056A-8B97-A14B-896C-AB7C0124C977}"/>
                  </a:ext>
                </a:extLst>
              </p:cNvPr>
              <p:cNvSpPr/>
              <p:nvPr/>
            </p:nvSpPr>
            <p:spPr>
              <a:xfrm>
                <a:off x="2590927" y="2091319"/>
                <a:ext cx="7010145" cy="989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8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58056A-8B97-A14B-896C-AB7C0124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27" y="2091319"/>
                <a:ext cx="7010145" cy="989438"/>
              </a:xfrm>
              <a:prstGeom prst="rect">
                <a:avLst/>
              </a:prstGeom>
              <a:blipFill>
                <a:blip r:embed="rId3"/>
                <a:stretch>
                  <a:fillRect r="-253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Simple intuitive example: </a:t>
            </a:r>
            <a:br>
              <a:rPr lang="en-US" dirty="0"/>
            </a:br>
            <a:r>
              <a:rPr dirty="0"/>
              <a:t>testing for Lyme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 have tests for Lyme disease, so why shouldn’t everyone get tested regularly?</a:t>
            </a:r>
          </a:p>
          <a:p>
            <a:pPr lvl="1"/>
            <a:r>
              <a:rPr dirty="0"/>
              <a:t>true positive rate = 87%</a:t>
            </a:r>
          </a:p>
          <a:p>
            <a:pPr lvl="1"/>
            <a:r>
              <a:rPr dirty="0"/>
              <a:t>false positive rate = 1%</a:t>
            </a:r>
            <a:endParaRPr lang="en-US" dirty="0"/>
          </a:p>
          <a:p>
            <a:pPr lvl="1"/>
            <a:endParaRPr dirty="0"/>
          </a:p>
          <a:p>
            <a:r>
              <a:rPr dirty="0"/>
              <a:t>But Lyme Disease is pretty rare in the US. According to the CDC, about 300,000 cases per year</a:t>
            </a:r>
            <a:endParaRPr lang="en-US" dirty="0"/>
          </a:p>
          <a:p>
            <a:endParaRPr dirty="0"/>
          </a:p>
          <a:p>
            <a:r>
              <a:rPr dirty="0"/>
              <a:t>300,000 / 300,000,000 = 0.001, or about 0.1% of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𝐿𝑦𝑚𝑒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|+)=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Or in English:</a:t>
                </a:r>
              </a:p>
              <a:p>
                <a:pPr marL="0" lvl="0" indent="0">
                  <a:buNone/>
                </a:pPr>
                <a:r>
                  <a:rPr dirty="0"/>
                  <a:t>The probability of having Lyme given a positive test</a:t>
                </a:r>
                <a:r>
                  <a:rPr lang="en-US" dirty="0"/>
                  <a:t> result</a:t>
                </a:r>
                <a:r>
                  <a:rPr dirty="0"/>
                  <a:t> equals the </a:t>
                </a:r>
                <a:r>
                  <a:rPr lang="en-US" dirty="0"/>
                  <a:t>sensitivity of </a:t>
                </a:r>
                <a:r>
                  <a:rPr dirty="0"/>
                  <a:t>the test times the probability of getting Lyme divided by the probability of getting a positive test result (regardless of whether you have Lyme).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Short problem from the end of last class (…ppt)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Ignoring flowering (for now), explore the likelihood of different values of survival, given the 5-plant data set.</a:t>
            </a:r>
          </a:p>
          <a:p>
            <a:pPr>
              <a:buAutoNum type="alphaLcPeriod"/>
            </a:pPr>
            <a:r>
              <a:rPr dirty="0"/>
              <a:t>Calculate the likelihood of survival having each of the following values: 0.1, 0.2, 0.3, 0.4, 0.5, 0.6, 0.7, 0.8, 0.9.</a:t>
            </a:r>
          </a:p>
          <a:p>
            <a:pPr>
              <a:buAutoNum type="alphaLcPeriod"/>
            </a:pPr>
            <a:r>
              <a:rPr dirty="0"/>
              <a:t>Make a graph of the log-likelihood (y-axis) vs. value of survival (x-axis).</a:t>
            </a:r>
          </a:p>
          <a:p>
            <a:pPr>
              <a:buAutoNum type="alphaLcPeriod"/>
            </a:pPr>
            <a:r>
              <a:rPr dirty="0"/>
              <a:t>Repeat a &amp; b for the 10-plant data set. How does the shape of the graph change?</a:t>
            </a:r>
          </a:p>
          <a:p>
            <a:pPr>
              <a:buAutoNum type="alphaLcPeriod"/>
            </a:pPr>
            <a:r>
              <a:rPr dirty="0"/>
              <a:t>What is the likelihood that survival is 0? Or 1? What happens to the log-likelihood at these values?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Defining the terms: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10972800" cy="2697164"/>
              </a:xfrm>
            </p:spPr>
            <p:txBody>
              <a:bodyPr>
                <a:normAutofit/>
              </a:bodyPr>
              <a:lstStyle/>
              <a:p>
                <a:r>
                  <a:rPr dirty="0"/>
                  <a:t>The “data” in this case, is a positive test result</a:t>
                </a:r>
              </a:p>
              <a:p>
                <a:r>
                  <a:rPr dirty="0"/>
                  <a:t>The “model” or “hypothesis” is “infected with Lyme disease”. There are two possible, mutually exclusive models: has/does not have Lyme.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is given to us</a:t>
                </a:r>
                <a:r>
                  <a:rPr lang="en-US" dirty="0"/>
                  <a:t> as the test sensitivity, P(+|Lyme)</a:t>
                </a:r>
                <a:r>
                  <a:rPr dirty="0"/>
                  <a:t>. </a:t>
                </a:r>
                <a:endParaRPr lang="en-US" dirty="0"/>
              </a:p>
              <a:p>
                <a:pPr lvl="1"/>
                <a:r>
                  <a:rPr dirty="0"/>
                  <a:t>(we’ll </a:t>
                </a:r>
                <a:r>
                  <a:rPr lang="en-US" dirty="0"/>
                  <a:t>calculate this ourselves with</a:t>
                </a:r>
                <a:r>
                  <a:rPr dirty="0"/>
                  <a:t> the orchid example later).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10972800" cy="2697164"/>
              </a:xfrm>
              <a:blipFill>
                <a:blip r:embed="rId2"/>
                <a:stretch>
                  <a:fillRect l="-810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832F40-2B8B-2E49-9CC4-1C48A165DBB0}"/>
                  </a:ext>
                </a:extLst>
              </p:cNvPr>
              <p:cNvSpPr/>
              <p:nvPr/>
            </p:nvSpPr>
            <p:spPr>
              <a:xfrm>
                <a:off x="3521994" y="1754225"/>
                <a:ext cx="5148012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𝐿𝑦𝑚𝑒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|+)=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832F40-2B8B-2E49-9CC4-1C48A165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994" y="1754225"/>
                <a:ext cx="5148012" cy="861326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Defining the terms: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𝐿𝑦𝑚𝑒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is our prior probability,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before considering the data.</a:t>
                </a:r>
                <a:endParaRPr lang="en-US" dirty="0"/>
              </a:p>
              <a:p>
                <a:endParaRPr dirty="0"/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(+)</m:t>
                    </m:r>
                  </m:oMath>
                </a14:m>
                <a:r>
                  <a:rPr dirty="0"/>
                  <a:t> All possibilities that match the data.</a:t>
                </a:r>
                <a:endParaRPr lang="en-US" dirty="0"/>
              </a:p>
              <a:p>
                <a:endParaRPr dirty="0"/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)×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summed over all (mutually exclusive) models. [“OR” axiom of probability]</a:t>
                </a:r>
                <a:endParaRPr lang="en-US" dirty="0"/>
              </a:p>
              <a:p>
                <a:endParaRPr dirty="0"/>
              </a:p>
              <a:p>
                <a:r>
                  <a:rPr dirty="0"/>
                  <a:t>Only two models in this case (</a:t>
                </a:r>
                <a:r>
                  <a:rPr dirty="0" err="1"/>
                  <a:t>lyme</a:t>
                </a:r>
                <a:r>
                  <a:rPr dirty="0"/>
                  <a:t> or no </a:t>
                </a:r>
                <a:r>
                  <a:rPr dirty="0" err="1"/>
                  <a:t>lyme</a:t>
                </a:r>
                <a:r>
                  <a:rPr dirty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𝐿𝑦𝑚𝑒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|+)=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(+|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𝐿𝑦𝑚𝑒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(+|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𝐿𝑦𝑚𝑒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true positive rate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𝐿𝑦𝑚𝑒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false positive rate.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𝐿𝑦𝑚𝑒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|+)=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0.87×0.001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0.87×0.001+0.01×0.999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1270000" lvl="0" indent="0">
                  <a:buNone/>
                </a:pPr>
                <a:endParaRPr lang="en-US" sz="1800" dirty="0">
                  <a:latin typeface="Courier"/>
                </a:endParaRPr>
              </a:p>
              <a:p>
                <a:pPr marL="1270000" lvl="0" indent="0">
                  <a:buNone/>
                </a:pPr>
                <a:r>
                  <a:rPr lang="en-US" sz="1800" dirty="0" err="1">
                    <a:latin typeface="Courier"/>
                  </a:rPr>
                  <a:t>p_lyme_pos</a:t>
                </a:r>
                <a:r>
                  <a:rPr lang="en-US" sz="1800" dirty="0">
                    <a:latin typeface="Courier"/>
                  </a:rPr>
                  <a:t> =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0.87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0.001</a:t>
                </a:r>
                <a:r>
                  <a:rPr lang="en-US" sz="1800" dirty="0">
                    <a:latin typeface="Courier"/>
                  </a:rPr>
                  <a:t>)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latin typeface="Courier"/>
                  </a:rPr>
                  <a:t>((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0.87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0.001</a:t>
                </a:r>
                <a:r>
                  <a:rPr lang="en-US" sz="1800" dirty="0">
                    <a:latin typeface="Courier"/>
                  </a:rPr>
                  <a:t>)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latin typeface="Courier"/>
                  </a:rPr>
                  <a:t>(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0.01</a:t>
                </a:r>
                <a:r>
                  <a:rPr lang="en-US" sz="1800" dirty="0"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lang="en-US"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US" sz="1800" dirty="0">
                    <a:solidFill>
                      <a:srgbClr val="40A070"/>
                    </a:solidFill>
                    <a:latin typeface="Courier"/>
                  </a:rPr>
                  <a:t>0.999</a:t>
                </a:r>
                <a:r>
                  <a:rPr lang="en-US" sz="1800" dirty="0">
                    <a:latin typeface="Courier"/>
                  </a:rPr>
                  <a:t>))</a:t>
                </a:r>
                <a:br>
                  <a:rPr lang="en-US" dirty="0"/>
                </a:br>
                <a:r>
                  <a:rPr lang="en-US" sz="1800" dirty="0" err="1">
                    <a:latin typeface="Courier"/>
                  </a:rPr>
                  <a:t>p_lyme_pos</a:t>
                </a:r>
                <a:endParaRPr lang="en-US" sz="1800" dirty="0">
                  <a:latin typeface="Courier"/>
                </a:endParaRPr>
              </a:p>
              <a:p>
                <a:pPr marL="1270000" lvl="0" indent="0">
                  <a:buNone/>
                </a:pPr>
                <a:r>
                  <a:rPr lang="en-US" sz="1800" dirty="0">
                    <a:latin typeface="Courier"/>
                  </a:rPr>
                  <a:t>## [1] 0.0801105</a:t>
                </a:r>
              </a:p>
              <a:p>
                <a:pPr marL="0" lvl="0" indent="0">
                  <a:buNone/>
                </a:pPr>
                <a:r>
                  <a:rPr lang="en-US" dirty="0"/>
                  <a:t>Only an 8% chance you have Lyme given a positive result!!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if we change our prior belief?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would change if you knew the patient lived in Massachussetts?</a:t>
            </a:r>
          </a:p>
          <a:p>
            <a:pPr lvl="1"/>
            <a:r>
              <a:t>Re-calculate with prior relevant to MA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P(Lyme|+) for 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87,000 Lyme cases / 6.5 million = 0.013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0.87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0.013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0.87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0.013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0.987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0.1028088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r>
              <a:rPr dirty="0"/>
              <a:t>What if they were in MA, bitten by a tick, AND had a bulls-eye rash?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0.87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0.6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0.87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0.6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0.4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0.9288256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More on P(model), the “prior probability”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dirty="0"/>
                  <a:t>The probability of each possible model prior to collection or analysis of the data being analyzed.</a:t>
                </a:r>
              </a:p>
              <a:p>
                <a:r>
                  <a:rPr b="1" dirty="0"/>
                  <a:t>Informative priors</a:t>
                </a:r>
                <a:r>
                  <a:rPr dirty="0"/>
                  <a:t> mean that all models are </a:t>
                </a:r>
                <a:r>
                  <a:rPr b="1" dirty="0"/>
                  <a:t>not</a:t>
                </a:r>
                <a:r>
                  <a:rPr dirty="0"/>
                  <a:t> equally likely</a:t>
                </a:r>
                <a:endParaRPr lang="en-US" dirty="0"/>
              </a:p>
              <a:p>
                <a:pPr lvl="1"/>
                <a:r>
                  <a:rPr lang="en-US" dirty="0"/>
                  <a:t>E.g. having Lyme is less likely than no having Lyme</a:t>
                </a:r>
              </a:p>
              <a:p>
                <a:pPr lvl="1"/>
                <a:endParaRPr lang="en-US" dirty="0"/>
              </a:p>
              <a:p>
                <a:r>
                  <a:rPr dirty="0"/>
                  <a:t>Developing informative prior probabilities is a large, active, controversial and mathematically and computationally dense field of research.</a:t>
                </a:r>
              </a:p>
              <a:p>
                <a:r>
                  <a:rPr dirty="0"/>
                  <a:t>In many cases, we want to base inference </a:t>
                </a:r>
                <a:r>
                  <a:rPr i="1" dirty="0"/>
                  <a:t>only</a:t>
                </a:r>
                <a:r>
                  <a:rPr dirty="0"/>
                  <a:t> on data</a:t>
                </a:r>
              </a:p>
              <a:p>
                <a:pPr lvl="1"/>
                <a:r>
                  <a:rPr dirty="0"/>
                  <a:t>if we compare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dirty="0"/>
                  <a:t> possible models, the prior probability of each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1/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:r>
                  <a:rPr dirty="0"/>
                  <a:t>This is called an </a:t>
                </a:r>
                <a:r>
                  <a:rPr b="1" dirty="0"/>
                  <a:t>uninformative prior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0" t="-1681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on P(data)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In Bayesian analysis, we typically ASSUME all possible mutually-exclusive models are considered in the finite set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dirty="0"/>
                  <a:t> models we are comparing, and therefore: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r>
                  <a:rPr dirty="0"/>
                  <a:t>sum of </a:t>
                </a:r>
                <a:r>
                  <a:rPr lang="en-US" dirty="0"/>
                  <a:t>all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must be 1</a:t>
                </a:r>
                <a:r>
                  <a:rPr lang="en-US" dirty="0"/>
                  <a:t> (all possible mutually-exclusive models)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on P(model|data)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Also called “posterior probability”. The probability of the model </a:t>
            </a:r>
            <a:r>
              <a:rPr i="1" dirty="0"/>
              <a:t>after</a:t>
            </a:r>
            <a:r>
              <a:rPr dirty="0"/>
              <a:t> seeing the evidence (as opposed to “prior probability”)</a:t>
            </a:r>
            <a:endParaRPr lang="en-US" dirty="0"/>
          </a:p>
          <a:p>
            <a:r>
              <a:rPr lang="en-US" dirty="0"/>
              <a:t>Rather than looking for model with the highest likelihood, Bayesians look at posterior probabilities.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Comparing to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constant for a given dataset</a:t>
                </a:r>
              </a:p>
              <a:p>
                <a:r>
                  <a:rPr lang="en-US" dirty="0"/>
                  <a:t>So Bayes’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begins to resemble </a:t>
                </a:r>
                <a:r>
                  <a:rPr lang="en-US" b="1" dirty="0"/>
                  <a:t>likelihood</a:t>
                </a:r>
                <a:r>
                  <a:rPr lang="en-US" dirty="0"/>
                  <a:t> when there are </a:t>
                </a:r>
                <a:r>
                  <a:rPr lang="en-US" b="1" dirty="0"/>
                  <a:t>uninformative priors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)×(1/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1/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[uninformative prior] probability of the model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constant,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still in the equation so still specific to the dataset!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are identical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𝑗𝑐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840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 other words: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In Bayesian analysis, we explicitly estimate the constant relating the probability of the model, given the data. This means we can obtain an </a:t>
                </a:r>
                <a:r>
                  <a:rPr b="1" dirty="0"/>
                  <a:t>absolute</a:t>
                </a:r>
                <a:r>
                  <a:rPr dirty="0"/>
                  <a:t> measure of support for a model </a:t>
                </a:r>
                <a:r>
                  <a:rPr b="1" dirty="0"/>
                  <a:t>IF</a:t>
                </a:r>
                <a:r>
                  <a:rPr dirty="0"/>
                  <a:t> we are willing to believe we have searched all possible models.</a:t>
                </a:r>
              </a:p>
              <a:p>
                <a:r>
                  <a:rPr dirty="0"/>
                  <a:t>In likelihood analysis, we simply use the fact that the likelihood of a model given the data is proportional to the probability of the data given a model, and restrict our analyses to comparing the </a:t>
                </a:r>
                <a:r>
                  <a:rPr b="1" dirty="0"/>
                  <a:t>relative</a:t>
                </a:r>
                <a:r>
                  <a:rPr dirty="0"/>
                  <a:t> support for two or more models.</a:t>
                </a:r>
              </a:p>
              <a:p>
                <a:r>
                  <a:rPr dirty="0"/>
                  <a:t>The symmetry of the two metrics of support falls apart if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includes an </a:t>
                </a:r>
                <a:r>
                  <a:rPr i="1" dirty="0"/>
                  <a:t>informative</a:t>
                </a:r>
                <a:r>
                  <a:rPr dirty="0"/>
                  <a:t> prior probability distribution, rather than the constant </a:t>
                </a:r>
                <a:r>
                  <a:rPr i="1" dirty="0"/>
                  <a:t>1/j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20" r="-138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Likelihood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 small dataset:</a:t>
            </a:r>
          </a:p>
          <a:p>
            <a:pPr marL="914400" lvl="0" indent="0">
              <a:buNone/>
            </a:pPr>
            <a:r>
              <a:rPr sz="1800" dirty="0">
                <a:latin typeface="Courier"/>
              </a:rPr>
              <a:t>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seq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from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to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0.9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)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#vector of possible values for s</a:t>
            </a:r>
            <a:endParaRPr lang="en-US" dirty="0"/>
          </a:p>
          <a:p>
            <a:pPr marL="9144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4 survive, 1 doesn't survive. Math vectorized over all values of s</a:t>
            </a:r>
            <a:br>
              <a:rPr dirty="0"/>
            </a:br>
            <a:r>
              <a:rPr sz="1800" dirty="0" err="1">
                <a:latin typeface="Courier"/>
              </a:rPr>
              <a:t>orchid_sm_lik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s) </a:t>
            </a:r>
            <a:endParaRPr lang="en-US" dirty="0"/>
          </a:p>
          <a:p>
            <a:pPr marL="914400" lvl="0" indent="0">
              <a:buNone/>
            </a:pPr>
            <a:r>
              <a:rPr sz="1800" dirty="0" err="1">
                <a:latin typeface="Courier"/>
              </a:rPr>
              <a:t>orchid_sm_lik</a:t>
            </a:r>
            <a:endParaRPr sz="1800" dirty="0">
              <a:latin typeface="Courier"/>
            </a:endParaRPr>
          </a:p>
          <a:p>
            <a:pPr marL="914400" lvl="0" indent="0">
              <a:buNone/>
            </a:pPr>
            <a:r>
              <a:rPr sz="1800" dirty="0">
                <a:latin typeface="Courier"/>
              </a:rPr>
              <a:t>## [1] 0.00009 0.00128 0.00567 0.01536 0.03125 0.05184 0.07203 0.08192 0.06561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Graphical / geometric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Good video here: </a:t>
            </a:r>
            <a:r>
              <a:rPr>
                <a:hlinkClick r:id="rId2"/>
              </a:rPr>
              <a:t>https://youtu.be/HZGCoVF3YvM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Likelihood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 larger dataset:</a:t>
            </a:r>
          </a:p>
          <a:p>
            <a:pPr marL="904240" lvl="0" indent="0">
              <a:buNone/>
            </a:pPr>
            <a:r>
              <a:rPr sz="1800" dirty="0" err="1">
                <a:latin typeface="Courier"/>
              </a:rPr>
              <a:t>orchid_lg_lik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s)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dirty="0"/>
            </a:br>
            <a:r>
              <a:rPr sz="1800" dirty="0" err="1">
                <a:latin typeface="Courier"/>
              </a:rPr>
              <a:t>orchid_lg_lik</a:t>
            </a:r>
            <a:endParaRPr sz="1800" dirty="0">
              <a:latin typeface="Courier"/>
            </a:endParaRPr>
          </a:p>
          <a:p>
            <a:pPr marL="904240" lvl="0" indent="0">
              <a:buNone/>
            </a:pPr>
            <a:r>
              <a:rPr sz="1800" dirty="0">
                <a:latin typeface="Courier"/>
              </a:rPr>
              <a:t>## [1] 0.0000000081 0.0000016384 0.0000321489 0.0002359296 0.0009765625
## [6] 0.0026873856 0.0051883209 0.0067108864 0.0043046721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Likelihood Profiles</a:t>
            </a:r>
          </a:p>
        </p:txBody>
      </p:sp>
      <p:pic>
        <p:nvPicPr>
          <p:cNvPr id="3" name="Picture 1" descr="3-likelihood-and-bayes-slide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both side by side</a:t>
            </a:r>
          </a:p>
        </p:txBody>
      </p:sp>
      <p:pic>
        <p:nvPicPr>
          <p:cNvPr id="3" name="Picture 1" descr="3-likelihood-and-bayes-slid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log-likelihood</a:t>
            </a:r>
          </a:p>
        </p:txBody>
      </p:sp>
      <p:pic>
        <p:nvPicPr>
          <p:cNvPr id="3" name="Picture 1" descr="3-likelihood-and-bayes-slid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AutoNum type="alphaLcPeriod"/>
                </a:pPr>
                <a:r>
                  <a:rPr dirty="0"/>
                  <a:t>What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for two mutually exclusive events? Is it possible for events to be independent and mutually exclusive?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dirty="0"/>
                  <a:t> because there is no overlap. Not possible for events to be independent and </a:t>
                </a:r>
                <a:r>
                  <a:rPr dirty="0" err="1"/>
                  <a:t>mutally</a:t>
                </a:r>
                <a:r>
                  <a:rPr dirty="0"/>
                  <a:t> exclusive. E.g. heads &amp; tails aren’t independent.</a:t>
                </a:r>
              </a:p>
              <a:p>
                <a:pPr>
                  <a:buAutoNum type="alphaLcPeriod"/>
                </a:pPr>
                <a:r>
                  <a:rPr dirty="0"/>
                  <a:t>What is the probability that A </a:t>
                </a:r>
                <a:r>
                  <a:rPr b="1" dirty="0"/>
                  <a:t>or</a:t>
                </a:r>
                <a:r>
                  <a:rPr dirty="0"/>
                  <a:t> B occurs if they are </a:t>
                </a:r>
                <a:r>
                  <a:rPr b="1" dirty="0"/>
                  <a:t>not</a:t>
                </a:r>
                <a:r>
                  <a:rPr dirty="0"/>
                  <a:t> mutually exclusive?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)−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7" t="-168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991350" cy="4525963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My homework…</a:t>
            </a:r>
          </a:p>
          <a:p>
            <a:r>
              <a:rPr lang="en-US" dirty="0"/>
              <a:t>E</a:t>
            </a:r>
            <a:r>
              <a:rPr dirty="0"/>
              <a:t>stimate occurrence of leafhoppers on a tea plant.</a:t>
            </a:r>
          </a:p>
          <a:p>
            <a:r>
              <a:rPr lang="en-US" dirty="0"/>
              <a:t>S</a:t>
            </a:r>
            <a:r>
              <a:rPr dirty="0"/>
              <a:t>ampled the second leaf from the top on haphazardly chosen shoots.</a:t>
            </a:r>
          </a:p>
          <a:p>
            <a:r>
              <a:rPr dirty="0"/>
              <a:t>In reality, I </a:t>
            </a:r>
            <a:r>
              <a:rPr i="1" dirty="0"/>
              <a:t>counted</a:t>
            </a:r>
            <a:r>
              <a:rPr dirty="0"/>
              <a:t> the number of leafhoppers</a:t>
            </a:r>
          </a:p>
          <a:p>
            <a:r>
              <a:rPr dirty="0"/>
              <a:t>In reality, I did this on multiple, randomly sampled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1591</Words>
  <Application>Microsoft Macintosh PowerPoint</Application>
  <PresentationFormat>Widescreen</PresentationFormat>
  <Paragraphs>286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Likelihood and Bayes’ Theorem</vt:lpstr>
      <vt:lpstr>Short problem from the end of last class (…ppt)</vt:lpstr>
      <vt:lpstr>Likelihood calculations</vt:lpstr>
      <vt:lpstr>Likelihood calculations</vt:lpstr>
      <vt:lpstr>Plotting Likelihood Profiles</vt:lpstr>
      <vt:lpstr>Plot both side by side</vt:lpstr>
      <vt:lpstr>Plot log-likelihood</vt:lpstr>
      <vt:lpstr>Question 2</vt:lpstr>
      <vt:lpstr>Homework 1</vt:lpstr>
      <vt:lpstr>My Data</vt:lpstr>
      <vt:lpstr>Calculate probability</vt:lpstr>
      <vt:lpstr>PowerPoint Presentation</vt:lpstr>
      <vt:lpstr>PowerPoint Presentation</vt:lpstr>
      <vt:lpstr>Exponents and logarithms (from previous notes)</vt:lpstr>
      <vt:lpstr>Review</vt:lpstr>
      <vt:lpstr>Intro to Bayes’ Theorem</vt:lpstr>
      <vt:lpstr>Bayes’ Theorem</vt:lpstr>
      <vt:lpstr>Simple intuitive example:  testing for Lyme Disease</vt:lpstr>
      <vt:lpstr>Use Bayes’ Theorem</vt:lpstr>
      <vt:lpstr>Defining the terms:</vt:lpstr>
      <vt:lpstr>Defining the terms:</vt:lpstr>
      <vt:lpstr>Calculations</vt:lpstr>
      <vt:lpstr>What if we change our prior belief?</vt:lpstr>
      <vt:lpstr>P(Lyme|+) for MA</vt:lpstr>
      <vt:lpstr>More on P(model), the “prior probability”</vt:lpstr>
      <vt:lpstr>More on P(data)</vt:lpstr>
      <vt:lpstr>More on P(model|data)</vt:lpstr>
      <vt:lpstr>Comparing to Likelihood</vt:lpstr>
      <vt:lpstr>In other words:</vt:lpstr>
      <vt:lpstr>Graphical / geometric representation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 and Bayes’ Theorem</dc:title>
  <dc:creator>Eric Scott</dc:creator>
  <cp:keywords/>
  <cp:lastModifiedBy>Scott, Eric R.</cp:lastModifiedBy>
  <cp:revision>4</cp:revision>
  <dcterms:created xsi:type="dcterms:W3CDTF">2020-01-08T20:09:28Z</dcterms:created>
  <dcterms:modified xsi:type="dcterms:W3CDTF">2020-01-08T20:47:35Z</dcterms:modified>
</cp:coreProperties>
</file>