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96" autoAdjust="0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HZGCoVF3YvM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Eric</a:t>
            </a:r>
            <a:r>
              <a:rPr/>
              <a:t> </a:t>
            </a:r>
            <a:r>
              <a:rPr/>
              <a:t>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2020-1-23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presence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probability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presence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P_leafhopper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0.2500000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0.1666667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0.1428571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0.1250000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0.1111111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0.1818182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0.1666667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0.1538462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0.1428571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0.1333333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</a:p>
        </p:txBody>
      </p:sp>
      <p:pic>
        <p:nvPicPr>
          <p:cNvPr descr="3-likelihood-and-bayes-slid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plants</a:t>
            </a:r>
          </a:p>
        </p:txBody>
      </p:sp>
      <p:pic>
        <p:nvPicPr>
          <p:cNvPr descr="3-likelihood-and-bayes-slid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from last time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far three major conceptual points:</a:t>
                </a:r>
              </a:p>
              <a:p>
                <a:pPr lvl="1">
                  <a:buAutoNum type="arabicPeriod"/>
                </a:pPr>
                <a:r>
                  <a:rPr/>
                  <a:t>Using data to estimate parameters (in this case, the survival and flowering probabilities of plants)</a:t>
                </a:r>
              </a:p>
              <a:p>
                <a:pPr lvl="1">
                  <a:buAutoNum type="arabicPeriod"/>
                </a:pPr>
                <a:r>
                  <a:rPr/>
                  <a:t>Calculating the probability of collecting a particular data set if a particular model were true (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|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)</m:t>
                    </m:r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Calculating </a:t>
                </a:r>
                <a:r>
                  <a:rPr i="1"/>
                  <a:t>likelihood</a:t>
                </a:r>
                <a:r>
                  <a:rPr/>
                  <a:t> (relative support) for a model, given a data set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 the </a:t>
            </a:r>
            <a:r>
              <a:rPr b="1"/>
              <a:t>probability</a:t>
            </a:r>
            <a:r>
              <a:rPr/>
              <a:t> (absolute support) a model is “true”, given a dataset</a:t>
            </a:r>
          </a:p>
          <a:p>
            <a:pPr lvl="0" marL="0" indent="0">
              <a:buNone/>
            </a:pPr>
            <a:r>
              <a:rPr/>
              <a:t>Rev. Thomas Bayes (1702-1761) showed that we can convert the probability of seeing a particular data set, given a model and parameters, into the probability of the model and parameters, given the data: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Bayes’</a:t>
            </a:r>
            <a:r>
              <a:rPr/>
              <a:t> </a:t>
            </a:r>
            <a:r>
              <a:rPr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[derivation on board]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m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e</m:t>
                      </m:r>
                      <m:r>
                        <m:t>l</m:t>
                      </m:r>
                      <m:r>
                        <m:t>|</m:t>
                      </m:r>
                      <m:r>
                        <m:t>d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d</m:t>
                          </m:r>
                          <m:r>
                            <m:t>a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|</m:t>
                          </m:r>
                          <m:r>
                            <m:t>m</m:t>
                          </m:r>
                          <m:r>
                            <m:t>o</m:t>
                          </m:r>
                          <m:r>
                            <m:t>d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m</m:t>
                          </m:r>
                          <m:r>
                            <m:t>o</m:t>
                          </m:r>
                          <m:r>
                            <m:t>d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d</m:t>
                          </m:r>
                          <m:r>
                            <m:t>a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|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= probability of model and parameters, given the data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= constant specific to the data set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)</m:t>
                    </m:r>
                  </m:oMath>
                </a14:m>
                <a:r>
                  <a:rPr/>
                  <a:t> = sometimes controversial “prior probability”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Lyme</a:t>
            </a:r>
            <a:r>
              <a:rPr/>
              <a:t> </a:t>
            </a:r>
            <a:r>
              <a:rPr/>
              <a:t>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have tests for Lyme disease, so why shouldn’t everyone get tested regularly?</a:t>
            </a:r>
          </a:p>
          <a:p>
            <a:pPr lvl="2"/>
            <a:r>
              <a:rPr/>
              <a:t>true positive rate = 87%</a:t>
            </a:r>
          </a:p>
          <a:p>
            <a:pPr lvl="2"/>
            <a:r>
              <a:rPr/>
              <a:t>false positive rate = 1%</a:t>
            </a:r>
          </a:p>
          <a:p>
            <a:pPr lvl="2"/>
            <a:r>
              <a:rPr/>
              <a:t>(these numbers actually vary depending on the type of test)</a:t>
            </a:r>
          </a:p>
          <a:p>
            <a:pPr lvl="1"/>
            <a:r>
              <a:rPr/>
              <a:t>But Lyme Disease is pretty rare in the US. According to the CDC, about 300,000 cases per year</a:t>
            </a:r>
          </a:p>
          <a:p>
            <a:pPr lvl="1"/>
            <a:r>
              <a:rPr/>
              <a:t>300,000 / 300,000,000 = 0.001, or about 0.1% of population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L</m:t>
                      </m:r>
                      <m:r>
                        <m:t>y</m:t>
                      </m:r>
                      <m:r>
                        <m:t>m</m:t>
                      </m:r>
                      <m:r>
                        <m:t>e</m:t>
                      </m:r>
                      <m:r>
                        <m:t>|</m:t>
                      </m:r>
                      <m:r>
                        <m:t>+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+</m:t>
                          </m:r>
                          <m:r>
                            <m:t>|</m:t>
                          </m:r>
                          <m:r>
                            <m:t>L</m:t>
                          </m:r>
                          <m:r>
                            <m:t>y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)</m:t>
                          </m:r>
                          <m:r>
                            <m:t>×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L</m:t>
                          </m:r>
                          <m:r>
                            <m:t>y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+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Or in English:</a:t>
                </a:r>
              </a:p>
              <a:p>
                <a:pPr lvl="0" marL="0" indent="0">
                  <a:buNone/>
                </a:pPr>
                <a:r>
                  <a:rPr/>
                  <a:t>The probabilty of having Lyme given a positive test equals the true positive rate of the test times the probability of getting Lyme divided by the probability of getting a positive test result (regardless of whether you have Lyme).</a:t>
                </a:r>
              </a:p>
              <a:p>
                <a:pPr lvl="0" marL="0" indent="0">
                  <a:buNone/>
                </a:pPr>
                <a:r>
                  <a:rPr/>
                  <a:t>::: You can also look at it like the probability of getting a true positive (this model) out of all the ways of getting a positive (both models) adjusted for the actual prevalence of Lyme (your prior belief of how likely it is that anyone would have Lyme). :::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Short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(…ppt)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Ignoring flowering (for now), explore the likelihood of different values of survival, given the 5-plant data set.</a:t>
            </a:r>
          </a:p>
          <a:p>
            <a:pPr lvl="1">
              <a:buAutoNum type="alphaLcPeriod"/>
            </a:pPr>
            <a:r>
              <a:rPr/>
              <a:t>Calculate the likelihood of survival having each of the following values: 0.1, 0.2, 0.3, 0.4, 0.5, 0.6, 0.7, 0.8, 0.9.</a:t>
            </a:r>
          </a:p>
          <a:p>
            <a:pPr lvl="1">
              <a:buAutoNum type="alphaLcPeriod"/>
            </a:pPr>
            <a:r>
              <a:rPr/>
              <a:t>Make a graph of the log-likelihood (y-axis) vs. value of survival (x-axis).</a:t>
            </a:r>
          </a:p>
          <a:p>
            <a:pPr lvl="1">
              <a:buAutoNum type="alphaLcPeriod"/>
            </a:pPr>
            <a:r>
              <a:rPr/>
              <a:t>Repeat a &amp; b for the 10-plant data set. How does the shape of the graph change?</a:t>
            </a:r>
          </a:p>
          <a:p>
            <a:pPr lvl="1">
              <a:buAutoNum type="alphaLcPeriod"/>
            </a:pPr>
            <a:r>
              <a:rPr/>
              <a:t>What is the likelihood that survival is 0? Or 1? What happens to the log-likelihood at these values?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“data” in this case, is a positive test result</a:t>
                </a:r>
              </a:p>
              <a:p>
                <a:pPr lvl="1"/>
                <a:r>
                  <a:rPr/>
                  <a:t>The “model” or “hypothesis” is “infected with Lyme disease”. There are two possible, mutually exclusive models: has/does not have lyme.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|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)</m:t>
                    </m:r>
                  </m:oMath>
                </a14:m>
                <a:r>
                  <a:rPr/>
                  <a:t> is given to us. But we’ve calculated this before (we’ll come back to the orchid example later).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L</m:t>
                    </m:r>
                    <m:r>
                      <m:t>y</m:t>
                    </m:r>
                    <m:r>
                      <m:t>m</m:t>
                    </m:r>
                    <m:r>
                      <m:t>e</m:t>
                    </m:r>
                    <m:r>
                      <m:t>)</m:t>
                    </m:r>
                  </m:oMath>
                </a14:m>
                <a:r>
                  <a:rPr/>
                  <a:t> is our prior probability, or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H</m:t>
                    </m:r>
                    <m:r>
                      <m:t>)</m:t>
                    </m:r>
                  </m:oMath>
                </a14:m>
                <a:r>
                  <a:rPr/>
                  <a:t> before considering the data.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+</m:t>
                    </m:r>
                    <m:r>
                      <m:t>)</m:t>
                    </m:r>
                  </m:oMath>
                </a14:m>
                <a:r>
                  <a:rPr/>
                  <a:t> All possibilities that match the data.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|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)</m:t>
                    </m:r>
                    <m:r>
                      <m:t>×</m:t>
                    </m:r>
                    <m:r>
                      <m:t>P</m:t>
                    </m:r>
                    <m:r>
                      <m:t>(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)</m:t>
                    </m:r>
                  </m:oMath>
                </a14:m>
                <a:r>
                  <a:rPr/>
                  <a:t> summed over all (mutually exclusive) models. [“OR” axiom of probability]</a:t>
                </a:r>
              </a:p>
              <a:p>
                <a:pPr lvl="1"/>
                <a:r>
                  <a:rPr/>
                  <a:t>Only two models in this case (lyme or no lyme).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L</m:t>
                      </m:r>
                      <m:r>
                        <m:t>y</m:t>
                      </m:r>
                      <m:r>
                        <m:t>m</m:t>
                      </m:r>
                      <m:r>
                        <m:t>e</m:t>
                      </m:r>
                      <m:r>
                        <m:t>|</m:t>
                      </m:r>
                      <m:r>
                        <m:t>+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+</m:t>
                          </m:r>
                          <m:r>
                            <m:t>|</m:t>
                          </m:r>
                          <m:r>
                            <m:t>L</m:t>
                          </m:r>
                          <m:r>
                            <m:t>y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)</m:t>
                          </m:r>
                          <m:r>
                            <m:t>×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L</m:t>
                          </m:r>
                          <m:r>
                            <m:t>y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+</m:t>
                          </m:r>
                          <m:r>
                            <m:t>|</m:t>
                          </m:r>
                          <m:r>
                            <m:t>L</m:t>
                          </m:r>
                          <m:r>
                            <m:t>y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L</m:t>
                          </m:r>
                          <m:r>
                            <m:t>y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)</m:t>
                          </m:r>
                          <m:r>
                            <m:t>+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+</m:t>
                          </m:r>
                          <m:r>
                            <m:t>|</m:t>
                          </m:r>
                          <m:r>
                            <m:rPr>
                              <m:sty m:val="i"/>
                            </m:rPr>
                            <m:t>no Lyme</m:t>
                          </m:r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i"/>
                            </m:rPr>
                            <m:t>no Lyme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+</m:t>
                    </m:r>
                    <m:r>
                      <m:t>|</m:t>
                    </m:r>
                    <m:r>
                      <m:t>L</m:t>
                    </m:r>
                    <m:r>
                      <m:t>y</m:t>
                    </m:r>
                    <m:r>
                      <m:t>m</m:t>
                    </m:r>
                    <m:r>
                      <m:t>e</m:t>
                    </m:r>
                    <m:r>
                      <m:t>)</m:t>
                    </m:r>
                  </m:oMath>
                </a14:m>
                <a:r>
                  <a:rPr/>
                  <a:t> is the true positive rate and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+</m:t>
                    </m:r>
                    <m:r>
                      <m:t>|</m:t>
                    </m:r>
                    <m:r>
                      <m:t>u</m:t>
                    </m:r>
                    <m:r>
                      <m:t>n</m:t>
                    </m:r>
                    <m:r>
                      <m:t>i</m:t>
                    </m:r>
                    <m:r>
                      <m:t>n</m:t>
                    </m:r>
                    <m:r>
                      <m:t>f</m:t>
                    </m:r>
                    <m:r>
                      <m:t>e</m:t>
                    </m:r>
                    <m:r>
                      <m:t>c</m:t>
                    </m:r>
                    <m:r>
                      <m:t>t</m:t>
                    </m:r>
                    <m:r>
                      <m:t>e</m:t>
                    </m:r>
                    <m:r>
                      <m:t>d</m:t>
                    </m:r>
                    <m:r>
                      <m:t>)</m:t>
                    </m:r>
                  </m:oMath>
                </a14:m>
                <a:r>
                  <a:rPr/>
                  <a:t> is the false positive rate.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L</m:t>
                      </m:r>
                      <m:r>
                        <m:t>y</m:t>
                      </m:r>
                      <m:r>
                        <m:t>m</m:t>
                      </m:r>
                      <m:r>
                        <m:t>e</m:t>
                      </m:r>
                      <m:r>
                        <m:t>|</m:t>
                      </m:r>
                      <m:r>
                        <m:t>+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0.87</m:t>
                          </m:r>
                          <m:r>
                            <m:t>×</m:t>
                          </m:r>
                          <m:r>
                            <m:t>0.001</m:t>
                          </m:r>
                        </m:num>
                        <m:den>
                          <m:r>
                            <m:t>0.87</m:t>
                          </m:r>
                          <m:r>
                            <m:t>×</m:t>
                          </m:r>
                          <m:r>
                            <m:t>0.001</m:t>
                          </m:r>
                          <m:r>
                            <m:t>+</m:t>
                          </m:r>
                          <m:r>
                            <m:t>0.01</m:t>
                          </m:r>
                          <m:r>
                            <m:t>×</m:t>
                          </m:r>
                          <m:r>
                            <m:t>0.999</m:t>
                          </m:r>
                        </m:den>
                      </m:f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p_lyme_pos 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0.87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0.001</a:t>
                </a:r>
                <a:r>
                  <a:rPr sz="1800">
                    <a:latin typeface="Courier"/>
                  </a:rPr>
                  <a:t>)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((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0.87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0.001</a:t>
                </a:r>
                <a:r>
                  <a:rPr sz="1800">
                    <a:latin typeface="Courier"/>
                  </a:rPr>
                  <a:t>)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0.01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0.999</a:t>
                </a:r>
                <a:r>
                  <a:rPr sz="1800">
                    <a:latin typeface="Courier"/>
                  </a:rPr>
                  <a:t>))</a:t>
                </a:r>
                <a:br/>
                <a:r>
                  <a:rPr sz="1800">
                    <a:latin typeface="Courier"/>
                  </a:rPr>
                  <a:t>p_lyme_pos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0.0801105</a:t>
                </a:r>
              </a:p>
              <a:p>
                <a:pPr lvl="0" marL="0" indent="0">
                  <a:buNone/>
                </a:pPr>
                <a:r>
                  <a:rPr/>
                  <a:t>Only an 8% chance you have Lyme given a positive result!!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would change if you knew the patient lived in Massachussetts?</a:t>
            </a:r>
          </a:p>
          <a:p>
            <a:pPr lvl="1"/>
            <a:r>
              <a:rPr/>
              <a:t>Re-calculate with prior relevant to MA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P(Lyme|+)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87,000 Lyme cases / 6.5 million = 0.013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0.87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0.013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((</a:t>
            </a:r>
            <a:r>
              <a:rPr sz="1800">
                <a:solidFill>
                  <a:srgbClr val="40A070"/>
                </a:solidFill>
                <a:latin typeface="Courier"/>
              </a:rPr>
              <a:t>0.87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0.013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0.987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0.1028088</a:t>
            </a:r>
          </a:p>
          <a:p>
            <a:pPr lvl="1"/>
            <a:r>
              <a:rPr/>
              <a:t>What if they were in MA, bitten by a tick, AND had a bulls-eye rash?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0.87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((</a:t>
            </a:r>
            <a:r>
              <a:rPr sz="1800">
                <a:solidFill>
                  <a:srgbClr val="40A070"/>
                </a:solidFill>
                <a:latin typeface="Courier"/>
              </a:rPr>
              <a:t>0.87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0.4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0.9288256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P(model),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”</a:t>
            </a:r>
            <a:r>
              <a:rPr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probability of each possible model prior to collection or analysis of the data being analyzed.</a:t>
                </a:r>
              </a:p>
              <a:p>
                <a:pPr lvl="1"/>
                <a:r>
                  <a:rPr b="1"/>
                  <a:t>Informative priors</a:t>
                </a:r>
                <a:r>
                  <a:rPr/>
                  <a:t> mean that all models are not equally likely, prior to collecting the data that will be explicitly incorporated into a statistical analysis.</a:t>
                </a:r>
              </a:p>
              <a:p>
                <a:pPr lvl="1"/>
                <a:r>
                  <a:rPr/>
                  <a:t>Developing informative prior probabilities is a large, active, controversial and mathematically and computationally dense field of research.</a:t>
                </a:r>
              </a:p>
              <a:p>
                <a:pPr lvl="1"/>
                <a:r>
                  <a:rPr/>
                  <a:t>In many cases, we want to base inference </a:t>
                </a:r>
                <a:r>
                  <a:rPr i="1"/>
                  <a:t>only</a:t>
                </a:r>
                <a:r>
                  <a:rPr/>
                  <a:t> on data</a:t>
                </a:r>
              </a:p>
              <a:p>
                <a:pPr lvl="2"/>
                <a:r>
                  <a:rPr/>
                  <a:t>if we compare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possible models, the prior probability of each is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/</m:t>
                    </m:r>
                    <m:r>
                      <m:t>j</m:t>
                    </m:r>
                  </m:oMath>
                </a14:m>
                <a:r>
                  <a:rPr/>
                  <a:t>.</a:t>
                </a:r>
                <a:br/>
              </a:p>
              <a:p>
                <a:pPr lvl="2"/>
                <a:r>
                  <a:rPr/>
                  <a:t>This is called an </a:t>
                </a:r>
                <a:r>
                  <a:rPr b="1"/>
                  <a:t>uninformative prior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P(data)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Bayesian analysis, we typically ASSUME all possible mutually-exclusive models are considered in the finite set of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models we are comparing, and therefore: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d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d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a</m:t>
                      </m:r>
                      <m:r>
                        <m:t>|</m:t>
                      </m:r>
                      <m:r>
                        <m:t>m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e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×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m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e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1"/>
                <a:r>
                  <a:rPr/>
                  <a:t>This definition of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means that the sum of the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over all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models must be 1.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constant for a given dataset, so, from a practical perspective, Bayes’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)</m:t>
                    </m:r>
                  </m:oMath>
                </a14:m>
                <a:r>
                  <a:rPr/>
                  <a:t> begins to resemble </a:t>
                </a:r>
                <a:r>
                  <a:rPr b="1"/>
                  <a:t>likelihood</a:t>
                </a:r>
                <a:r>
                  <a:rPr/>
                  <a:t> when there are </a:t>
                </a:r>
                <a:r>
                  <a:rPr b="1"/>
                  <a:t>uninformative priors</a:t>
                </a:r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m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e</m:t>
                      </m:r>
                      <m:r>
                        <m:t>l</m:t>
                      </m:r>
                      <m:r>
                        <m:t>|</m:t>
                      </m:r>
                      <m:r>
                        <m:t>d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d</m:t>
                          </m:r>
                          <m:r>
                            <m:t>a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|</m:t>
                          </m:r>
                          <m:r>
                            <m:t>m</m:t>
                          </m:r>
                          <m:r>
                            <m:t>o</m:t>
                          </m:r>
                          <m:r>
                            <m:t>d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r>
                            <m:t>)</m:t>
                          </m:r>
                          <m:r>
                            <m:t>×</m:t>
                          </m:r>
                          <m:r>
                            <m:t>(</m:t>
                          </m:r>
                          <m:r>
                            <m:t>1</m:t>
                          </m:r>
                          <m:r>
                            <m:t>/</m:t>
                          </m:r>
                          <m:r>
                            <m:t>j</m:t>
                          </m:r>
                          <m:r>
                            <m:t>)</m:t>
                          </m:r>
                        </m:num>
                        <m:den>
                          <m:r>
                            <m:t>c</m:t>
                          </m:r>
                        </m:den>
                      </m:f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r>
                      <m:t>1</m:t>
                    </m:r>
                    <m:r>
                      <m:t>/</m:t>
                    </m:r>
                    <m:r>
                      <m:t>j</m:t>
                    </m:r>
                  </m:oMath>
                </a14:m>
                <a:r>
                  <a:rPr/>
                  <a:t> is the [uninformative prior] probability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is a constant,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, that is the sum of the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|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)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/</m:t>
                    </m:r>
                    <m:r>
                      <m:t>j</m:t>
                    </m:r>
                    <m:r>
                      <m:t>)</m:t>
                    </m:r>
                  </m:oMath>
                </a14:m>
                <a:r>
                  <a:rPr/>
                  <a:t> over “all” models</a:t>
                </a:r>
              </a:p>
              <a:p>
                <a:pPr lvl="2"/>
                <a:r>
                  <a:rPr/>
                  <a:t>note that because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|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)</m:t>
                    </m:r>
                  </m:oMath>
                </a14:m>
                <a:r>
                  <a:rPr/>
                  <a:t> is in the equation it is specific to the particular data set(!)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p</m:t>
                    </m:r>
                    <m:r>
                      <m:t>a</m:t>
                    </m:r>
                    <m:r>
                      <m:t>r</m:t>
                    </m:r>
                    <m:r>
                      <m:t>a</m:t>
                    </m:r>
                    <m:r>
                      <m:t>m</m:t>
                    </m:r>
                    <m:r>
                      <m:t>e</m:t>
                    </m:r>
                    <m:r>
                      <m:t>t</m:t>
                    </m:r>
                    <m:r>
                      <m:t>e</m:t>
                    </m:r>
                    <m:r>
                      <m:t>r</m:t>
                    </m:r>
                    <m:r>
                      <m:t>s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|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|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,</m:t>
                    </m:r>
                    <m:r>
                      <m:t>p</m:t>
                    </m:r>
                    <m:r>
                      <m:t>a</m:t>
                    </m:r>
                    <m:r>
                      <m:t>r</m:t>
                    </m:r>
                    <m:r>
                      <m:t>a</m:t>
                    </m:r>
                    <m:r>
                      <m:t>m</m:t>
                    </m:r>
                    <m:r>
                      <m:t>e</m:t>
                    </m:r>
                    <m:r>
                      <m:t>t</m:t>
                    </m:r>
                    <m:r>
                      <m:t>e</m:t>
                    </m:r>
                    <m:r>
                      <m:t>r</m:t>
                    </m:r>
                    <m:r>
                      <m:t>s</m:t>
                    </m:r>
                    <m:r>
                      <m:t>)</m:t>
                    </m:r>
                    <m:r>
                      <m:t>×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These are identical 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1</m:t>
                    </m:r>
                    <m:r>
                      <m:t>/</m:t>
                    </m:r>
                    <m:r>
                      <m:t>j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P(model|data)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called “posterior probability”. The probability of the model </a:t>
            </a:r>
            <a:r>
              <a:rPr i="1"/>
              <a:t>after</a:t>
            </a:r>
            <a:r>
              <a:rPr/>
              <a:t> seeing the evidence (as opposed to “prior probability”)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 Bayesian analysis, we explicitly estimate the constant relating the probability of the model, given the data. This means we can obtain an </a:t>
                </a:r>
                <a:r>
                  <a:rPr b="1"/>
                  <a:t>absolute</a:t>
                </a:r>
                <a:r>
                  <a:rPr/>
                  <a:t> measure of support for a model </a:t>
                </a:r>
                <a:r>
                  <a:rPr b="1"/>
                  <a:t>IF</a:t>
                </a:r>
                <a:r>
                  <a:rPr/>
                  <a:t> we are willing to believe we have searched all possible models.</a:t>
                </a:r>
              </a:p>
              <a:p>
                <a:pPr lvl="1"/>
                <a:r>
                  <a:rPr/>
                  <a:t>In likelihood analysis, we simply use the fact that the likelihood of a model given the data is proportional to the probability of the data given a model, and restrict our analyses to comparing the </a:t>
                </a:r>
                <a:r>
                  <a:rPr b="1"/>
                  <a:t>relative</a:t>
                </a:r>
                <a:r>
                  <a:rPr/>
                  <a:t> support for two or more models.</a:t>
                </a:r>
              </a:p>
              <a:p>
                <a:pPr lvl="1"/>
                <a:r>
                  <a:rPr/>
                  <a:t>The symmetry of the two metrics of support falls apart if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|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includes an </a:t>
                </a:r>
                <a:r>
                  <a:rPr i="1"/>
                  <a:t>informative</a:t>
                </a:r>
                <a:r>
                  <a:rPr/>
                  <a:t> prior probability distribution, rather than the constant </a:t>
                </a:r>
                <a:r>
                  <a:rPr i="1"/>
                  <a:t>1/j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small dataset: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from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#vector of possible values for s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4 survive, 1 doesn't survive. Math vectorized over all values of s</a:t>
            </a:r>
            <a:br/>
            <a:r>
              <a:rPr sz="1800">
                <a:latin typeface="Courier"/>
              </a:rPr>
              <a:t>orchid_sm_lik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s) </a:t>
            </a:r>
            <a:br/>
            <a:br/>
            <a:r>
              <a:rPr sz="1800">
                <a:latin typeface="Courier"/>
              </a:rPr>
              <a:t>orchid_sm_lik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0.00009 0.00128 0.00567 0.01536 0.03125 0.05184 0.07203 0.08192 0.06561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Graphical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geometric</a:t>
            </a:r>
            <a:r>
              <a:rPr/>
              <a:t> </a:t>
            </a:r>
            <a:r>
              <a:rPr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Good video here: </a:t>
            </a:r>
            <a:r>
              <a:rPr>
                <a:hlinkClick r:id="rId2"/>
              </a:rPr>
              <a:t>https://youtu.be/HZGCoVF3YvM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larger dataset: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orchid_lg_lik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s)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orchid_lg_lik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0.0000000081 0.0000016384 0.0000321489 0.0002359296 0.0009765625
## [6] 0.0026873856 0.0051883209 0.0067108864 0.0043046721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Profiles</a:t>
            </a:r>
          </a:p>
        </p:txBody>
      </p:sp>
      <p:pic>
        <p:nvPicPr>
          <p:cNvPr descr="3-likelihood-and-bayes-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  <p:pic>
        <p:nvPicPr>
          <p:cNvPr descr="3-likelihood-and-bayes-slid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log-likelihood</a:t>
            </a:r>
          </a:p>
        </p:txBody>
      </p:sp>
      <p:pic>
        <p:nvPicPr>
          <p:cNvPr descr="3-likelihood-and-bayes-slid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lphaLcPeriod"/>
                </a:pPr>
                <a:r>
                  <a:rPr/>
                  <a:t>What is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|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for two mutually exclusive events? Is it possible for events to be independent and mutually exclusive?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|</m:t>
                    </m:r>
                    <m:r>
                      <m:t>A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because there is no overlap. Not possible for events to be independent and mutally exclusive. E.g. heads &amp; tails aren’t independent.</a:t>
                </a:r>
              </a:p>
              <a:p>
                <a:pPr lvl="1">
                  <a:buAutoNum type="alphaLcPeriod"/>
                </a:pPr>
                <a:r>
                  <a:rPr/>
                  <a:t>What is the probability that A </a:t>
                </a:r>
                <a:r>
                  <a:rPr b="1"/>
                  <a:t>or</a:t>
                </a:r>
                <a:r>
                  <a:rPr/>
                  <a:t> B occurs if they are </a:t>
                </a:r>
                <a:r>
                  <a:rPr b="1"/>
                  <a:t>not</a:t>
                </a:r>
                <a:r>
                  <a:rPr/>
                  <a:t> mutually exclusive?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+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+</m:t>
                    </m:r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  <m:r>
                      <m:t>−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My homework…</a:t>
            </a:r>
          </a:p>
          <a:p>
            <a:pPr lvl="1"/>
            <a:r>
              <a:rPr/>
              <a:t>Wanted to estimate the occurrance of leafhoppers (a pest insect) on a tea plant.</a:t>
            </a:r>
            <a:br/>
          </a:p>
          <a:p>
            <a:pPr lvl="1"/>
            <a:r>
              <a:rPr/>
              <a:t>I sampled the second leaf from the top (systematic) on haphazardly chosen shoots.</a:t>
            </a:r>
          </a:p>
          <a:p>
            <a:pPr lvl="1"/>
            <a:r>
              <a:rPr/>
              <a:t>In reality, I </a:t>
            </a:r>
            <a:r>
              <a:rPr i="1"/>
              <a:t>counted</a:t>
            </a:r>
            <a:r>
              <a:rPr/>
              <a:t> the number of leafhoppers</a:t>
            </a:r>
          </a:p>
          <a:p>
            <a:pPr lvl="1"/>
            <a:r>
              <a:rPr/>
              <a:t>In reality, I did this on multiple, randomly sampled plants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Likelihood and Bayes’ Theorem</dc:title>
  <dc:creator>Eric Scott</dc:creator>
  <cp:keywords/>
  <dcterms:created xsi:type="dcterms:W3CDTF">2020-01-08T20:24:21Z</dcterms:created>
  <dcterms:modified xsi:type="dcterms:W3CDTF">2020-01-08T20:24:21Z</dcterms:modified>
</cp:coreProperties>
</file>