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96" autoAdjust="0"/>
  </p:normalViewPr>
  <p:slideViewPr>
    <p:cSldViewPr snapToGrid="0" snapToObjects="1">
      <p:cViewPr varScale="1">
        <p:scale>
          <a:sx n="95" d="100"/>
          <a:sy n="95" d="100"/>
        </p:scale>
        <p:origin x="200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Eric</a:t>
            </a:r>
            <a:r>
              <a:rPr/>
              <a:t> </a:t>
            </a:r>
            <a:r>
              <a:rPr/>
              <a:t>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likelihood ratio</a:t>
                </a:r>
                <a:r>
                  <a:rPr/>
                  <a:t> is our primary method of comparing models: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0.00864</m:t>
                          </m:r>
                          <m:r>
                            <m:t>×</m:t>
                          </m:r>
                          <m:r>
                            <m:t>k</m:t>
                          </m:r>
                        </m:num>
                        <m:den>
                          <m:r>
                            <m:t>0.00448</m:t>
                          </m:r>
                          <m:r>
                            <m:t>×</m:t>
                          </m:r>
                          <m:r>
                            <m:t>k</m:t>
                          </m:r>
                        </m:den>
                      </m:f>
                      <m:r>
                        <m:t>=</m:t>
                      </m:r>
                      <m:r>
                        <m:t>1.93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means our first set of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0.8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0.2</m:t>
                    </m:r>
                    <m:r>
                      <m:t>)</m:t>
                    </m:r>
                  </m:oMath>
                </a14:m>
                <a:r>
                  <a:rPr/>
                  <a:t> is about twice as likely as our second,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0.6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0.4</m:t>
                    </m:r>
                    <m:r>
                      <m:t>)</m:t>
                    </m:r>
                  </m:oMath>
                </a14:m>
                <a:r>
                  <a:rPr/>
                  <a:t>, given this small data set.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Magic!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include_graphics</a:t>
            </a:r>
            <a:r>
              <a:rPr sz="1800">
                <a:latin typeface="Courier"/>
              </a:rPr>
              <a:t>(here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here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"lectures"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"mathematical.gif"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scottericr/Documents/Tufts/ecological-stats/lectures/mathematical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 have gone from calculating the probability of our </a:t>
            </a:r>
            <a:r>
              <a:rPr b="1"/>
              <a:t>data</a:t>
            </a:r>
            <a:r>
              <a:rPr/>
              <a:t>, given fixed parameters, to making inferences about support for different possible values of our parameters (AKA models, hypotheses), given a dataset.</a:t>
            </a:r>
          </a:p>
          <a:p>
            <a:pPr lvl="0" marL="0" indent="0">
              <a:buNone/>
            </a:pPr>
            <a:r>
              <a:rPr/>
              <a:t>Likelihoods can be used to test if one set of parameters is </a:t>
            </a:r>
            <a:r>
              <a:rPr i="1"/>
              <a:t>significantly</a:t>
            </a:r>
            <a:r>
              <a:rPr/>
              <a:t> better than another (coming soon).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Likelihoods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Data set specific!</a:t>
                </a:r>
              </a:p>
              <a:p>
                <a:pPr lvl="1"/>
                <a:r>
                  <a:rPr/>
                  <a:t>Another, luckier botanist finds 10 orchids, with exactly the same (proportional) distribution of fates: 2 flowering, 6 vegetative, 2 deaths</a:t>
                </a:r>
              </a:p>
              <a:p>
                <a:pPr lvl="1"/>
                <a:r>
                  <a:rPr/>
                  <a:t>Likelihood of model #1: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0.8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0.25</m:t>
                    </m:r>
                    <m:r>
                      <m:t>|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?</m:t>
                    </m:r>
                  </m:oMath>
                </a14:m>
              </a:p>
              <a:p>
                <a:pPr lvl="1"/>
                <a:r>
                  <a:rPr/>
                  <a:t>Likelihood of model #2: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0.6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0.4</m:t>
                    </m:r>
                    <m:r>
                      <m:t>|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?</m:t>
                    </m:r>
                  </m:oMath>
                </a14:m>
              </a:p>
              <a:p>
                <a:pPr lvl="1"/>
                <a:r>
                  <a:rPr/>
                  <a:t>Likelihood ratio: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0.00007465</m:t>
                        </m:r>
                        <m:r>
                          <m:t>×</m:t>
                        </m:r>
                        <m:sSub>
                          <m:e>
                            <m:r>
                              <m:t>k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num>
                      <m:den>
                        <m:r>
                          <m:t>0.00002006</m:t>
                        </m:r>
                        <m:sSub>
                          <m:e>
                            <m:r>
                              <m:t>k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3.72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Because it’s the product of probabilities (and probabilities are all &lt; 1), adding more data </a:t>
                </a:r>
                <a:r>
                  <a:rPr b="1"/>
                  <a:t>reduces</a:t>
                </a:r>
                <a:r>
                  <a:rPr/>
                  <a:t> the likelihood of any particular model.</a:t>
                </a:r>
              </a:p>
              <a:p>
                <a:pPr lvl="2"/>
                <a:r>
                  <a:rPr/>
                  <a:t>Can’t compare models fit to different data</a:t>
                </a:r>
              </a:p>
              <a:p>
                <a:pPr lvl="1">
                  <a:buAutoNum type="arabicPeriod"/>
                </a:pPr>
                <a:r>
                  <a:rPr/>
                  <a:t>Adding more data makes the </a:t>
                </a:r>
                <a:r>
                  <a:rPr b="1"/>
                  <a:t>likelihood ratio</a:t>
                </a:r>
                <a:r>
                  <a:rPr/>
                  <a:t> between two models get larger (all else being equal; i.e., if the 2nd data set were identical to the first) because of the </a:t>
                </a:r>
                <a:r>
                  <a:rPr b="1"/>
                  <a:t>AND</a:t>
                </a:r>
                <a:r>
                  <a:rPr/>
                  <a:t> rule.</a:t>
                </a:r>
              </a:p>
              <a:p>
                <a:pPr lvl="2"/>
                <a:r>
                  <a:rPr/>
                  <a:t>Larger sample size = greater ability to detect small differences</a:t>
                </a:r>
              </a:p>
              <a:p>
                <a:pPr lvl="1">
                  <a:buAutoNum type="arabicPeriod"/>
                </a:pPr>
                <a:r>
                  <a:rPr/>
                  <a:t>To avoid dealing with tiny numbers for typical (large) data sets, we often use log likelihoods: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0.00007465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9.50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0.00002006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10.82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logarithms: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Exponential transformation “undoes” (natural) log transformation, and vice versa: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)</m:t>
                    </m:r>
                    <m:r>
                      <m:t>=</m:t>
                    </m:r>
                    <m:r>
                      <m:t>A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)</m:t>
                    </m:r>
                    <m:r>
                      <m:t>=</m:t>
                    </m:r>
                    <m:r>
                      <m:t>A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Log transformation converts multiplication &amp; division into addition &amp; subtraction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/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–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C</m:t>
                        </m:r>
                      </m:sup>
                    </m:sSup>
                    <m:r>
                      <m:t>)</m:t>
                    </m:r>
                    <m:r>
                      <m:t>=</m:t>
                    </m:r>
                    <m:r>
                      <m:t>C</m:t>
                    </m:r>
                    <m:r>
                      <m:t>×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axiom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ln</m:t>
                    </m:r>
                    <m:r>
                      <m:t>[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]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[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]</m:t>
                    </m:r>
                    <m:r>
                      <m:t>+</m:t>
                    </m:r>
                    <m:r>
                      <m:rPr>
                        <m:sty m:val="p"/>
                      </m:rPr>
                      <m:t>ln</m:t>
                    </m:r>
                    <m:r>
                      <m:t>[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Log-likelihoods of H1 and H2 [on board]</a:t>
                </a:r>
              </a:p>
              <a:p>
                <a:pPr lvl="1"/>
                <a:r>
                  <a:rPr/>
                  <a:t>log-transformed likelihood ratio become differences in likelihoods</a:t>
                </a:r>
              </a:p>
              <a:p>
                <a:pPr lvl="1"/>
                <a:r>
                  <a:rPr i="1"/>
                  <a:t>log-likelihood ratio</a:t>
                </a:r>
                <a:r>
                  <a:rPr/>
                  <a:t> can be backtransformed to calculate relative support in an absolute sense: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exp</m:t>
                    </m:r>
                    <m:r>
                      <m:t>(</m:t>
                    </m:r>
                    <m:r>
                      <m:t>1.32</m:t>
                    </m:r>
                    <m:r>
                      <m:t>)</m:t>
                    </m:r>
                    <m:r>
                      <m:t>=</m:t>
                    </m:r>
                    <m:r>
                      <m:t>3.72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PERMITS: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Ignoring flowering (for now), explore the likelihood of different values of survival, given the 5-plant data set.</a:t>
                </a:r>
              </a:p>
              <a:p>
                <a:pPr lvl="2">
                  <a:buAutoNum type="alphaLcPeriod"/>
                </a:pPr>
                <a:r>
                  <a:rPr/>
                  <a:t>Calculate the likelihood of survival having each of the following values: 0.1, 0.2, 0.3, 0.4, 0.5, 0.6, 0.7, 0.8, 0.9.</a:t>
                </a:r>
              </a:p>
              <a:p>
                <a:pPr lvl="2">
                  <a:buAutoNum type="alphaLcPeriod"/>
                </a:pPr>
                <a:r>
                  <a:rPr/>
                  <a:t>Make a graph of the log-likelihood (y-axis) vs. value of survival (x-axis).</a:t>
                </a:r>
              </a:p>
              <a:p>
                <a:pPr lvl="2">
                  <a:buAutoNum type="alphaLcPeriod"/>
                </a:pPr>
                <a:r>
                  <a:rPr/>
                  <a:t>Repeat a&amp;b for the 10-plant data set. How does the shape of the graph change?</a:t>
                </a:r>
              </a:p>
              <a:p>
                <a:pPr lvl="2">
                  <a:buAutoNum type="alphaLcPeriod"/>
                </a:pPr>
                <a:r>
                  <a:rPr/>
                  <a:t>What is the likelihood that survival is 0? Or 1? What happens to the log-likelihood at these values?</a:t>
                </a:r>
              </a:p>
              <a:p>
                <a:pPr lvl="1">
                  <a:buAutoNum type="arabicPeriod"/>
                </a:pPr>
                <a:r>
                  <a:rPr/>
                  <a:t>Thinking about probabilities…</a:t>
                </a:r>
              </a:p>
              <a:p>
                <a:pPr lvl="2">
                  <a:buAutoNum type="alphaLcPeriod"/>
                </a:pPr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for two mutually exclusive events? Is it possible for events to be independent and mutually exclusive?</a:t>
                </a:r>
              </a:p>
              <a:p>
                <a:pPr lvl="2">
                  <a:buAutoNum type="alphaLcPeriod"/>
                </a:pPr>
                <a:r>
                  <a:rPr/>
                  <a:t>What is the probability that A </a:t>
                </a:r>
                <a:r>
                  <a:rPr b="1"/>
                  <a:t>or</a:t>
                </a:r>
                <a:r>
                  <a:rPr/>
                  <a:t> B occurs if they are </a:t>
                </a:r>
                <a:r>
                  <a:rPr b="1"/>
                  <a:t>not</a:t>
                </a:r>
                <a:r>
                  <a:rPr/>
                  <a:t> mutually exclusive?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Notation: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: probability of event A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 probability of event B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 probability of event A or B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 probability of events A and B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|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 probability that event A occurs, conditioned on the fact that event B has occurred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Mutually exclusive events:</a:t>
                </a:r>
              </a:p>
              <a:p>
                <a:pPr lvl="2"/>
                <a:r>
                  <a:rPr/>
                  <a:t>impossible for both to occur, i.e.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2"/>
                <a:r>
                  <a:rPr/>
                  <a:t>in this case,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Conditional probability:</a:t>
                </a:r>
              </a:p>
              <a:p>
                <a:pPr lvl="2"/>
                <a:r>
                  <a:rPr/>
                  <a:t>probability that one event occurs, given we know the other has</a:t>
                </a:r>
              </a:p>
              <a:p>
                <a:pPr lvl="2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C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C</m:t>
                    </m:r>
                    <m:r>
                      <m:t>)</m:t>
                    </m:r>
                    <m:r>
                      <m:t>/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Independent events:</a:t>
                </a:r>
              </a:p>
              <a:p>
                <a:pPr lvl="2"/>
                <a:r>
                  <a:rPr/>
                  <a:t>whether one occurs does not affect whether the other does</a:t>
                </a:r>
              </a:p>
              <a:p>
                <a:pPr lvl="2"/>
                <a:r>
                  <a:rPr/>
                  <a:t>if A and C are independent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C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C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So substitute into conditional probability…</a:t>
                </a:r>
              </a:p>
              <a:p>
                <a:pPr lvl="3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C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C</m:t>
                    </m:r>
                    <m:r>
                      <m:t>)</m:t>
                    </m:r>
                    <m:r>
                      <m:t>/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C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×</m:t>
                    </m:r>
                    <m:r>
                      <m:t>P</m:t>
                    </m:r>
                    <m:r>
                      <m:t>(</m:t>
                    </m:r>
                    <m:r>
                      <m:t>C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axioms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Probability that one of two mutually exclusive events occurs:</a:t>
                </a:r>
              </a:p>
              <a:p>
                <a:pPr lvl="2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Probability that (both of) two independent events occur:</a:t>
                </a:r>
              </a:p>
              <a:p>
                <a:pPr lvl="2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×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Using these two axioms allow us to do fairly sophisticated statistical analysis: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orchid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have 5 plants, 4 live, and 1 of these flowers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Plant#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fate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Flowering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Vegetative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Vegetative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Vegetative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Survival (s):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≈</m:t>
                    </m:r>
                    <m:r>
                      <m:t>0.8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Flowering, for plants that survive (f):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≈</m:t>
                    </m:r>
                    <m:r>
                      <m:t>0.25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way to answer this question is to compare different values of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to find out what range of values are consistent with our data.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STEP 1</a:t>
                </a:r>
              </a:p>
              <a:p>
                <a:pPr lvl="0" marL="0" indent="0">
                  <a:buNone/>
                </a:pPr>
                <a:r>
                  <a:rPr/>
                  <a:t>FOR A PARTICULAR PAIR OF VALUES OF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we can calculate the probabilities of our getting our demographic data set using the axioms of probability</a:t>
                </a:r>
              </a:p>
              <a:p>
                <a:pPr lvl="0" marL="0" indent="0">
                  <a:buNone/>
                </a:pPr>
                <a:r>
                  <a:rPr/>
                  <a:t>[on board]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Step 2</a:t>
                </a:r>
              </a:p>
              <a:p>
                <a:pPr lvl="0" marL="0" indent="0">
                  <a:buNone/>
                </a:pPr>
                <a:r>
                  <a:rPr/>
                  <a:t>Compare this to a different set of parameters. ASSUME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=</m:t>
                    </m:r>
                    <m:r>
                      <m:t>0.6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=</m:t>
                    </m:r>
                    <m:r>
                      <m:t>0.4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[on board]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Step 3</a:t>
                </a:r>
              </a:p>
              <a:p>
                <a:pPr lvl="0" marL="0" indent="0">
                  <a:buNone/>
                </a:pPr>
                <a:r>
                  <a:rPr b="1"/>
                  <a:t>SO</a:t>
                </a:r>
                <a:r>
                  <a:rPr/>
                  <a:t>: The probability of getting our data is about twice as high with our first set of parameters as with the second.</a:t>
                </a:r>
              </a:p>
              <a:p>
                <a:pPr lvl="0" marL="0" indent="0">
                  <a:buNone/>
                </a:pPr>
                <a:r>
                  <a:rPr b="1"/>
                  <a:t>BUT</a:t>
                </a:r>
                <a:r>
                  <a:rPr/>
                  <a:t>: What does that tell us about the parameter estimates?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probabilities (of data), we can compute the </a:t>
                </a:r>
                <a:r>
                  <a:rPr b="1"/>
                  <a:t>likelihoods</a:t>
                </a:r>
                <a:r>
                  <a:rPr/>
                  <a:t> of different parameters/models/hypotheses (and, later, alternative competing, models that differ in other ways), given our data set.</a:t>
                </a:r>
              </a:p>
              <a:p>
                <a:pPr lvl="0" marL="0" indent="0">
                  <a:buNone/>
                </a:pPr>
                <a:r>
                  <a:rPr/>
                  <a:t>Edwards (1972) DEFINITION:</a:t>
                </a:r>
              </a:p>
              <a:p>
                <a:pPr lvl="0" marL="1270000" indent="0">
                  <a:buNone/>
                </a:pPr>
                <a:r>
                  <a:rPr sz="2000"/>
                  <a:t>“The likelihood,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sz="2000"/>
                  <a:t>, of the hypothesis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 sz="2000"/>
                  <a:t> given data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 sz="2000"/>
                  <a:t>, is proportional to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R</m:t>
                    </m:r>
                    <m:r>
                      <m:t>|</m:t>
                    </m:r>
                    <m:r>
                      <m:t>H</m:t>
                    </m:r>
                    <m:r>
                      <m:t>)</m:t>
                    </m:r>
                  </m:oMath>
                </a14:m>
                <a:r>
                  <a:rPr sz="2000"/>
                  <a:t>, the constant of proportionality being arbitrary”[but specific to a particular data set]</a:t>
                </a:r>
              </a:p>
              <a:p>
                <a:pPr lvl="0" marL="0" indent="0">
                  <a:buNone/>
                </a:pPr>
                <a:r>
                  <a:rPr/>
                  <a:t>Edwards’ definition means that the likelihood of the 1st set of parameters is proportional to 0.00864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0.8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0.2</m:t>
                    </m:r>
                    <m:r>
                      <m:t>|</m:t>
                    </m:r>
                    <m:r>
                      <m:t>R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×</m:t>
                    </m:r>
                    <m:r>
                      <m:t>0.00864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the likelihood of the second set of parameters is proportional to 0.00448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(</m:t>
                    </m:r>
                    <m:r>
                      <m:t>s</m:t>
                    </m:r>
                    <m:r>
                      <m:t>=</m:t>
                    </m:r>
                    <m:r>
                      <m:t>0.6</m:t>
                    </m:r>
                    <m:r>
                      <m:t>,</m:t>
                    </m:r>
                    <m:r>
                      <m:t>f</m:t>
                    </m:r>
                    <m:r>
                      <m:t>=</m:t>
                    </m:r>
                    <m:r>
                      <m:t>0.4</m:t>
                    </m:r>
                    <m:r>
                      <m:t>|</m:t>
                    </m:r>
                    <m:r>
                      <m:t>R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×</m:t>
                    </m:r>
                    <m:r>
                      <m:t>0.00448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If the two models,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fit to EXACTLY the same set of data,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and we can say that the first set of parameters is about twice as likely as the second set, given our small data set.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Sampling and Scope of Inference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Probability to Likelihood</dc:title>
  <dc:creator>Eric Scott</dc:creator>
  <cp:keywords/>
  <dcterms:created xsi:type="dcterms:W3CDTF">2020-01-07T18:16:22Z</dcterms:created>
  <dcterms:modified xsi:type="dcterms:W3CDTF">2020-01-07T18:16:22Z</dcterms:modified>
</cp:coreProperties>
</file>