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89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1" r:id="rId13"/>
    <p:sldId id="290" r:id="rId14"/>
    <p:sldId id="274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78" r:id="rId23"/>
    <p:sldId id="284" r:id="rId24"/>
    <p:sldId id="291" r:id="rId25"/>
    <p:sldId id="292" r:id="rId26"/>
    <p:sldId id="286" r:id="rId27"/>
    <p:sldId id="287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08" autoAdjust="0"/>
    <p:restoredTop sz="94595" autoAdjust="0"/>
  </p:normalViewPr>
  <p:slideViewPr>
    <p:cSldViewPr snapToGrid="0" snapToObjects="1">
      <p:cViewPr varScale="1">
        <p:scale>
          <a:sx n="66" d="100"/>
          <a:sy n="66" d="100"/>
        </p:scale>
        <p:origin x="216" y="10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777E-8A53-5140-9D66-76A9BA33DA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E2D6-C335-E344-B613-5D96C51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up drawing of p-value comparison.  Show how ”linearly nested” makes sense to do LRT (stepwise), but how anything more complicated you might just want to do AIC.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Reintroduced from Canada.  Successfully controlled elk.  Still controversial as some hunters worry that too many elk will be killed.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latin typeface="Courier"/>
              </a:rPr>
              <a:t>is.na</a:t>
            </a:r>
            <a:r>
              <a:rPr lang="en-US" sz="1050" dirty="0">
                <a:latin typeface="Courier"/>
              </a:rPr>
              <a:t>(x)</a:t>
            </a:r>
            <a:r>
              <a:rPr lang="en-US" dirty="0"/>
              <a:t> returns </a:t>
            </a:r>
            <a:r>
              <a:rPr lang="en-US" sz="1050" dirty="0">
                <a:latin typeface="Courier"/>
              </a:rPr>
              <a:t>TRUE</a:t>
            </a:r>
            <a:r>
              <a:rPr lang="en-US" dirty="0"/>
              <a:t> if something is </a:t>
            </a:r>
            <a:r>
              <a:rPr lang="en-US" sz="1050" dirty="0">
                <a:latin typeface="Courier"/>
              </a:rPr>
              <a:t>NA</a:t>
            </a:r>
            <a:r>
              <a:rPr lang="en-US" dirty="0"/>
              <a:t>, but we want the opposite of that, so we negate it with </a:t>
            </a:r>
            <a:r>
              <a:rPr lang="en-US" sz="1050" dirty="0">
                <a:latin typeface="Courier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this lags behind a bit since predicted growth (orange) is based on actual population size in previous year (black dots).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Brown = </a:t>
            </a:r>
            <a:r>
              <a:rPr lang="en-US" dirty="0" err="1"/>
              <a:t>ricker</a:t>
            </a:r>
            <a:r>
              <a:rPr lang="en-US" dirty="0"/>
              <a:t> model with process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Ricker model “wins”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E2D6-C335-E344-B613-5D96C51EA9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Homework 4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dirty="0"/>
              <a:t>Can’t compare p-values of models to judge relative support</a:t>
            </a:r>
          </a:p>
          <a:p>
            <a:pPr>
              <a:buAutoNum type="arabicPeriod"/>
            </a:pPr>
            <a:r>
              <a:rPr lang="en-US" dirty="0"/>
              <a:t>More about c</a:t>
            </a:r>
            <a:r>
              <a:rPr dirty="0"/>
              <a:t>onfidence intervals</a:t>
            </a:r>
          </a:p>
          <a:p>
            <a:pPr lvl="1"/>
            <a:r>
              <a:rPr dirty="0"/>
              <a:t>They don’t have to be symmetrical (often aren’t with link functions), so report lower and upper not ±.</a:t>
            </a:r>
          </a:p>
          <a:p>
            <a:pPr lvl="1"/>
            <a:r>
              <a:rPr dirty="0"/>
              <a:t>Error bars plotted on graphs aren’t always 95% CIs—need to specify in figure captions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If lambda &lt; 1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births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0.05</a:t>
            </a:r>
            <a:br>
              <a:rPr dirty="0"/>
            </a:br>
            <a:r>
              <a:rPr sz="1800" dirty="0">
                <a:latin typeface="Courier"/>
              </a:rPr>
              <a:t>deaths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0.15</a:t>
            </a:r>
            <a:br>
              <a:rPr dirty="0"/>
            </a:br>
            <a:r>
              <a:rPr sz="1800" dirty="0">
                <a:latin typeface="Courier"/>
              </a:rPr>
              <a:t>lambda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births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deaths</a:t>
            </a:r>
            <a:br>
              <a:rPr dirty="0"/>
            </a:br>
            <a:r>
              <a:rPr sz="1800" dirty="0">
                <a:latin typeface="Courier"/>
              </a:rPr>
              <a:t>N0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#population size at year 0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fake_pop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year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 =</a:t>
            </a:r>
            <a:r>
              <a:rPr sz="1800" dirty="0">
                <a:latin typeface="Courier"/>
              </a:rPr>
              <a:t> N0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lambda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year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fake_pop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year,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N))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subtitle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"lambda ="</a:t>
            </a:r>
            <a:r>
              <a:rPr sz="1800" dirty="0">
                <a:latin typeface="Courier"/>
              </a:rPr>
              <a:t>, lambda))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fake_pop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year,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log</a:t>
            </a:r>
            <a:r>
              <a:rPr sz="1800" dirty="0">
                <a:latin typeface="Courier"/>
              </a:rPr>
              <a:t>(N)))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8134" y="973667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AEF102-0DB7-6746-B70E-0553EE0BEF65}"/>
              </a:ext>
            </a:extLst>
          </p:cNvPr>
          <p:cNvSpPr/>
          <p:nvPr/>
        </p:nvSpPr>
        <p:spPr>
          <a:xfrm>
            <a:off x="2624667" y="6121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0"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#the patchwork package allows you to make two-panel plots like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When lambda &gt; 1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births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br/>
            <a:r>
              <a:rPr sz="1800">
                <a:latin typeface="Courier"/>
              </a:rPr>
              <a:t>deaths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0.05</a:t>
            </a:r>
            <a:br/>
            <a:r>
              <a:rPr sz="1800">
                <a:latin typeface="Courier"/>
              </a:rPr>
              <a:t>lambda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births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</a:t>
            </a:r>
            <a:br/>
            <a:r>
              <a:rPr sz="1800">
                <a:latin typeface="Courier"/>
              </a:rPr>
              <a:t>N0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#population size at year 0</a:t>
            </a:r>
            <a:br/>
            <a:br/>
            <a:r>
              <a:rPr sz="1800">
                <a:latin typeface="Courier"/>
              </a:rPr>
              <a:t>fake_pop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year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N0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lambda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</a:t>
            </a:r>
            <a:br/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(fake_pop,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subtitle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"lambda ="</a:t>
            </a:r>
            <a:r>
              <a:rPr sz="1800">
                <a:latin typeface="Courier"/>
              </a:rPr>
              <a:t>, lambda))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(fake_pop,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(N)))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8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log-link instead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line with a log-link is an exponential curve when back-transformed!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Our model more specifically: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Compare with exponential growth equation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Hacking an exponential growth GLM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use a log-link to fit an exponential growth model to the wolf data.</a:t>
                </a:r>
              </a:p>
              <a:p>
                <a:pPr marL="1270000" lvl="0" indent="0">
                  <a:buNone/>
                </a:pPr>
                <a:r>
                  <a:rPr lang="en-US" sz="1800" dirty="0" err="1">
                    <a:latin typeface="Courier"/>
                  </a:rPr>
                  <a:t>m_exp</a:t>
                </a:r>
                <a:r>
                  <a:rPr lang="en-US" sz="1800" dirty="0">
                    <a:latin typeface="Courier"/>
                  </a:rPr>
                  <a:t> &lt;-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 err="1">
                    <a:latin typeface="Courier"/>
                  </a:rPr>
                  <a:t>num.wolves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sz="1800" dirty="0">
                    <a:latin typeface="Courier"/>
                  </a:rPr>
                  <a:t>, </a:t>
                </a:r>
                <a:br>
                  <a:rPr lang="en-US" dirty="0"/>
                </a:br>
                <a:r>
                  <a:rPr lang="en-US" sz="1800" dirty="0">
                    <a:latin typeface="Courier"/>
                  </a:rPr>
                  <a:t>            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poisson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"log"</a:t>
                </a:r>
                <a:r>
                  <a:rPr lang="en-US" sz="1800" dirty="0">
                    <a:latin typeface="Courier"/>
                  </a:rPr>
                  <a:t>),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lang="en-US" sz="1800" dirty="0">
                    <a:latin typeface="Courier"/>
                  </a:rPr>
                  <a:t> wolves)</a:t>
                </a:r>
                <a:br>
                  <a:rPr lang="en-US" dirty="0"/>
                </a:br>
                <a:r>
                  <a:rPr lang="en-US" sz="1800" b="1" dirty="0">
                    <a:solidFill>
                      <a:srgbClr val="007020"/>
                    </a:solidFill>
                    <a:latin typeface="Courier"/>
                  </a:rPr>
                  <a:t>exp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 err="1">
                    <a:latin typeface="Courier"/>
                  </a:rPr>
                  <a:t>m_exp</a:t>
                </a:r>
                <a:r>
                  <a:rPr lang="en-US" sz="1800" dirty="0">
                    <a:latin typeface="Courier"/>
                  </a:rPr>
                  <a:t>))</a:t>
                </a:r>
              </a:p>
              <a:p>
                <a:pPr marL="1270000" lvl="0" indent="0">
                  <a:buNone/>
                </a:pPr>
                <a:r>
                  <a:rPr lang="en-US" sz="1800" dirty="0">
                    <a:latin typeface="Courier"/>
                  </a:rPr>
                  <a:t>## (Intercept)  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sz="1800" dirty="0">
                    <a:latin typeface="Courier"/>
                  </a:rPr>
                  <a:t> 
##   19.615307    1.176583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backtransformed</a:t>
                </a:r>
                <a:r>
                  <a:rPr lang="en-US" dirty="0"/>
                  <a:t> coefficient for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the population growth rate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backtransformed</a:t>
                </a:r>
                <a:r>
                  <a:rPr lang="en-US" dirty="0"/>
                  <a:t> intercept is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number of wolves at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dirty="0"/>
                  <a:t>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1.177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19.61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 r="-1273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B40A-CF24-7442-8B69-F1836219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524933"/>
            <a:ext cx="4724400" cy="4910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Hmm… doesn’t look quite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Observation error vs. process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Observation error:</a:t>
                </a:r>
              </a:p>
              <a:p>
                <a:pPr lvl="1"/>
                <a:r>
                  <a:rPr lang="en-US" dirty="0"/>
                  <a:t>Y</a:t>
                </a:r>
                <a:r>
                  <a:rPr dirty="0"/>
                  <a:t>ear to year variation (from predicted results) is due to imperfect estimation of wolves (undercount some years, overcount others).</a:t>
                </a:r>
                <a:endParaRPr lang="en-US" dirty="0"/>
              </a:p>
              <a:p>
                <a:pPr lvl="1"/>
                <a:r>
                  <a:rPr lang="en-US" dirty="0"/>
                  <a:t>E.g. our exponential growth model, or a straight line.</a:t>
                </a:r>
                <a:endParaRPr dirty="0"/>
              </a:p>
              <a:p>
                <a:pPr marL="0" lvl="0" indent="0">
                  <a:buNone/>
                </a:pPr>
                <a:r>
                  <a:rPr dirty="0"/>
                  <a:t>Process error:</a:t>
                </a:r>
              </a:p>
              <a:p>
                <a:pPr lvl="1"/>
                <a:r>
                  <a:rPr dirty="0"/>
                  <a:t>Population growth </a:t>
                </a:r>
                <a:r>
                  <a:rPr lang="en-US" dirty="0"/>
                  <a:t>as a function of</a:t>
                </a:r>
                <a:r>
                  <a:rPr dirty="0"/>
                  <a:t> population size</a:t>
                </a:r>
              </a:p>
              <a:p>
                <a:pPr lvl="1"/>
                <a:r>
                  <a:rPr dirty="0"/>
                  <a:t>We can model process error by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(a rate).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Process error using offset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We used offsets previously to estimate rates of bee visitation (bees/hour)</a:t>
                </a:r>
              </a:p>
              <a:p>
                <a:pPr marL="0" lvl="0" indent="0">
                  <a:buNone/>
                </a:pPr>
                <a:r>
                  <a:rPr dirty="0"/>
                  <a:t>Here, we “hack” a </a:t>
                </a:r>
                <a:r>
                  <a:rPr dirty="0" err="1"/>
                  <a:t>glm</a:t>
                </a:r>
                <a:r>
                  <a:rPr dirty="0"/>
                  <a:t> to use offsets to fit a process error model. That is, we want to model a rate of increase relative to the previous year.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9B230DC-ADE3-8D43-AE22-89DCF02ADE3F}"/>
              </a:ext>
            </a:extLst>
          </p:cNvPr>
          <p:cNvSpPr/>
          <p:nvPr/>
        </p:nvSpPr>
        <p:spPr>
          <a:xfrm>
            <a:off x="6553201" y="3363649"/>
            <a:ext cx="1422400" cy="499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AE0D1E8-4891-B34B-BBE2-689BCA8D0946}"/>
              </a:ext>
            </a:extLst>
          </p:cNvPr>
          <p:cNvCxnSpPr/>
          <p:nvPr/>
        </p:nvCxnSpPr>
        <p:spPr>
          <a:xfrm>
            <a:off x="7975601" y="3613415"/>
            <a:ext cx="1371599" cy="1026318"/>
          </a:xfrm>
          <a:prstGeom prst="bentConnector3">
            <a:avLst/>
          </a:prstGeom>
          <a:ln>
            <a:solidFill>
              <a:srgbClr val="FF0000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616A7-4B89-1744-AF28-85393038F4D3}"/>
              </a:ext>
            </a:extLst>
          </p:cNvPr>
          <p:cNvSpPr txBox="1"/>
          <p:nvPr/>
        </p:nvSpPr>
        <p:spPr>
          <a:xfrm>
            <a:off x="9358470" y="4455067"/>
            <a:ext cx="1306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An offset!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Lagged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We can create a column of the number of wolves in the previous year with the </a:t>
            </a:r>
            <a:r>
              <a:rPr sz="2000" dirty="0">
                <a:latin typeface="Courier"/>
              </a:rPr>
              <a:t>lag()</a:t>
            </a:r>
            <a:r>
              <a:rPr sz="2000" dirty="0"/>
              <a:t> function.</a:t>
            </a:r>
          </a:p>
          <a:p>
            <a:pPr marL="0" lvl="0" indent="0">
              <a:buNone/>
            </a:pPr>
            <a:r>
              <a:rPr sz="1600" dirty="0">
                <a:latin typeface="Courier"/>
              </a:rPr>
              <a:t>wolves2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latin typeface="Courier"/>
              </a:rPr>
              <a:t>wolves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num.prev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lag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num.wolves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600" dirty="0">
                <a:latin typeface="Courier"/>
              </a:rPr>
              <a:t>(year, </a:t>
            </a:r>
            <a:r>
              <a:rPr sz="1600" dirty="0" err="1">
                <a:latin typeface="Courier"/>
              </a:rPr>
              <a:t>year_post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num.wolves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num.prev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600" dirty="0">
                <a:latin typeface="Courier"/>
              </a:rPr>
              <a:t>(wolves2)</a:t>
            </a:r>
          </a:p>
          <a:p>
            <a:pPr marL="0" lv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6 x 4
##    year </a:t>
            </a:r>
            <a:r>
              <a:rPr sz="1600" dirty="0" err="1">
                <a:latin typeface="Courier"/>
              </a:rPr>
              <a:t>year_post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num.wolves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num.prev</a:t>
            </a:r>
            <a:r>
              <a:rPr sz="1600" dirty="0">
                <a:latin typeface="Courier"/>
              </a:rPr>
              <a:t>
##   &lt;int&gt;    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     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   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
## 1  1982         0          8       NA
## 2  1983         1          6       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25694-4D45-1945-B2FA-AA10649EC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sz="3600" dirty="0"/>
              <a:t>We want to remove the first year, where we don’t have any data on the previous year’s number of wolves. </a:t>
            </a:r>
            <a:endParaRPr lang="en-US" sz="3600" dirty="0">
              <a:latin typeface="Courier"/>
            </a:endParaRPr>
          </a:p>
          <a:p>
            <a:pPr marL="0" lvl="0" indent="0">
              <a:buNone/>
            </a:pPr>
            <a:r>
              <a:rPr lang="en-US" sz="2900" dirty="0">
                <a:latin typeface="Courier"/>
              </a:rPr>
              <a:t>wolves2 &lt;-</a:t>
            </a:r>
            <a:r>
              <a:rPr lang="en-US" sz="29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900" dirty="0">
                <a:latin typeface="Courier"/>
              </a:rPr>
              <a:t>wolves2 </a:t>
            </a:r>
            <a:r>
              <a:rPr lang="en-US" sz="29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29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9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2900" dirty="0">
                <a:latin typeface="Courier"/>
              </a:rPr>
              <a:t>(</a:t>
            </a:r>
            <a:r>
              <a:rPr lang="en-US" sz="2900" dirty="0">
                <a:solidFill>
                  <a:srgbClr val="666666"/>
                </a:solidFill>
                <a:latin typeface="Courier"/>
              </a:rPr>
              <a:t>!</a:t>
            </a:r>
            <a:r>
              <a:rPr lang="en-US" sz="2900" b="1" dirty="0" err="1">
                <a:solidFill>
                  <a:srgbClr val="007020"/>
                </a:solidFill>
                <a:latin typeface="Courier"/>
              </a:rPr>
              <a:t>is.na</a:t>
            </a:r>
            <a:r>
              <a:rPr lang="en-US" sz="2900" dirty="0">
                <a:latin typeface="Courier"/>
              </a:rPr>
              <a:t>(</a:t>
            </a:r>
            <a:r>
              <a:rPr lang="en-US" sz="2900" dirty="0" err="1">
                <a:latin typeface="Courier"/>
              </a:rPr>
              <a:t>num.prev</a:t>
            </a:r>
            <a:r>
              <a:rPr lang="en-US" sz="2900" dirty="0">
                <a:latin typeface="Courier"/>
              </a:rPr>
              <a:t>))</a:t>
            </a:r>
            <a:br>
              <a:rPr lang="en-US" sz="2900" dirty="0"/>
            </a:br>
            <a:r>
              <a:rPr lang="en-US" sz="29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US" sz="2900" dirty="0">
                <a:latin typeface="Courier"/>
              </a:rPr>
              <a:t>(wolves2)</a:t>
            </a:r>
          </a:p>
          <a:p>
            <a:pPr marL="0" lvl="0" indent="0">
              <a:buNone/>
            </a:pPr>
            <a:r>
              <a:rPr lang="en-US" sz="2900" dirty="0">
                <a:latin typeface="Courier"/>
              </a:rPr>
              <a:t>## # A </a:t>
            </a:r>
            <a:r>
              <a:rPr lang="en-US" sz="2900" dirty="0" err="1">
                <a:latin typeface="Courier"/>
              </a:rPr>
              <a:t>tibble</a:t>
            </a:r>
            <a:r>
              <a:rPr lang="en-US" sz="2900" dirty="0">
                <a:latin typeface="Courier"/>
              </a:rPr>
              <a:t>: 6 x 4
##    year </a:t>
            </a:r>
            <a:r>
              <a:rPr lang="en-US" sz="2900" dirty="0" err="1">
                <a:latin typeface="Courier"/>
              </a:rPr>
              <a:t>year_post</a:t>
            </a:r>
            <a:r>
              <a:rPr lang="en-US" sz="2900" dirty="0">
                <a:latin typeface="Courier"/>
              </a:rPr>
              <a:t> </a:t>
            </a:r>
            <a:r>
              <a:rPr lang="en-US" sz="2900" dirty="0" err="1">
                <a:latin typeface="Courier"/>
              </a:rPr>
              <a:t>num.wolves</a:t>
            </a:r>
            <a:r>
              <a:rPr lang="en-US" sz="2900" dirty="0">
                <a:latin typeface="Courier"/>
              </a:rPr>
              <a:t> </a:t>
            </a:r>
            <a:r>
              <a:rPr lang="en-US" sz="2900" dirty="0" err="1">
                <a:latin typeface="Courier"/>
              </a:rPr>
              <a:t>num.prev</a:t>
            </a:r>
            <a:r>
              <a:rPr lang="en-US" sz="2900" dirty="0">
                <a:latin typeface="Courier"/>
              </a:rPr>
              <a:t>
##   &lt;int&gt;     &lt;</a:t>
            </a:r>
            <a:r>
              <a:rPr lang="en-US" sz="2900" dirty="0" err="1">
                <a:latin typeface="Courier"/>
              </a:rPr>
              <a:t>dbl</a:t>
            </a:r>
            <a:r>
              <a:rPr lang="en-US" sz="2900" dirty="0">
                <a:latin typeface="Courier"/>
              </a:rPr>
              <a:t>&gt;      &lt;</a:t>
            </a:r>
            <a:r>
              <a:rPr lang="en-US" sz="2900" dirty="0" err="1">
                <a:latin typeface="Courier"/>
              </a:rPr>
              <a:t>dbl</a:t>
            </a:r>
            <a:r>
              <a:rPr lang="en-US" sz="2900" dirty="0">
                <a:latin typeface="Courier"/>
              </a:rPr>
              <a:t>&gt;    &lt;</a:t>
            </a:r>
            <a:r>
              <a:rPr lang="en-US" sz="2900" dirty="0" err="1">
                <a:latin typeface="Courier"/>
              </a:rPr>
              <a:t>dbl</a:t>
            </a:r>
            <a:r>
              <a:rPr lang="en-US" sz="2900" dirty="0">
                <a:latin typeface="Courier"/>
              </a:rPr>
              <a:t>&gt;
## 1  1983         1          6        8
## 2  1984         2          6        6</a:t>
            </a:r>
            <a:r>
              <a:rPr lang="en-US" dirty="0">
                <a:latin typeface="Courier"/>
              </a:rPr>
              <a:t>
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Hacking GLMs to </a:t>
            </a:r>
            <a:r>
              <a:rPr lang="en-US" dirty="0"/>
              <a:t>fit</a:t>
            </a:r>
            <a:r>
              <a:rPr dirty="0"/>
              <a:t> population growth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Hacking a process error GLM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00" lvl="0" indent="0">
                  <a:buNone/>
                </a:pPr>
                <a:r>
                  <a:rPr sz="1800" dirty="0" err="1">
                    <a:latin typeface="Courier"/>
                  </a:rPr>
                  <a:t>m_process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num.wolves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offset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log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num.prev</a:t>
                </a:r>
                <a:r>
                  <a:rPr sz="1800" dirty="0">
                    <a:latin typeface="Courier"/>
                  </a:rPr>
                  <a:t>),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              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poisson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"log"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wolves2)</a:t>
                </a:r>
                <a:br>
                  <a:rPr dirty="0"/>
                </a:br>
                <a:br>
                  <a:rPr dirty="0"/>
                </a:b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exp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m_process</a:t>
                </a:r>
                <a:r>
                  <a:rPr sz="1800" dirty="0">
                    <a:latin typeface="Courier"/>
                  </a:rPr>
                  <a:t>))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(Intercept) 
##    1.108238</a:t>
                </a:r>
              </a:p>
              <a:p>
                <a:pPr marL="0" lvl="0" indent="0">
                  <a:buNone/>
                </a:pPr>
                <a:r>
                  <a:rPr dirty="0"/>
                  <a:t>This is the yearly rate of increase (on a log scale).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So, if there are 13 wolves in 1985, how many would it predict in 1986?</a:t>
                </a:r>
              </a:p>
              <a:p>
                <a:pPr marL="1270000" lvl="0" indent="0">
                  <a:buNone/>
                </a:pP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1.108238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13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14.40709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1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Density-dependent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Exponential growth isn’t realistic over the long term for most populations, even under favorable conditions.</a:t>
            </a:r>
          </a:p>
          <a:p>
            <a:pPr marL="0" lvl="0" indent="0">
              <a:buNone/>
            </a:pPr>
            <a:r>
              <a:rPr dirty="0"/>
              <a:t>Density dependent factors:</a:t>
            </a:r>
          </a:p>
          <a:p>
            <a:pPr lvl="1"/>
            <a:r>
              <a:rPr dirty="0"/>
              <a:t>limited</a:t>
            </a:r>
            <a:r>
              <a:rPr lang="en-US" dirty="0"/>
              <a:t> resources</a:t>
            </a:r>
          </a:p>
          <a:p>
            <a:pPr lvl="1"/>
            <a:r>
              <a:rPr dirty="0"/>
              <a:t>faster disease spread</a:t>
            </a:r>
          </a:p>
          <a:p>
            <a:pPr lvl="1"/>
            <a:r>
              <a:rPr dirty="0"/>
              <a:t>emigration</a:t>
            </a:r>
          </a:p>
          <a:p>
            <a:pPr lvl="1"/>
            <a:r>
              <a:rPr dirty="0"/>
              <a:t>etc.</a:t>
            </a:r>
          </a:p>
          <a:p>
            <a:pPr marL="0" lvl="0" indent="0">
              <a:buNone/>
            </a:pPr>
            <a:r>
              <a:rPr dirty="0"/>
              <a:t>These things limit exponential growth</a:t>
            </a:r>
            <a:r>
              <a:rPr lang="en-US" dirty="0"/>
              <a:t> to some carrying capacity (the maximum population size that can be sustained long term).</a:t>
            </a:r>
          </a:p>
          <a:p>
            <a:pPr marL="0" lvl="0" indent="0">
              <a:buNone/>
            </a:pPr>
            <a:r>
              <a:rPr lang="en-US" dirty="0"/>
              <a:t>Carrying capacity = </a:t>
            </a:r>
            <a:r>
              <a:rPr lang="en-US" i="1" dirty="0"/>
              <a:t>K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Ricker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Ricker model takes carrying capacity into account and allows growth rate to change as the population increases.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𝑙𝑛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dirty="0"/>
                  <a:t> is the carrying capacity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When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t</a:t>
                </a:r>
                <a:r>
                  <a:rPr lang="en-US" dirty="0"/>
                  <a:t> is near carrying capacity, growth rate goes to 0.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46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Hacking a Ricker model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This is the final </a:t>
                </a:r>
                <a:r>
                  <a:rPr lang="en-US" dirty="0" err="1"/>
                  <a:t>glm</a:t>
                </a:r>
                <a:r>
                  <a:rPr lang="en-US" dirty="0"/>
                  <a:t> model</a:t>
                </a:r>
                <a:r>
                  <a:rPr dirty="0"/>
                  <a:t>:</a:t>
                </a:r>
              </a:p>
              <a:p>
                <a:pPr marL="1270000" lvl="0" indent="0">
                  <a:buNone/>
                </a:pPr>
                <a:r>
                  <a:rPr sz="1800" dirty="0" err="1">
                    <a:latin typeface="Courier"/>
                  </a:rPr>
                  <a:t>m_rick</a:t>
                </a:r>
                <a:r>
                  <a:rPr sz="1800" dirty="0">
                    <a:latin typeface="Courier"/>
                  </a:rPr>
                  <a:t>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num.wolves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num.prev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offset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log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num.prev</a:t>
                </a:r>
                <a:r>
                  <a:rPr sz="1800" dirty="0">
                    <a:latin typeface="Courier"/>
                  </a:rPr>
                  <a:t>),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           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poisson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wolves2)</a:t>
                </a:r>
              </a:p>
              <a:p>
                <a:pPr marL="0" lvl="0" indent="0">
                  <a:buNone/>
                </a:pPr>
                <a:r>
                  <a:rPr dirty="0"/>
                  <a:t>Here’s how we got there: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ar-AE" dirty="0">
                  <a:latin typeface="Courier"/>
                </a:endParaRPr>
              </a:p>
              <a:p>
                <a:pPr mar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F46AB-6BA6-1645-9AE2-C58AAEDBFC85}"/>
                  </a:ext>
                </a:extLst>
              </p:cNvPr>
              <p:cNvSpPr txBox="1"/>
              <p:nvPr/>
            </p:nvSpPr>
            <p:spPr>
              <a:xfrm>
                <a:off x="8971005" y="5106034"/>
                <a:ext cx="23660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>
                  <a:latin typeface="Courier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𝑟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ar-AE" dirty="0"/>
                  <a:t> </a:t>
                </a:r>
                <a:endParaRPr lang="ar-AE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F46AB-6BA6-1645-9AE2-C58AAEDB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05" y="5106034"/>
                <a:ext cx="2366032" cy="1477328"/>
              </a:xfrm>
              <a:prstGeom prst="rect">
                <a:avLst/>
              </a:prstGeom>
              <a:blipFill>
                <a:blip r:embed="rId3"/>
                <a:stretch>
                  <a:fillRect l="-532" t="-1709" r="-53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2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51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Quadratic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quadratic model with a log-link and observation error approximates the Ricker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1270000" lvl="0" indent="0">
                  <a:buNone/>
                </a:pPr>
                <a:r>
                  <a:rPr lang="en-US" sz="1800" dirty="0" err="1">
                    <a:latin typeface="Courier"/>
                  </a:rPr>
                  <a:t>m_quad</a:t>
                </a:r>
                <a:r>
                  <a:rPr lang="en-US" sz="1800" dirty="0">
                    <a:latin typeface="Courier"/>
                  </a:rPr>
                  <a:t> &lt;-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 err="1">
                    <a:latin typeface="Courier"/>
                  </a:rPr>
                  <a:t>num.wolves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b="1" dirty="0">
                    <a:solidFill>
                      <a:srgbClr val="007020"/>
                    </a:solidFill>
                    <a:latin typeface="Courier"/>
                  </a:rPr>
                  <a:t>I</a:t>
                </a:r>
                <a:r>
                  <a:rPr lang="en-US" sz="1800" dirty="0">
                    <a:latin typeface="Courier"/>
                  </a:rPr>
                  <a:t>(year_post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^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lang="en-US" sz="1800" dirty="0">
                    <a:latin typeface="Courier"/>
                  </a:rPr>
                  <a:t>), </a:t>
                </a:r>
                <a:br>
                  <a:rPr lang="en-US" dirty="0"/>
                </a:br>
                <a:r>
                  <a:rPr lang="en-US" sz="1800" dirty="0">
                    <a:latin typeface="Courier"/>
                  </a:rPr>
                  <a:t>             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 err="1">
                    <a:latin typeface="Courier"/>
                  </a:rPr>
                  <a:t>poisson</a:t>
                </a:r>
                <a:r>
                  <a:rPr lang="en-US" sz="1800" dirty="0">
                    <a:latin typeface="Courier"/>
                  </a:rPr>
                  <a:t>, </a:t>
                </a:r>
                <a:r>
                  <a:rPr lang="en-US"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lang="en-US" sz="1800" dirty="0">
                    <a:latin typeface="Courier"/>
                  </a:rPr>
                  <a:t> wolves)</a:t>
                </a:r>
                <a:br>
                  <a:rPr lang="en-US" dirty="0"/>
                </a:br>
                <a:r>
                  <a:rPr lang="en-US"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 err="1">
                    <a:latin typeface="Courier"/>
                  </a:rPr>
                  <a:t>m_quad</a:t>
                </a:r>
                <a:r>
                  <a:rPr lang="en-US"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lang="en-US" sz="1800" dirty="0">
                    <a:latin typeface="Courier"/>
                  </a:rPr>
                  <a:t>##    (Intercept)      </a:t>
                </a:r>
                <a:r>
                  <a:rPr lang="en-US" sz="1800" dirty="0" err="1">
                    <a:latin typeface="Courier"/>
                  </a:rPr>
                  <a:t>year_post</a:t>
                </a:r>
                <a:r>
                  <a:rPr lang="en-US" sz="1800" dirty="0">
                    <a:latin typeface="Courier"/>
                  </a:rPr>
                  <a:t> I(year_post^2) 
##   -0.410461584    0.506861962   -0.008064321</a:t>
                </a:r>
              </a:p>
              <a:p>
                <a:pPr marL="0" lvl="0" indent="0">
                  <a:buNone/>
                </a:pPr>
                <a:r>
                  <a:rPr lang="en-US" dirty="0"/>
                  <a:t>NOTE: </a:t>
                </a:r>
                <a:r>
                  <a:rPr lang="en-US" sz="1800" dirty="0">
                    <a:latin typeface="Courier"/>
                  </a:rPr>
                  <a:t>I()</a:t>
                </a:r>
                <a:r>
                  <a:rPr lang="en-US" dirty="0"/>
                  <a:t> = “inhibit interpretation” = “literally do the math, don’t mistake this for </a:t>
                </a:r>
                <a:r>
                  <a:rPr lang="en-US" dirty="0" err="1"/>
                  <a:t>glm</a:t>
                </a:r>
                <a:r>
                  <a:rPr lang="en-US" dirty="0"/>
                  <a:t> code!”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ulation-dynamics-slides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800" dirty="0">
                <a:latin typeface="Courier"/>
              </a:rPr>
              <a:t>(wolves)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800" dirty="0">
                <a:latin typeface="Courier"/>
              </a:rPr>
              <a:t>(wolves2)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FALSE</a:t>
            </a:r>
          </a:p>
          <a:p>
            <a:pPr marL="0" lvl="0" indent="0">
              <a:buNone/>
            </a:pPr>
            <a:r>
              <a:rPr dirty="0"/>
              <a:t>That’s no good because we need to all models to the </a:t>
            </a:r>
            <a:r>
              <a:rPr i="1" dirty="0"/>
              <a:t>same</a:t>
            </a:r>
            <a:r>
              <a:rPr dirty="0"/>
              <a:t> data.</a:t>
            </a:r>
          </a:p>
          <a:p>
            <a:pPr marL="0" lvl="0" indent="0">
              <a:buNone/>
            </a:pPr>
            <a:r>
              <a:rPr dirty="0"/>
              <a:t>Re-fit exponential growth model using </a:t>
            </a:r>
            <a:r>
              <a:rPr sz="1800" dirty="0">
                <a:latin typeface="Courier"/>
              </a:rPr>
              <a:t>wolves2</a:t>
            </a:r>
            <a:r>
              <a:rPr dirty="0"/>
              <a:t> (alternatively, know what wolf population was in 1994).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m_exp2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num.wolves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poisson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wolves2)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AIC</a:t>
            </a:r>
            <a:r>
              <a:rPr sz="1800" dirty="0">
                <a:latin typeface="Courier"/>
              </a:rPr>
              <a:t>(m_exp2, </a:t>
            </a:r>
            <a:r>
              <a:rPr sz="1800" dirty="0" err="1">
                <a:latin typeface="Courier"/>
              </a:rPr>
              <a:t>m_process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m_rick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m_quad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   df       AIC
## m_exp2     2 1632.1823
## </a:t>
            </a:r>
            <a:r>
              <a:rPr sz="1800" dirty="0" err="1">
                <a:latin typeface="Courier"/>
              </a:rPr>
              <a:t>m_process</a:t>
            </a:r>
            <a:r>
              <a:rPr sz="1800" dirty="0">
                <a:latin typeface="Courier"/>
              </a:rPr>
              <a:t>  1  468.1141
## </a:t>
            </a:r>
            <a:r>
              <a:rPr sz="1800" dirty="0" err="1">
                <a:latin typeface="Courier"/>
              </a:rPr>
              <a:t>m_rick</a:t>
            </a:r>
            <a:r>
              <a:rPr sz="1800" dirty="0">
                <a:latin typeface="Courier"/>
              </a:rPr>
              <a:t>     2  326.0193
## </a:t>
            </a:r>
            <a:r>
              <a:rPr sz="1800" dirty="0" err="1">
                <a:latin typeface="Courier"/>
              </a:rPr>
              <a:t>m_quad</a:t>
            </a:r>
            <a:r>
              <a:rPr sz="1800" dirty="0">
                <a:latin typeface="Courier"/>
              </a:rPr>
              <a:t>     3  381.9031</a:t>
            </a:r>
          </a:p>
        </p:txBody>
      </p:sp>
    </p:spTree>
    <p:extLst>
      <p:ext uri="{BB962C8B-B14F-4D97-AF65-F5344CB8AC3E}">
        <p14:creationId xmlns:p14="http://schemas.microsoft.com/office/powerpoint/2010/main" val="89246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pulation-dynamics-slides_files/figure-pptx/unnamed-chunk-3-1.png">
            <a:extLst>
              <a:ext uri="{FF2B5EF4-FFF2-40B4-BE49-F238E27FC236}">
                <a16:creationId xmlns:a16="http://schemas.microsoft.com/office/drawing/2014/main" id="{6C2D4E9A-4662-7040-AF78-F9BCE9CA8A1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12711" y="1772976"/>
            <a:ext cx="5669689" cy="45357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E04C1B-C70B-B049-8E7D-30A2112C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 Wolves in Yellowstone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0669-BE16-4E4A-92C7-8876B7A3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6515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1920s almost all grey wolves in the US were killed</a:t>
            </a:r>
          </a:p>
          <a:p>
            <a:r>
              <a:rPr lang="en-US" dirty="0"/>
              <a:t>This and other factors led to overgrazing by elk which altered riparian (near river) habitat and affected other organisms.</a:t>
            </a:r>
          </a:p>
          <a:p>
            <a:r>
              <a:rPr lang="en-US" dirty="0"/>
              <a:t>1974 Wolves listed as endangered</a:t>
            </a:r>
          </a:p>
          <a:p>
            <a:r>
              <a:rPr lang="en-US" dirty="0"/>
              <a:t>Recover plan in 1987</a:t>
            </a:r>
          </a:p>
          <a:p>
            <a:r>
              <a:rPr lang="en-US" dirty="0"/>
              <a:t>Reintroduced to Yellowstone National Park in 1995</a:t>
            </a:r>
          </a:p>
          <a:p>
            <a:r>
              <a:rPr lang="en-US" dirty="0"/>
              <a:t>2008–2012 de-listed (hunting allowed again)</a:t>
            </a:r>
          </a:p>
        </p:txBody>
      </p:sp>
      <p:pic>
        <p:nvPicPr>
          <p:cNvPr id="5" name="Picture 2" descr="http://upload.wikimedia.org/wikipedia/commons/f/f5/Howlsnow.jpg">
            <a:extLst>
              <a:ext uri="{FF2B5EF4-FFF2-40B4-BE49-F238E27FC236}">
                <a16:creationId xmlns:a16="http://schemas.microsoft.com/office/drawing/2014/main" id="{15840537-C8FF-E143-9E24-5A9EF076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86" y="1963737"/>
            <a:ext cx="2503447" cy="247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Grey Wolves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wolves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here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NRMwolves.csv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(wolves)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7
##    year </a:t>
            </a:r>
            <a:r>
              <a:rPr sz="1800" dirty="0" err="1">
                <a:latin typeface="Courier"/>
              </a:rPr>
              <a:t>num.wolves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MT.wolves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WY.wolves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ID.wolves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OR.wolves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WA.wolves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 1982          8         8        NA        NA        NA        NA
## 2  1983          6         6        NA        NA        NA        NA
## 3  1984          6         6        NA        NA        NA        NA
## 4  1985         13        13        NA        NA        NA        NA
## 5  1986         15        15        NA        NA        NA        NA
## 6  1987         10        10        NA        NA        NA        NA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wolves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wolves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year_post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year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1982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year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as.integer</a:t>
            </a:r>
            <a:r>
              <a:rPr sz="1800" dirty="0">
                <a:latin typeface="Courier"/>
              </a:rPr>
              <a:t>(year)) </a:t>
            </a:r>
            <a:br>
              <a:rPr dirty="0"/>
            </a:br>
            <a:endParaRPr sz="1800" dirty="0">
              <a:latin typeface="Couri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626F8-8D7E-C945-9351-364E658C1EF6}"/>
              </a:ext>
            </a:extLst>
          </p:cNvPr>
          <p:cNvCxnSpPr/>
          <p:nvPr/>
        </p:nvCxnSpPr>
        <p:spPr>
          <a:xfrm flipH="1">
            <a:off x="7349067" y="1016000"/>
            <a:ext cx="1608666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D0379-2B70-014B-A04B-5753C94BA694}"/>
              </a:ext>
            </a:extLst>
          </p:cNvPr>
          <p:cNvSpPr txBox="1"/>
          <p:nvPr/>
        </p:nvSpPr>
        <p:spPr>
          <a:xfrm>
            <a:off x="8174159" y="621267"/>
            <a:ext cx="34082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NRM = Northern Rocky Mountains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vs. 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to fit a </a:t>
                </a:r>
                <a:r>
                  <a:rPr lang="en-US" dirty="0"/>
                  <a:t>straight</a:t>
                </a:r>
                <a:r>
                  <a:rPr dirty="0"/>
                  <a:t> line to the wolf data, but </a:t>
                </a:r>
                <a:r>
                  <a:rPr lang="en-US" dirty="0"/>
                  <a:t>it won’t make much sense: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dirty="0"/>
              </a:p>
              <a:p>
                <a:r>
                  <a:rPr lang="en-US" dirty="0"/>
                  <a:t>	</a:t>
                </a: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dirty="0"/>
                  <a:t> is the year 1990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dirty="0"/>
                  <a:t> is the number of wolves at year T</a:t>
                </a:r>
              </a:p>
              <a:p>
                <a:pPr marL="0" lvl="0" indent="0">
                  <a:buNone/>
                </a:pPr>
                <a:r>
                  <a:rPr dirty="0"/>
                  <a:t>We could fit this using an “identity” link Poisson GLM…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m1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num.wolves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year,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poisson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wolves)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Warning in log(y/mu): </a:t>
                </a:r>
                <a:r>
                  <a:rPr sz="1800" dirty="0" err="1">
                    <a:latin typeface="Courier"/>
                  </a:rPr>
                  <a:t>NaNs</a:t>
                </a:r>
                <a:r>
                  <a:rPr sz="1800" dirty="0">
                    <a:latin typeface="Courier"/>
                  </a:rPr>
                  <a:t> produced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Error: no valid set of coefficients has been found: please supply starting values</a:t>
                </a:r>
              </a:p>
              <a:p>
                <a:pPr marL="0" lvl="0" indent="0">
                  <a:buNone/>
                </a:pPr>
                <a:r>
                  <a:rPr dirty="0"/>
                  <a:t>…but, it errors.</a:t>
                </a:r>
              </a:p>
              <a:p>
                <a:pPr lvl="1"/>
                <a:r>
                  <a:rPr dirty="0"/>
                  <a:t>Why might R be encountering this error?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10 years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use a 10 year portion of this data from 1995–2005 that looks a little more reasonable as a line to demonstrate first.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wolves_sub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wolves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1995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2005</a:t>
            </a:r>
            <a:r>
              <a:rPr sz="1800">
                <a:latin typeface="Courier"/>
              </a:rPr>
              <a:t>)</a:t>
            </a:r>
          </a:p>
        </p:txBody>
      </p:sp>
      <p:pic>
        <p:nvPicPr>
          <p:cNvPr id="4" name="Picture 3" descr="population-dynamics-slides_files/figure-pptx/unnamed-chunk-6-1.png">
            <a:extLst>
              <a:ext uri="{FF2B5EF4-FFF2-40B4-BE49-F238E27FC236}">
                <a16:creationId xmlns:a16="http://schemas.microsoft.com/office/drawing/2014/main" id="{5AF652F7-895F-FF44-9F37-6FBDA322E91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1266" y="3048000"/>
            <a:ext cx="47625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an identity link to fit a straight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m1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num.wolves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poisson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wolves_sub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(m1)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(Intercept)  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 
## -1002.23754    82.79097</a:t>
            </a:r>
            <a:endParaRPr lang="en-US" sz="1800" dirty="0">
              <a:latin typeface="Courier"/>
            </a:endParaRP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Essentially impossible.</a:t>
            </a:r>
            <a:br>
              <a:rPr lang="en-US" dirty="0"/>
            </a:br>
            <a:r>
              <a:rPr lang="en-US" dirty="0"/>
              <a:t>Predicts -1002 wolves in 1982!</a:t>
            </a:r>
          </a:p>
        </p:txBody>
      </p:sp>
      <p:pic>
        <p:nvPicPr>
          <p:cNvPr id="4" name="Picture 3" descr="population-dynamics-slides_files/figure-pptx/unnamed-chunk-8-1.png">
            <a:extLst>
              <a:ext uri="{FF2B5EF4-FFF2-40B4-BE49-F238E27FC236}">
                <a16:creationId xmlns:a16="http://schemas.microsoft.com/office/drawing/2014/main" id="{9BFCFF39-C6BC-1A49-9F65-7A61DB53E6D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dirty="0"/>
                  <a:t>Most populations do not grow linearly because reproduction is a </a:t>
                </a:r>
                <a:r>
                  <a:rPr i="1" dirty="0"/>
                  <a:t>rate</a:t>
                </a:r>
                <a:r>
                  <a:rPr dirty="0"/>
                  <a:t> that depends on current population.</a:t>
                </a:r>
              </a:p>
              <a:p>
                <a:r>
                  <a:rPr dirty="0"/>
                  <a:t>Exponential growth describes unregulated reproduction</a:t>
                </a:r>
                <a:endParaRPr lang="en-US" dirty="0"/>
              </a:p>
              <a:p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is the population growth rate.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𝑏𝑖𝑟𝑡h𝑠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𝑑𝑒𝑎𝑡h𝑠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If there is no population growth (births = deaths),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Why exponential?</a:t>
                </a:r>
              </a:p>
              <a:p>
                <a:pPr marL="0" lvl="0" indent="0">
                  <a:buNone/>
                </a:pPr>
                <a:r>
                  <a:rPr dirty="0"/>
                  <a:t>If you want to know growth at time = t + 2…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More generally…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59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F4007-B4B3-E94A-B611-A1BC27B74E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Or if you start at year 0, then it’s just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So N at year 50 =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F4007-B4B3-E94A-B611-A1BC27B74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1177</Words>
  <Application>Microsoft Macintosh PowerPoint</Application>
  <PresentationFormat>Widescreen</PresentationFormat>
  <Paragraphs>165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Homework 4 Feedback</vt:lpstr>
      <vt:lpstr>Hacking GLMs to fit population growth models</vt:lpstr>
      <vt:lpstr>Grey Wolves in Yellowstone</vt:lpstr>
      <vt:lpstr>Grey Wolves</vt:lpstr>
      <vt:lpstr>Linear vs. exponential growth</vt:lpstr>
      <vt:lpstr>10 years of data</vt:lpstr>
      <vt:lpstr>Use an identity link to fit a straight line</vt:lpstr>
      <vt:lpstr>Exponential growth</vt:lpstr>
      <vt:lpstr>Exponential growth</vt:lpstr>
      <vt:lpstr>Exponential growth</vt:lpstr>
      <vt:lpstr>PowerPoint Presentation</vt:lpstr>
      <vt:lpstr>Exponential growth</vt:lpstr>
      <vt:lpstr>PowerPoint Presentation</vt:lpstr>
      <vt:lpstr>Use log-link instead</vt:lpstr>
      <vt:lpstr>Hacking an exponential growth GLM</vt:lpstr>
      <vt:lpstr>PowerPoint Presentation</vt:lpstr>
      <vt:lpstr>Observation error vs. process error</vt:lpstr>
      <vt:lpstr>Process error using offset</vt:lpstr>
      <vt:lpstr>Lagged data</vt:lpstr>
      <vt:lpstr>Hacking a process error GLM</vt:lpstr>
      <vt:lpstr>PowerPoint Presentation</vt:lpstr>
      <vt:lpstr>Density-dependent growth</vt:lpstr>
      <vt:lpstr>Ricker model</vt:lpstr>
      <vt:lpstr>Hacking a Ricker model GLM</vt:lpstr>
      <vt:lpstr>PowerPoint Presentation</vt:lpstr>
      <vt:lpstr>Quadratic Model</vt:lpstr>
      <vt:lpstr>PowerPoint Presentation</vt:lpstr>
      <vt:lpstr>Model competition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Dynamics</dc:title>
  <dc:creator>Eric Scott</dc:creator>
  <cp:keywords/>
  <cp:lastModifiedBy>Scott, Eric R.</cp:lastModifiedBy>
  <cp:revision>14</cp:revision>
  <dcterms:created xsi:type="dcterms:W3CDTF">2020-02-24T19:41:36Z</dcterms:created>
  <dcterms:modified xsi:type="dcterms:W3CDTF">2020-02-26T16:11:15Z</dcterms:modified>
</cp:coreProperties>
</file>