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94731" autoAdjust="0"/>
  </p:normalViewPr>
  <p:slideViewPr>
    <p:cSldViewPr snapToGrid="0" snapToObjects="1">
      <p:cViewPr varScale="1">
        <p:scale>
          <a:sx n="76" d="100"/>
          <a:sy n="76" d="100"/>
        </p:scale>
        <p:origin x="216" y="16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Interpreting Zero-inflated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2/17/2020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Bluebirds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Last time we fit several models to potentially explain the relationship between bluebird counts and latitude in the Christmas Bird Count data.</a:t>
            </a:r>
          </a:p>
          <a:p>
            <a:pPr lvl="1">
              <a:buAutoNum type="arabicPeriod"/>
            </a:pPr>
            <a:r>
              <a:t>Simple Poisson GLM</a:t>
            </a:r>
          </a:p>
          <a:p>
            <a:pPr lvl="1">
              <a:buAutoNum type="arabicPeriod"/>
            </a:pPr>
            <a:r>
              <a:t>Zero-inflated Poisson GLM (with latitude affecting counts, zeroes, or both)</a:t>
            </a:r>
          </a:p>
          <a:p>
            <a:pPr lvl="1">
              <a:buAutoNum type="arabicPeriod"/>
            </a:pPr>
            <a:r>
              <a:t>Negative binomial GLM</a:t>
            </a:r>
          </a:p>
          <a:p>
            <a:pPr lvl="1">
              <a:buAutoNum type="arabicPeriod"/>
            </a:pPr>
            <a:r>
              <a:t>Zero-inflated negative binomial GLM (with latitude affecting counts, zeroes, or both)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AIC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winner was…</a:t>
            </a:r>
          </a:p>
          <a:p>
            <a:pPr marL="0" lvl="0" indent="0">
              <a:buNone/>
            </a:pPr>
            <a:r>
              <a:t>ZiNB with latitude affecting both counts and zeroes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zeroinfl(formula = count ~ Latitude | Latitude, offset = log(hours), dist = "negbin", data = birds2)</a:t>
            </a:r>
          </a:p>
          <a:p>
            <a:pPr marL="0" lvl="0" indent="0">
              <a:buNone/>
            </a:pPr>
            <a:r>
              <a:t>But a close second (dAIC = 1.1) was a simpler model, with latitude only affecting zeroes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zeroinfl(formula = count ~ 1 | Latitude, offset = log(hours), dist = "negbin", data = birds2)</a:t>
            </a:r>
          </a:p>
          <a:p>
            <a:pPr marL="0" lvl="0" indent="0">
              <a:buNone/>
            </a:pPr>
            <a:r>
              <a:t>Here’s an example where you might use the fact that dAIC &lt; 2 to justify keeping both models and interpreting both. Let’s start with the simple 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Interpreting </a:t>
            </a:r>
            <a:r>
              <a:rPr dirty="0" err="1"/>
              <a:t>ZiNB</a:t>
            </a:r>
            <a:r>
              <a:rPr dirty="0"/>
              <a:t> GLM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(m_zinb2)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sz="1800" dirty="0">
              <a:latin typeface="Courier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D3DDC-F0DF-6845-824B-E9665B692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99" r="33412" b="16710"/>
          <a:stretch/>
        </p:blipFill>
        <p:spPr>
          <a:xfrm>
            <a:off x="863600" y="2031998"/>
            <a:ext cx="7162800" cy="298026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9C69F8-04B3-084B-9833-0EA364954554}"/>
              </a:ext>
            </a:extLst>
          </p:cNvPr>
          <p:cNvSpPr/>
          <p:nvPr/>
        </p:nvSpPr>
        <p:spPr>
          <a:xfrm>
            <a:off x="863600" y="2658450"/>
            <a:ext cx="2573867" cy="2709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8B2EB-58F7-264E-A4BB-44954CC8BA63}"/>
              </a:ext>
            </a:extLst>
          </p:cNvPr>
          <p:cNvSpPr txBox="1"/>
          <p:nvPr/>
        </p:nvSpPr>
        <p:spPr>
          <a:xfrm>
            <a:off x="8280400" y="149207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# bluebirds per hour given that they are at a site = </a:t>
            </a:r>
            <a:r>
              <a:rPr lang="en-US" sz="1400" dirty="0">
                <a:latin typeface="Courier"/>
              </a:rPr>
              <a:t>exp(-0.37127)</a:t>
            </a:r>
            <a:r>
              <a:rPr lang="en-US" dirty="0"/>
              <a:t> = 0.69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F6A08E-0AF4-374D-95C2-8690192A8CEB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3437467" y="2092235"/>
            <a:ext cx="4842933" cy="701681"/>
          </a:xfrm>
          <a:prstGeom prst="straightConnector1">
            <a:avLst/>
          </a:prstGeom>
          <a:ln>
            <a:solidFill>
              <a:srgbClr val="FF0000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1DC1E5A-2DD2-4F43-89F2-E21527123303}"/>
              </a:ext>
            </a:extLst>
          </p:cNvPr>
          <p:cNvSpPr/>
          <p:nvPr/>
        </p:nvSpPr>
        <p:spPr>
          <a:xfrm>
            <a:off x="863600" y="3831828"/>
            <a:ext cx="2573867" cy="5733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D809C-9B76-C041-AF71-C552FFF2B720}"/>
              </a:ext>
            </a:extLst>
          </p:cNvPr>
          <p:cNvSpPr txBox="1"/>
          <p:nvPr/>
        </p:nvSpPr>
        <p:spPr>
          <a:xfrm>
            <a:off x="863600" y="5257799"/>
            <a:ext cx="10153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a site is a “true” zero (i.e., bluebirds have migrated away from the site and you’ll never find them there) = </a:t>
            </a:r>
            <a:r>
              <a:rPr lang="en-US" dirty="0" err="1">
                <a:latin typeface="Courier"/>
              </a:rPr>
              <a:t>plogis</a:t>
            </a:r>
            <a:r>
              <a:rPr lang="en-US" dirty="0">
                <a:latin typeface="Courier"/>
              </a:rPr>
              <a:t>(-126.8252 + 2.8781 * Latitude)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41º Latitude, p(migration) = </a:t>
            </a:r>
            <a:r>
              <a:rPr lang="en-US" dirty="0" err="1">
                <a:latin typeface="Courier"/>
              </a:rPr>
              <a:t>plogis</a:t>
            </a:r>
            <a:r>
              <a:rPr lang="en-US" dirty="0">
                <a:latin typeface="Courier"/>
              </a:rPr>
              <a:t>(-126.8252 + 2.8781 * 41)</a:t>
            </a:r>
            <a:r>
              <a:rPr lang="en-US" dirty="0"/>
              <a:t> =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47º, p(migration) = 0.9998</a:t>
            </a:r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95DE60-BC91-9442-A6A9-03C91651D5C6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H="1" flipV="1">
            <a:off x="3437467" y="4118504"/>
            <a:ext cx="2502757" cy="1139295"/>
          </a:xfrm>
          <a:prstGeom prst="straightConnector1">
            <a:avLst/>
          </a:prstGeom>
          <a:ln>
            <a:solidFill>
              <a:srgbClr val="FF0000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58801"/>
            <a:ext cx="10972800" cy="556736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W</a:t>
            </a:r>
            <a:r>
              <a:rPr dirty="0"/>
              <a:t>hat is the probability that we find zero birds at a site because they’re truly not there (and not just because we </a:t>
            </a:r>
            <a:r>
              <a:rPr lang="en-US" dirty="0"/>
              <a:t>happened</a:t>
            </a:r>
            <a:r>
              <a:rPr dirty="0"/>
              <a:t> to not see any because of Poisson sampling)</a:t>
            </a:r>
            <a:r>
              <a:rPr lang="en-US" dirty="0"/>
              <a:t>?</a:t>
            </a:r>
            <a:endParaRPr dirty="0"/>
          </a:p>
          <a:p>
            <a:pPr marL="0" lvl="0" indent="0">
              <a:buNone/>
            </a:pPr>
            <a:r>
              <a:rPr dirty="0"/>
              <a:t>We now know that this probability varies with latitude. Let’s plot our results.</a:t>
            </a:r>
          </a:p>
          <a:p>
            <a:pPr marL="0" lvl="0" indent="0">
              <a:buNone/>
            </a:pPr>
            <a:r>
              <a:rPr b="1" dirty="0"/>
              <a:t>1. Create column of 1’s and 0’s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birds2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birds2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zero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 dirty="0">
                <a:latin typeface="Courier"/>
              </a:rPr>
              <a:t>(count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</a:p>
          <a:p>
            <a:pPr marL="0" lvl="0" indent="0">
              <a:buNone/>
            </a:pPr>
            <a:r>
              <a:rPr b="1" dirty="0"/>
              <a:t>2. Plot presence/absence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migration_plot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(birds2,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Latitude,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zero))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#make points slightly transparent to see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overplotting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better.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"probability of true zero"</a:t>
            </a:r>
            <a:r>
              <a:rPr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b="1" dirty="0"/>
              <a:t>3. Create fitted data with our equation</a:t>
            </a:r>
          </a:p>
          <a:p>
            <a:pPr marL="0" lvl="0" indent="0">
              <a:buNone/>
            </a:pPr>
            <a:r>
              <a:rPr dirty="0"/>
              <a:t>Remember, </a:t>
            </a:r>
            <a:r>
              <a:rPr sz="1800" dirty="0">
                <a:latin typeface="Courier"/>
              </a:rPr>
              <a:t>y = </a:t>
            </a:r>
            <a:r>
              <a:rPr sz="1800" dirty="0" err="1">
                <a:latin typeface="Courier"/>
              </a:rPr>
              <a:t>plogis</a:t>
            </a:r>
            <a:r>
              <a:rPr sz="1800" dirty="0">
                <a:latin typeface="Courier"/>
              </a:rPr>
              <a:t>(-126.8252 + 2.8781 * Latitude)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pred_data</a:t>
            </a:r>
            <a:r>
              <a:rPr sz="1800" dirty="0">
                <a:latin typeface="Courier"/>
              </a:rPr>
              <a:t> &lt;-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tibble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Latitude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seq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min</a:t>
            </a:r>
            <a:r>
              <a:rPr sz="1800" dirty="0">
                <a:latin typeface="Courier"/>
              </a:rPr>
              <a:t>(birds2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>
                <a:latin typeface="Courier"/>
              </a:rPr>
              <a:t>Latitude),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max</a:t>
            </a:r>
            <a:r>
              <a:rPr sz="1800" dirty="0">
                <a:latin typeface="Courier"/>
              </a:rPr>
              <a:t>(birds2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>
                <a:latin typeface="Courier"/>
              </a:rPr>
              <a:t>Latitude),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0.05</a:t>
            </a:r>
            <a:r>
              <a:rPr sz="1800" dirty="0">
                <a:latin typeface="Courier"/>
              </a:rPr>
              <a:t>),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x-values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prob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plogis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126.8252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2.8781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Latitude)</a:t>
            </a:r>
            <a:br>
              <a:rPr dirty="0"/>
            </a:br>
            <a:r>
              <a:rPr sz="1800" dirty="0">
                <a:latin typeface="Courier"/>
              </a:rPr>
              <a:t>  )</a:t>
            </a:r>
          </a:p>
          <a:p>
            <a:pPr marL="0" lvl="0" indent="0">
              <a:buNone/>
            </a:pPr>
            <a:r>
              <a:rPr b="1" dirty="0"/>
              <a:t>4. Add a line to the plot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migration_plot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prob),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pred_data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"blue"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78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e-more-thing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1666" y="1312334"/>
            <a:ext cx="6189133" cy="49513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EC61-5587-8743-863D-E8BBFA6F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866" y="1456267"/>
            <a:ext cx="4944533" cy="46698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Interpretation: </a:t>
            </a:r>
            <a:endParaRPr lang="en-US" dirty="0"/>
          </a:p>
          <a:p>
            <a:pPr marL="0" lvl="0" indent="0">
              <a:buNone/>
            </a:pPr>
            <a:r>
              <a:rPr dirty="0"/>
              <a:t>At low latitudes, the zeroes are likely to be due to Poisson sampling</a:t>
            </a:r>
            <a:r>
              <a:rPr lang="en-US" dirty="0"/>
              <a:t> (they’re probably there, but you just didn’t see any)</a:t>
            </a:r>
            <a:r>
              <a:rPr dirty="0"/>
              <a:t>.</a:t>
            </a:r>
            <a:endParaRPr lang="en-US" dirty="0"/>
          </a:p>
          <a:p>
            <a:pPr marL="0" lvl="0" indent="0">
              <a:buNone/>
            </a:pPr>
            <a:r>
              <a:rPr dirty="0"/>
              <a:t>At high latitudes, the zeroes are likely due to true absence of bluebirds from those sites</a:t>
            </a:r>
            <a:r>
              <a:rPr lang="en-US" dirty="0"/>
              <a:t> (maybe they migrated south)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F3747-3984-7949-A0E7-850CA993C648}"/>
              </a:ext>
            </a:extLst>
          </p:cNvPr>
          <p:cNvSpPr txBox="1"/>
          <p:nvPr/>
        </p:nvSpPr>
        <p:spPr>
          <a:xfrm>
            <a:off x="1845734" y="491067"/>
            <a:ext cx="388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Chance that these are “true” zeroes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B6B427-9615-1141-8C5A-B217EB5FE79F}"/>
              </a:ext>
            </a:extLst>
          </p:cNvPr>
          <p:cNvSpPr/>
          <p:nvPr/>
        </p:nvSpPr>
        <p:spPr>
          <a:xfrm>
            <a:off x="1439333" y="1456267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493B-E05E-A54D-8235-2B1AA22586DB}"/>
              </a:ext>
            </a:extLst>
          </p:cNvPr>
          <p:cNvSpPr txBox="1"/>
          <p:nvPr/>
        </p:nvSpPr>
        <p:spPr>
          <a:xfrm>
            <a:off x="524933" y="8128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0.01%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7C19C-1DAD-1B4E-B0E1-591061EADA09}"/>
              </a:ext>
            </a:extLst>
          </p:cNvPr>
          <p:cNvSpPr txBox="1"/>
          <p:nvPr/>
        </p:nvSpPr>
        <p:spPr>
          <a:xfrm>
            <a:off x="5875316" y="72710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99%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E9580E-E532-6C42-995C-8A2B731F1D4F}"/>
              </a:ext>
            </a:extLst>
          </p:cNvPr>
          <p:cNvSpPr/>
          <p:nvPr/>
        </p:nvSpPr>
        <p:spPr>
          <a:xfrm>
            <a:off x="5922536" y="1430867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AE592-DADB-A44E-BA0C-BA86BDAF4F4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74936" y="1096434"/>
            <a:ext cx="152400" cy="334433"/>
          </a:xfrm>
          <a:prstGeom prst="straightConnector1">
            <a:avLst/>
          </a:prstGeom>
          <a:ln>
            <a:solidFill>
              <a:srgbClr val="FF0000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7F5206-3E6E-B846-BC92-A15D5979176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46667" y="1182132"/>
            <a:ext cx="637303" cy="318772"/>
          </a:xfrm>
          <a:prstGeom prst="straightConnector1">
            <a:avLst/>
          </a:prstGeom>
          <a:ln>
            <a:solidFill>
              <a:srgbClr val="FF0000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394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</vt:lpstr>
      <vt:lpstr>Avenir Next Demi Bold</vt:lpstr>
      <vt:lpstr>Calibri</vt:lpstr>
      <vt:lpstr>Courier</vt:lpstr>
      <vt:lpstr>Courier New</vt:lpstr>
      <vt:lpstr>Office Theme</vt:lpstr>
      <vt:lpstr>Interpreting Zero-inflated Models</vt:lpstr>
      <vt:lpstr>Bluebirds</vt:lpstr>
      <vt:lpstr>AIC competition</vt:lpstr>
      <vt:lpstr>Interpreting ZiNB GLM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Zero-inflated Models</dc:title>
  <dc:creator>Eric Scott</dc:creator>
  <cp:keywords/>
  <cp:lastModifiedBy>Scott, Eric R.</cp:lastModifiedBy>
  <cp:revision>2</cp:revision>
  <dcterms:created xsi:type="dcterms:W3CDTF">2020-03-09T18:27:27Z</dcterms:created>
  <dcterms:modified xsi:type="dcterms:W3CDTF">2020-03-09T18:41:54Z</dcterms:modified>
</cp:coreProperties>
</file>