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autoAdjust="0"/>
    <p:restoredTop sz="94696" autoAdjust="0"/>
  </p:normalViewPr>
  <p:slideViewPr>
    <p:cSldViewPr snapToGrid="0" snapToObjects="1">
      <p:cViewPr varScale="1">
        <p:scale>
          <a:sx n="104" d="100"/>
          <a:sy n="104" d="100"/>
        </p:scale>
        <p:origin x="896" y="20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2" Type="http://schemas.openxmlformats.org/officeDocument/2006/relationships/tableStyles" Target="tableStyles.xml" /><Relationship Id="rId1" Type="http://schemas.openxmlformats.org/officeDocument/2006/relationships/slideMaster" Target="slideMasters/slideMaster1.xml" /><Relationship Id="rId11" Type="http://schemas.openxmlformats.org/officeDocument/2006/relationships/theme" Target="theme/theme1.xml" /><Relationship Id="rId10" Type="http://schemas.openxmlformats.org/officeDocument/2006/relationships/viewProps" Target="viewProps.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spcAft>
                <a:spcPts val="600"/>
              </a:spcAft>
              <a:defRPr sz="2400"/>
            </a:lvl1pPr>
            <a:lvl2pPr marL="742950" indent="-285750">
              <a:buFont typeface="Arial" panose="020B0604020202020204" pitchFamily="34" charset="0"/>
              <a:buChar char="•"/>
              <a:defRPr sz="2400"/>
            </a:lvl2pPr>
            <a:lvl3pPr marL="1143000" indent="-228600">
              <a:buFont typeface="Courier New" panose="02070309020205020404" pitchFamily="49" charset="0"/>
              <a:buChar char="o"/>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1/8/20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1" i="0" kern="1200">
          <a:solidFill>
            <a:schemeClr val="tx1"/>
          </a:solidFill>
          <a:latin typeface="Avenir Next Demi Bold" panose="020B0503020202020204" pitchFamily="34" charset="0"/>
          <a:ea typeface="+mj-ea"/>
          <a:cs typeface="+mj-cs"/>
        </a:defRPr>
      </a:lvl1pPr>
    </p:titleStyle>
    <p:bodyStyle>
      <a:lvl1pPr marL="342900" indent="-342900" algn="l" defTabSz="457200" rtl="0" eaLnBrk="1" latinLnBrk="0" hangingPunct="1">
        <a:spcBef>
          <a:spcPct val="20000"/>
        </a:spcBef>
        <a:spcAft>
          <a:spcPts val="600"/>
        </a:spcAft>
        <a:buFont typeface="Arial"/>
        <a:buChar char="•"/>
        <a:defRPr sz="2400" kern="1200">
          <a:solidFill>
            <a:schemeClr val="tx1"/>
          </a:solidFill>
          <a:latin typeface="Avenir Next" panose="020B0503020202020204" pitchFamily="34" charset="0"/>
          <a:ea typeface="+mn-ea"/>
          <a:cs typeface="+mn-cs"/>
        </a:defRPr>
      </a:lvl1pPr>
      <a:lvl2pPr marL="742950" indent="-285750" algn="l" defTabSz="457200" rtl="0" eaLnBrk="1" latinLnBrk="0" hangingPunct="1">
        <a:spcBef>
          <a:spcPct val="20000"/>
        </a:spcBef>
        <a:buFont typeface="Arial" panose="020B0604020202020204" pitchFamily="34" charset="0"/>
        <a:buChar char="•"/>
        <a:defRPr sz="2400" kern="1200">
          <a:solidFill>
            <a:schemeClr val="tx1"/>
          </a:solidFill>
          <a:latin typeface="Avenir Next" panose="020B0503020202020204" pitchFamily="34" charset="0"/>
          <a:ea typeface="+mn-ea"/>
          <a:cs typeface="+mn-cs"/>
        </a:defRPr>
      </a:lvl2pPr>
      <a:lvl3pPr marL="1143000" indent="-228600" algn="l" defTabSz="457200" rtl="0" eaLnBrk="1" latinLnBrk="0" hangingPunct="1">
        <a:spcBef>
          <a:spcPct val="20000"/>
        </a:spcBef>
        <a:buFont typeface="Courier New" panose="02070309020205020404" pitchFamily="49" charset="0"/>
        <a:buChar char="o"/>
        <a:defRPr sz="2000" kern="1200">
          <a:solidFill>
            <a:schemeClr val="tx1"/>
          </a:solidFill>
          <a:latin typeface="Avenir Next" panose="020B0503020202020204" pitchFamily="34"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venir Next" panose="020B0503020202020204" pitchFamily="34"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venir Next" panose="020B0503020202020204"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marL="0" indent="0">
              <a:buNone/>
            </a:pPr>
            <a:r>
              <a:rPr/>
              <a:t>Interpreting</a:t>
            </a:r>
            <a:r>
              <a:rPr/>
              <a:t> </a:t>
            </a:r>
            <a:r>
              <a:rPr/>
              <a:t>Zero-inflated</a:t>
            </a:r>
            <a:r>
              <a:rPr/>
              <a:t> </a:t>
            </a:r>
            <a:r>
              <a:rPr/>
              <a:t>Models</a:t>
            </a:r>
          </a:p>
        </p:txBody>
      </p:sp>
      <p:sp>
        <p:nvSpPr>
          <p:cNvPr id="3" name="Subtitle 2"/>
          <p:cNvSpPr>
            <a:spLocks noGrp="1"/>
          </p:cNvSpPr>
          <p:nvPr>
            <p:ph type="subTitle" idx="1"/>
          </p:nvPr>
        </p:nvSpPr>
        <p:spPr>
          <a:xfrm>
            <a:off x="1828800" y="3886200"/>
            <a:ext cx="8534400" cy="1752600"/>
          </a:xfrm>
        </p:spPr>
        <p:txBody>
          <a:bodyPr/>
          <a:lstStyle/>
          <a:p>
            <a:pPr lvl="0" marL="0" indent="0">
              <a:buNone/>
            </a:pPr>
            <a:br/>
            <a:br/>
            <a:r>
              <a:rPr/>
              <a:t>Eric</a:t>
            </a:r>
            <a:r>
              <a:rPr/>
              <a:t> </a:t>
            </a:r>
            <a:r>
              <a:rPr/>
              <a:t>Scott</a:t>
            </a:r>
          </a:p>
        </p:txBody>
      </p:sp>
      <p:sp>
        <p:nvSpPr>
          <p:cNvPr id="4" name="Date Placeholder 3"/>
          <p:cNvSpPr>
            <a:spLocks noGrp="1"/>
          </p:cNvSpPr>
          <p:nvPr>
            <p:ph type="dt" sz="half" idx="10"/>
          </p:nvPr>
        </p:nvSpPr>
        <p:spPr/>
        <p:txBody>
          <a:bodyPr/>
          <a:lstStyle/>
          <a:p>
            <a:pPr lvl="0" marL="0" indent="0">
              <a:buNone/>
            </a:pPr>
            <a:r>
              <a:rPr/>
              <a:t>2/17/2020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Bluebirds</a:t>
            </a:r>
          </a:p>
        </p:txBody>
      </p:sp>
      <p:sp>
        <p:nvSpPr>
          <p:cNvPr id="3" name="Content Placeholder 2"/>
          <p:cNvSpPr>
            <a:spLocks noGrp="1"/>
          </p:cNvSpPr>
          <p:nvPr>
            <p:ph idx="1"/>
          </p:nvPr>
        </p:nvSpPr>
        <p:spPr/>
        <p:txBody>
          <a:bodyPr/>
          <a:lstStyle/>
          <a:p>
            <a:pPr lvl="0" marL="0" indent="0">
              <a:buNone/>
            </a:pPr>
            <a:r>
              <a:rPr/>
              <a:t>Last time we fit several models to potentially explain the relationship between bluebird counts and latitude in the Christmas Bird Count data.</a:t>
            </a:r>
          </a:p>
          <a:p>
            <a:pPr lvl="1">
              <a:buAutoNum type="arabicPeriod"/>
            </a:pPr>
            <a:r>
              <a:rPr/>
              <a:t>Simple Poisson GLM</a:t>
            </a:r>
          </a:p>
          <a:p>
            <a:pPr lvl="1">
              <a:buAutoNum type="arabicPeriod"/>
            </a:pPr>
            <a:r>
              <a:rPr/>
              <a:t>Zero-inflated Poisson GLM (with latitude affecting counts, zeroes, or both)</a:t>
            </a:r>
          </a:p>
          <a:p>
            <a:pPr lvl="1">
              <a:buAutoNum type="arabicPeriod"/>
            </a:pPr>
            <a:r>
              <a:rPr/>
              <a:t>Negative binomial GLM</a:t>
            </a:r>
          </a:p>
          <a:p>
            <a:pPr lvl="1">
              <a:buAutoNum type="arabicPeriod"/>
            </a:pPr>
            <a:r>
              <a:rPr/>
              <a:t>Zero-inflated negative binomial GLM (with latitude affecting counts, zeroes, or both)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AIC</a:t>
            </a:r>
            <a:r>
              <a:rPr/>
              <a:t> </a:t>
            </a:r>
            <a:r>
              <a:rPr/>
              <a:t>competition</a:t>
            </a:r>
          </a:p>
        </p:txBody>
      </p:sp>
      <p:sp>
        <p:nvSpPr>
          <p:cNvPr id="3" name="Content Placeholder 2"/>
          <p:cNvSpPr>
            <a:spLocks noGrp="1"/>
          </p:cNvSpPr>
          <p:nvPr>
            <p:ph idx="1"/>
          </p:nvPr>
        </p:nvSpPr>
        <p:spPr/>
        <p:txBody>
          <a:bodyPr/>
          <a:lstStyle/>
          <a:p>
            <a:pPr lvl="0" marL="0" indent="0">
              <a:buNone/>
            </a:pPr>
            <a:r>
              <a:rPr/>
              <a:t>The winner was…</a:t>
            </a:r>
          </a:p>
          <a:p>
            <a:pPr lvl="0" marL="0" indent="0">
              <a:buNone/>
            </a:pPr>
            <a:r>
              <a:rPr/>
              <a:t>ZiNB with latitude affecting both counts and zeroes</a:t>
            </a:r>
          </a:p>
          <a:p>
            <a:pPr lvl="0" marL="1270000" indent="0">
              <a:buNone/>
            </a:pPr>
            <a:r>
              <a:rPr sz="1800">
                <a:latin typeface="Courier"/>
              </a:rPr>
              <a:t>zeroinfl(formula = count ~ Latitude | Latitude, offset = log(hours), dist = "negbin", data = birds2)</a:t>
            </a:r>
          </a:p>
          <a:p>
            <a:pPr lvl="0" marL="0" indent="0">
              <a:buNone/>
            </a:pPr>
            <a:r>
              <a:rPr/>
              <a:t>But a close second (dAIC = 1.1) was a simpler model, with latitude only affecting zeroes</a:t>
            </a:r>
          </a:p>
          <a:p>
            <a:pPr lvl="0" marL="1270000" indent="0">
              <a:buNone/>
            </a:pPr>
            <a:r>
              <a:rPr sz="1800">
                <a:latin typeface="Courier"/>
              </a:rPr>
              <a:t>zeroinfl(formula = count ~ 1 | Latitude, offset = log(hours), dist = "negbin", data = birds2)</a:t>
            </a:r>
          </a:p>
          <a:p>
            <a:pPr lvl="0" marL="0" indent="0">
              <a:buNone/>
            </a:pPr>
            <a:r>
              <a:rPr/>
              <a:t>Here’s an example where you might use the fact that dAIC &lt; 2 to justify keeping both models and interpreting both. Let’s start with the simple one.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Interpreting</a:t>
            </a:r>
            <a:r>
              <a:rPr/>
              <a:t> </a:t>
            </a:r>
            <a:r>
              <a:rPr/>
              <a:t>ZiNB</a:t>
            </a:r>
            <a:r>
              <a:rPr/>
              <a:t> </a:t>
            </a:r>
            <a:r>
              <a:rPr/>
              <a:t>GLM</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summary</a:t>
            </a:r>
            <a:r>
              <a:rPr sz="1800">
                <a:latin typeface="Courier"/>
              </a:rPr>
              <a:t>(m_zinb2)</a:t>
            </a:r>
          </a:p>
          <a:p>
            <a:pPr lvl="0" marL="1270000" indent="0">
              <a:buNone/>
            </a:pPr>
            <a:r>
              <a:rPr sz="1800">
                <a:latin typeface="Courier"/>
              </a:rPr>
              <a:t>## 
## Call:
## zeroinfl(formula = count ~ 1 | Latitude, data = birds2, offset = log(hours), 
##     dist = "negbin")
## 
## Pearson residuals:
##     Min      1Q  Median      3Q     Max 
## -1.0017 -0.4887 -0.2576  0.3822  2.9110 
## 
## Count model coefficients (negbin with log link):
##             Estimate Std. Error z value Pr(&gt;|z|)   
## (Intercept) -0.37127    0.11733  -3.164  0.00155 **
## Log(theta)   0.03418    0.18720   0.183  0.85514   
## 
## Zero-inflation model coefficients (binomial with logit link):
##              Estimate Std. Error z value Pr(&gt;|z|)   
## (Intercept) -126.8252    41.3180  -3.069  0.00214 **
## Latitude       2.8781     0.9357   3.076  0.00210 **
## ---
## Signif. codes:  0 '***' 0.001 '**' 0.01 '*' 0.05 '.' 0.1 ' ' 1 
## 
## Theta = 1.0348 
## Number of iterations in BFGS optimization: 29 
## Log-likelihood: -392.3 on 4 Df</a:t>
            </a:r>
          </a:p>
          <a:p>
            <a:pPr lvl="1"/>
            <a:r>
              <a:rPr/>
              <a:t>Mean # bluebirds per hour given that they are at a site = </a:t>
            </a:r>
            <a:r>
              <a:rPr sz="1800">
                <a:latin typeface="Courier"/>
              </a:rPr>
              <a:t>exp(-0.37127)</a:t>
            </a:r>
            <a:r>
              <a:rPr/>
              <a:t> = 0.6898577</a:t>
            </a:r>
          </a:p>
          <a:p>
            <a:pPr lvl="1"/>
            <a:r>
              <a:rPr/>
              <a:t>Probability a site is a “true” zero (i.e., bluebirds have migrated away from the site and you’ll never find them there) = </a:t>
            </a:r>
            <a:r>
              <a:rPr sz="1800">
                <a:latin typeface="Courier"/>
              </a:rPr>
              <a:t>plogis(-126.8252 + 2.8781 * Latitude)</a:t>
            </a:r>
          </a:p>
          <a:p>
            <a:pPr lvl="2"/>
            <a:r>
              <a:rPr/>
              <a:t>at 41º Latitude, p(migration) = </a:t>
            </a:r>
            <a:r>
              <a:rPr sz="1800">
                <a:latin typeface="Courier"/>
              </a:rPr>
              <a:t>plogis(-126.8252 + 2.8781 * 41</a:t>
            </a:r>
            <a:r>
              <a:rPr/>
              <a:t> = 0.0001</a:t>
            </a:r>
          </a:p>
          <a:p>
            <a:pPr lvl="2"/>
            <a:r>
              <a:rPr/>
              <a:t>at 47º, p(migration) = 0.9998</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a:t>
            </a:r>
            <a:r>
              <a:rPr/>
              <a:t> </a:t>
            </a:r>
            <a:r>
              <a:rPr/>
              <a:t>to</a:t>
            </a:r>
            <a:r>
              <a:rPr/>
              <a:t> </a:t>
            </a:r>
            <a:r>
              <a:rPr/>
              <a:t>the</a:t>
            </a:r>
            <a:r>
              <a:rPr/>
              <a:t> </a:t>
            </a:r>
            <a:r>
              <a:rPr/>
              <a:t>question</a:t>
            </a:r>
          </a:p>
        </p:txBody>
      </p:sp>
      <p:sp>
        <p:nvSpPr>
          <p:cNvPr id="3" name="Content Placeholder 2"/>
          <p:cNvSpPr>
            <a:spLocks noGrp="1"/>
          </p:cNvSpPr>
          <p:nvPr>
            <p:ph idx="1"/>
          </p:nvPr>
        </p:nvSpPr>
        <p:spPr/>
        <p:txBody>
          <a:bodyPr/>
          <a:lstStyle/>
          <a:p>
            <a:pPr lvl="0" marL="0" indent="0">
              <a:buNone/>
            </a:pPr>
            <a:r>
              <a:rPr/>
              <a:t>Remember, our question is what is the probability that we find zero birds at a site because they’re truly not there (and not just because we happend to not see any because of Poisson sampling).</a:t>
            </a:r>
          </a:p>
          <a:p>
            <a:pPr lvl="0" marL="0" indent="0">
              <a:buNone/>
            </a:pPr>
            <a:r>
              <a:rPr/>
              <a:t>We now know that this probability varies with latitude. Let’s plot our results.</a:t>
            </a:r>
          </a:p>
          <a:p>
            <a:pPr lvl="0" marL="0" indent="0">
              <a:buNone/>
            </a:pPr>
            <a:r>
              <a:rPr b="1"/>
              <a:t>1. Create column of 1’s and 0’s</a:t>
            </a:r>
          </a:p>
          <a:p>
            <a:pPr lvl="0" marL="1270000" indent="0">
              <a:buNone/>
            </a:pPr>
            <a:r>
              <a:rPr sz="1800">
                <a:latin typeface="Courier"/>
              </a:rPr>
              <a:t>birds2 &lt;-</a:t>
            </a:r>
            <a:r>
              <a:rPr sz="1800">
                <a:solidFill>
                  <a:srgbClr val="4070A0"/>
                </a:solidFill>
                <a:latin typeface="Courier"/>
              </a:rPr>
              <a:t> </a:t>
            </a:r>
            <a:r>
              <a:rPr sz="1800">
                <a:latin typeface="Courier"/>
              </a:rPr>
              <a:t>birds2 </a:t>
            </a:r>
            <a:r>
              <a:rPr sz="1800">
                <a:solidFill>
                  <a:srgbClr val="666666"/>
                </a:solidFill>
                <a:latin typeface="Courier"/>
              </a:rPr>
              <a:t>%&gt;%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zero =</a:t>
            </a:r>
            <a:r>
              <a:rPr sz="1800">
                <a:latin typeface="Courier"/>
              </a:rPr>
              <a:t> </a:t>
            </a:r>
            <a:r>
              <a:rPr sz="1800" b="1">
                <a:solidFill>
                  <a:srgbClr val="007020"/>
                </a:solidFill>
                <a:latin typeface="Courier"/>
              </a:rPr>
              <a:t>as.numeric</a:t>
            </a:r>
            <a:r>
              <a:rPr sz="1800">
                <a:latin typeface="Courier"/>
              </a:rPr>
              <a:t>(count </a:t>
            </a:r>
            <a:r>
              <a:rPr sz="1800">
                <a:solidFill>
                  <a:srgbClr val="666666"/>
                </a:solidFill>
                <a:latin typeface="Courier"/>
              </a:rPr>
              <a:t>==</a:t>
            </a:r>
            <a:r>
              <a:rPr sz="1800">
                <a:solidFill>
                  <a:srgbClr val="4070A0"/>
                </a:solidFill>
                <a:latin typeface="Courier"/>
              </a:rPr>
              <a:t> </a:t>
            </a:r>
            <a:r>
              <a:rPr sz="1800">
                <a:solidFill>
                  <a:srgbClr val="40A070"/>
                </a:solidFill>
                <a:latin typeface="Courier"/>
              </a:rPr>
              <a:t>0</a:t>
            </a:r>
            <a:r>
              <a:rPr sz="1800">
                <a:latin typeface="Courier"/>
              </a:rPr>
              <a:t>)) </a:t>
            </a:r>
          </a:p>
          <a:p>
            <a:pPr lvl="0" marL="0" indent="0">
              <a:buNone/>
            </a:pPr>
            <a:r>
              <a:rPr b="1"/>
              <a:t>2. Plot presence/absence</a:t>
            </a:r>
          </a:p>
          <a:p>
            <a:pPr lvl="0" marL="1270000" indent="0">
              <a:buNone/>
            </a:pPr>
            <a:r>
              <a:rPr sz="1800">
                <a:latin typeface="Courier"/>
              </a:rPr>
              <a:t>migration_plot &lt;-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ggplot</a:t>
            </a:r>
            <a:r>
              <a:rPr sz="1800">
                <a:latin typeface="Courier"/>
              </a:rPr>
              <a:t>(birds2,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Latitude, </a:t>
            </a:r>
            <a:r>
              <a:rPr sz="1800">
                <a:solidFill>
                  <a:srgbClr val="902000"/>
                </a:solidFill>
                <a:latin typeface="Courier"/>
              </a:rPr>
              <a:t>y =</a:t>
            </a:r>
            <a:r>
              <a:rPr sz="1800">
                <a:latin typeface="Courier"/>
              </a:rPr>
              <a:t> zero))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alpha =</a:t>
            </a:r>
            <a:r>
              <a:rPr sz="1800">
                <a:latin typeface="Courier"/>
              </a:rPr>
              <a:t> </a:t>
            </a:r>
            <a:r>
              <a:rPr sz="1800">
                <a:solidFill>
                  <a:srgbClr val="40A070"/>
                </a:solidFill>
                <a:latin typeface="Courier"/>
              </a:rPr>
              <a:t>0.5</a:t>
            </a:r>
            <a:r>
              <a:rPr sz="1800">
                <a:latin typeface="Courier"/>
              </a:rPr>
              <a:t>) </a:t>
            </a:r>
            <a:r>
              <a:rPr sz="1800">
                <a:solidFill>
                  <a:srgbClr val="666666"/>
                </a:solidFill>
                <a:latin typeface="Courier"/>
              </a:rPr>
              <a:t>+</a:t>
            </a:r>
            <a:r>
              <a:rPr sz="1800">
                <a:solidFill>
                  <a:srgbClr val="4070A0"/>
                </a:solidFill>
                <a:latin typeface="Courier"/>
              </a:rPr>
              <a:t> </a:t>
            </a:r>
            <a:r>
              <a:rPr sz="1800" i="1">
                <a:solidFill>
                  <a:srgbClr val="60A0B0"/>
                </a:solidFill>
                <a:latin typeface="Courier"/>
              </a:rPr>
              <a:t>#make points slightly transparent to see overplotting better.</a:t>
            </a:r>
            <a:br/>
            <a:r>
              <a:rPr sz="1800">
                <a:solidFill>
                  <a:srgbClr val="4070A0"/>
                </a:solidFill>
                <a:latin typeface="Courier"/>
              </a:rPr>
              <a:t>  </a:t>
            </a:r>
            <a:r>
              <a:rPr sz="1800" b="1">
                <a:solidFill>
                  <a:srgbClr val="007020"/>
                </a:solidFill>
                <a:latin typeface="Courier"/>
              </a:rPr>
              <a:t>labs</a:t>
            </a:r>
            <a:r>
              <a:rPr sz="1800">
                <a:latin typeface="Courier"/>
              </a:rPr>
              <a:t>(</a:t>
            </a:r>
            <a:r>
              <a:rPr sz="1800">
                <a:solidFill>
                  <a:srgbClr val="902000"/>
                </a:solidFill>
                <a:latin typeface="Courier"/>
              </a:rPr>
              <a:t>y =</a:t>
            </a:r>
            <a:r>
              <a:rPr sz="1800">
                <a:latin typeface="Courier"/>
              </a:rPr>
              <a:t> </a:t>
            </a:r>
            <a:r>
              <a:rPr sz="1800">
                <a:solidFill>
                  <a:srgbClr val="4070A0"/>
                </a:solidFill>
                <a:latin typeface="Courier"/>
              </a:rPr>
              <a:t>"probability of true zero"</a:t>
            </a:r>
            <a:r>
              <a:rPr sz="1800">
                <a:latin typeface="Courier"/>
              </a:rPr>
              <a:t>)</a:t>
            </a:r>
          </a:p>
          <a:p>
            <a:pPr lvl="0" marL="0" indent="0">
              <a:buNone/>
            </a:pPr>
            <a:r>
              <a:rPr b="1"/>
              <a:t>3. Create fitted data with our equation</a:t>
            </a:r>
          </a:p>
          <a:p>
            <a:pPr lvl="0" marL="0" indent="0">
              <a:buNone/>
            </a:pPr>
            <a:r>
              <a:rPr/>
              <a:t>Remember, </a:t>
            </a:r>
            <a:r>
              <a:rPr sz="1800">
                <a:latin typeface="Courier"/>
              </a:rPr>
              <a:t>y = plogis(-126.8252 + 2.8781 * Latitude)</a:t>
            </a:r>
          </a:p>
          <a:p>
            <a:pPr lvl="0" marL="1270000" indent="0">
              <a:buNone/>
            </a:pPr>
            <a:r>
              <a:rPr sz="1800">
                <a:latin typeface="Courier"/>
              </a:rPr>
              <a:t>pred_data &lt;-</a:t>
            </a:r>
            <a:br/>
            <a:r>
              <a:rPr sz="1800">
                <a:solidFill>
                  <a:srgbClr val="4070A0"/>
                </a:solidFill>
                <a:latin typeface="Courier"/>
              </a:rPr>
              <a:t>  </a:t>
            </a:r>
            <a:r>
              <a:rPr sz="1800" b="1">
                <a:solidFill>
                  <a:srgbClr val="007020"/>
                </a:solidFill>
                <a:latin typeface="Courier"/>
              </a:rPr>
              <a:t>tibble</a:t>
            </a:r>
            <a:r>
              <a:rPr sz="1800">
                <a:latin typeface="Courier"/>
              </a:rPr>
              <a:t>(</a:t>
            </a:r>
            <a:br/>
            <a:r>
              <a:rPr sz="1800">
                <a:latin typeface="Courier"/>
              </a:rPr>
              <a:t>  </a:t>
            </a:r>
            <a:r>
              <a:rPr sz="1800">
                <a:solidFill>
                  <a:srgbClr val="902000"/>
                </a:solidFill>
                <a:latin typeface="Courier"/>
              </a:rPr>
              <a:t>Latitude =</a:t>
            </a:r>
            <a:r>
              <a:rPr sz="1800">
                <a:latin typeface="Courier"/>
              </a:rPr>
              <a:t> </a:t>
            </a:r>
            <a:r>
              <a:rPr sz="1800" b="1">
                <a:solidFill>
                  <a:srgbClr val="007020"/>
                </a:solidFill>
                <a:latin typeface="Courier"/>
              </a:rPr>
              <a:t>seq</a:t>
            </a:r>
            <a:r>
              <a:rPr sz="1800">
                <a:latin typeface="Courier"/>
              </a:rPr>
              <a:t>(</a:t>
            </a:r>
            <a:r>
              <a:rPr sz="1800" b="1">
                <a:solidFill>
                  <a:srgbClr val="007020"/>
                </a:solidFill>
                <a:latin typeface="Courier"/>
              </a:rPr>
              <a:t>min</a:t>
            </a:r>
            <a:r>
              <a:rPr sz="1800">
                <a:latin typeface="Courier"/>
              </a:rPr>
              <a:t>(birds2</a:t>
            </a:r>
            <a:r>
              <a:rPr sz="1800">
                <a:solidFill>
                  <a:srgbClr val="666666"/>
                </a:solidFill>
                <a:latin typeface="Courier"/>
              </a:rPr>
              <a:t>$</a:t>
            </a:r>
            <a:r>
              <a:rPr sz="1800">
                <a:latin typeface="Courier"/>
              </a:rPr>
              <a:t>Latitude), </a:t>
            </a:r>
            <a:r>
              <a:rPr sz="1800" b="1">
                <a:solidFill>
                  <a:srgbClr val="007020"/>
                </a:solidFill>
                <a:latin typeface="Courier"/>
              </a:rPr>
              <a:t>max</a:t>
            </a:r>
            <a:r>
              <a:rPr sz="1800">
                <a:latin typeface="Courier"/>
              </a:rPr>
              <a:t>(birds2</a:t>
            </a:r>
            <a:r>
              <a:rPr sz="1800">
                <a:solidFill>
                  <a:srgbClr val="666666"/>
                </a:solidFill>
                <a:latin typeface="Courier"/>
              </a:rPr>
              <a:t>$</a:t>
            </a:r>
            <a:r>
              <a:rPr sz="1800">
                <a:latin typeface="Courier"/>
              </a:rPr>
              <a:t>Latitude), </a:t>
            </a:r>
            <a:r>
              <a:rPr sz="1800">
                <a:solidFill>
                  <a:srgbClr val="40A070"/>
                </a:solidFill>
                <a:latin typeface="Courier"/>
              </a:rPr>
              <a:t>0.05</a:t>
            </a:r>
            <a:r>
              <a:rPr sz="1800">
                <a:latin typeface="Courier"/>
              </a:rPr>
              <a:t>), </a:t>
            </a:r>
            <a:r>
              <a:rPr sz="1800" i="1">
                <a:solidFill>
                  <a:srgbClr val="60A0B0"/>
                </a:solidFill>
                <a:latin typeface="Courier"/>
              </a:rPr>
              <a:t># x-values</a:t>
            </a:r>
            <a:br/>
            <a:r>
              <a:rPr sz="1800">
                <a:latin typeface="Courier"/>
              </a:rPr>
              <a:t>  </a:t>
            </a:r>
            <a:r>
              <a:rPr sz="1800">
                <a:solidFill>
                  <a:srgbClr val="902000"/>
                </a:solidFill>
                <a:latin typeface="Courier"/>
              </a:rPr>
              <a:t>prob =</a:t>
            </a:r>
            <a:r>
              <a:rPr sz="1800">
                <a:latin typeface="Courier"/>
              </a:rPr>
              <a:t> </a:t>
            </a:r>
            <a:r>
              <a:rPr sz="1800" b="1">
                <a:solidFill>
                  <a:srgbClr val="007020"/>
                </a:solidFill>
                <a:latin typeface="Courier"/>
              </a:rPr>
              <a:t>plogis</a:t>
            </a:r>
            <a:r>
              <a:rPr sz="1800">
                <a:latin typeface="Courier"/>
              </a:rPr>
              <a:t>(</a:t>
            </a:r>
            <a:r>
              <a:rPr sz="1800">
                <a:solidFill>
                  <a:srgbClr val="666666"/>
                </a:solidFill>
                <a:latin typeface="Courier"/>
              </a:rPr>
              <a:t>-</a:t>
            </a:r>
            <a:r>
              <a:rPr sz="1800">
                <a:solidFill>
                  <a:srgbClr val="40A070"/>
                </a:solidFill>
                <a:latin typeface="Courier"/>
              </a:rPr>
              <a:t>126.8252</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2.8781</a:t>
            </a:r>
            <a:r>
              <a:rPr sz="1800">
                <a:latin typeface="Courier"/>
              </a:rPr>
              <a:t> </a:t>
            </a:r>
            <a:r>
              <a:rPr sz="1800">
                <a:solidFill>
                  <a:srgbClr val="666666"/>
                </a:solidFill>
                <a:latin typeface="Courier"/>
              </a:rPr>
              <a:t>*</a:t>
            </a:r>
            <a:r>
              <a:rPr sz="1800">
                <a:solidFill>
                  <a:srgbClr val="4070A0"/>
                </a:solidFill>
                <a:latin typeface="Courier"/>
              </a:rPr>
              <a:t> </a:t>
            </a:r>
            <a:r>
              <a:rPr sz="1800">
                <a:latin typeface="Courier"/>
              </a:rPr>
              <a:t>Latitude)</a:t>
            </a:r>
            <a:br/>
            <a:r>
              <a:rPr sz="1800">
                <a:latin typeface="Courier"/>
              </a:rPr>
              <a:t>  )</a:t>
            </a:r>
          </a:p>
          <a:p>
            <a:pPr lvl="0" marL="0" indent="0">
              <a:buNone/>
            </a:pPr>
            <a:r>
              <a:rPr b="1"/>
              <a:t>4. Add a line to the plot</a:t>
            </a:r>
          </a:p>
          <a:p>
            <a:pPr lvl="0" marL="1270000" indent="0">
              <a:buNone/>
            </a:pPr>
            <a:r>
              <a:rPr sz="1800">
                <a:latin typeface="Courier"/>
              </a:rPr>
              <a:t>migration_plot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geom_line</a:t>
            </a:r>
            <a:r>
              <a:rPr sz="1800">
                <a:latin typeface="Courier"/>
              </a:rPr>
              <a:t>(</a:t>
            </a:r>
            <a:r>
              <a:rPr sz="1800" b="1">
                <a:solidFill>
                  <a:srgbClr val="007020"/>
                </a:solidFill>
                <a:latin typeface="Courier"/>
              </a:rPr>
              <a:t>aes</a:t>
            </a:r>
            <a:r>
              <a:rPr sz="1800">
                <a:latin typeface="Courier"/>
              </a:rPr>
              <a:t>(</a:t>
            </a:r>
            <a:r>
              <a:rPr sz="1800">
                <a:solidFill>
                  <a:srgbClr val="902000"/>
                </a:solidFill>
                <a:latin typeface="Courier"/>
              </a:rPr>
              <a:t>y =</a:t>
            </a:r>
            <a:r>
              <a:rPr sz="1800">
                <a:latin typeface="Courier"/>
              </a:rPr>
              <a:t> prob), </a:t>
            </a:r>
            <a:r>
              <a:rPr sz="1800">
                <a:solidFill>
                  <a:srgbClr val="902000"/>
                </a:solidFill>
                <a:latin typeface="Courier"/>
              </a:rPr>
              <a:t>data =</a:t>
            </a:r>
            <a:r>
              <a:rPr sz="1800">
                <a:latin typeface="Courier"/>
              </a:rPr>
              <a:t> pred_data, </a:t>
            </a:r>
            <a:r>
              <a:rPr sz="1800">
                <a:solidFill>
                  <a:srgbClr val="902000"/>
                </a:solidFill>
                <a:latin typeface="Courier"/>
              </a:rPr>
              <a:t>color =</a:t>
            </a:r>
            <a:r>
              <a:rPr sz="1800">
                <a:latin typeface="Courier"/>
              </a:rPr>
              <a:t> </a:t>
            </a:r>
            <a:r>
              <a:rPr sz="1800">
                <a:solidFill>
                  <a:srgbClr val="4070A0"/>
                </a:solidFill>
                <a:latin typeface="Courier"/>
              </a:rPr>
              <a:t>"blue"</a:t>
            </a:r>
            <a:r>
              <a:rPr sz="1800">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one-more-thing_files/figure-pptx/unnamed-chunk-7-1.png" id="0" name="Picture 1"/>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Interpretation: At low latitudes, the zeroes (confusingly the top of the plot) are likely to be due to Poisson sampling. At high latitudes, the zeroes are likely due to true absence of bluebirds from those sites.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TotalTime>
  <Words>0</Words>
  <Application>Microsoft Macintosh PowerPoint</Application>
  <PresentationFormat>Widescreen</PresentationFormat>
  <Paragraphs>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Avenir Next</vt:lpstr>
      <vt:lpstr>Avenir Next Demi Bold</vt:lpstr>
      <vt:lpstr>Calibri</vt:lpstr>
      <vt:lpstr>Courier New</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Interpreting Zero-inflated Models</dc:title>
  <dc:creator>Eric Scott</dc:creator>
  <cp:keywords/>
  <dcterms:created xsi:type="dcterms:W3CDTF">2020-03-09T18:35:37Z</dcterms:created>
  <dcterms:modified xsi:type="dcterms:W3CDTF">2020-03-09T18:35:37Z</dcterms:modified>
</cp:coreProperties>
</file>