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75" r:id="rId7"/>
    <p:sldId id="260" r:id="rId8"/>
    <p:sldId id="263" r:id="rId9"/>
    <p:sldId id="264" r:id="rId10"/>
    <p:sldId id="265" r:id="rId11"/>
    <p:sldId id="267" r:id="rId12"/>
    <p:sldId id="269" r:id="rId13"/>
    <p:sldId id="270" r:id="rId14"/>
    <p:sldId id="271" r:id="rId15"/>
    <p:sldId id="272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08" autoAdjust="0"/>
    <p:restoredTop sz="94679" autoAdjust="0"/>
  </p:normalViewPr>
  <p:slideViewPr>
    <p:cSldViewPr snapToGrid="0" snapToObjects="1">
      <p:cViewPr varScale="1">
        <p:scale>
          <a:sx n="102" d="100"/>
          <a:sy n="102" d="100"/>
        </p:scale>
        <p:origin x="208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40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Avenir Next Demi Bold" panose="020B0503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Font typeface="Arial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marL="0" lvl="0" indent="0">
              <a:buNone/>
            </a:pPr>
            <a:r>
              <a:t>From Probability to Likelihood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Eric Scott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2020-01-21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Likelihood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likelihood ratio</a:t>
                </a:r>
                <a:r>
                  <a:rPr lang="en-US" dirty="0"/>
                  <a:t> is our primary method of comparing models: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0.00864×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0.00448×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=1.93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br>
                  <a:rPr lang="ar-AE" dirty="0"/>
                </a:br>
                <a:br>
                  <a:rPr lang="ar-AE" dirty="0"/>
                </a:br>
                <a:r>
                  <a:rPr lang="en-US" dirty="0"/>
                  <a:t>First set of 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=0.8,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=0.2</m:t>
                        </m:r>
                      </m:e>
                    </m:d>
                    <m:r>
                      <a:rPr lang="ar-AE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about twice as likely as our second,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𝑠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=0.6,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𝑓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=0.4)</m:t>
                    </m:r>
                  </m:oMath>
                </a14:m>
                <a:r>
                  <a:rPr lang="ar-AE" dirty="0"/>
                  <a:t>, </a:t>
                </a:r>
                <a:r>
                  <a:rPr lang="en-US" dirty="0"/>
                  <a:t>given this small data set.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/Users/scottericr/Documents/Tufts/ecological-stats/lectures/mathematical.gif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53316" y="231542"/>
            <a:ext cx="5685367" cy="319745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870C-E956-A94C-9FC9-E39DF4F03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429000"/>
            <a:ext cx="10972800" cy="2697164"/>
          </a:xfrm>
        </p:spPr>
        <p:txBody>
          <a:bodyPr/>
          <a:lstStyle/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/>
              <a:t>We have gone from calculating the probability of our </a:t>
            </a:r>
            <a:r>
              <a:rPr b="1" dirty="0"/>
              <a:t>data</a:t>
            </a:r>
            <a:r>
              <a:rPr dirty="0"/>
              <a:t>, given fixed parameters, to making inferences about support for different possible values of our parameters (AKA models, hypotheses), given a dataset.</a:t>
            </a:r>
          </a:p>
          <a:p>
            <a:pPr marL="0" lvl="0" indent="0">
              <a:buNone/>
            </a:pPr>
            <a:r>
              <a:rPr dirty="0"/>
              <a:t>Likelihoods can be used to test if one set of parameters is </a:t>
            </a:r>
            <a:r>
              <a:rPr i="1" dirty="0"/>
              <a:t>significantly</a:t>
            </a:r>
            <a:r>
              <a:rPr dirty="0"/>
              <a:t> better than another (coming soon).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More About Likelihoods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dirty="0"/>
                  <a:t>Data set specific!</a:t>
                </a:r>
              </a:p>
              <a:p>
                <a:r>
                  <a:rPr dirty="0"/>
                  <a:t>Another, luckier botanist finds 10 orchids, with exactly the same (proportional) distribution of fates: 2 flowering, 6 vegetative, 2 deaths</a:t>
                </a:r>
              </a:p>
              <a:p>
                <a:r>
                  <a:rPr dirty="0"/>
                  <a:t>Likelihood of model #1: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𝐿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  <m:r>
                      <a:rPr>
                        <a:latin typeface="Cambria Math" panose="02040503050406030204" pitchFamily="18" charset="0"/>
                      </a:rPr>
                      <m:t>=0.8,</m:t>
                    </m:r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r>
                      <a:rPr>
                        <a:latin typeface="Cambria Math" panose="02040503050406030204" pitchFamily="18" charset="0"/>
                      </a:rPr>
                      <m:t>=0.25|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)=?</m:t>
                    </m:r>
                  </m:oMath>
                </a14:m>
                <a:endParaRPr dirty="0"/>
              </a:p>
              <a:p>
                <a:r>
                  <a:rPr dirty="0"/>
                  <a:t>Likelihood of model #2: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𝐿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  <m:r>
                      <a:rPr>
                        <a:latin typeface="Cambria Math" panose="02040503050406030204" pitchFamily="18" charset="0"/>
                      </a:rPr>
                      <m:t>=0.6,</m:t>
                    </m:r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r>
                      <a:rPr>
                        <a:latin typeface="Cambria Math" panose="02040503050406030204" pitchFamily="18" charset="0"/>
                      </a:rPr>
                      <m:t>=0.4|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)=?</m:t>
                    </m:r>
                  </m:oMath>
                </a14:m>
                <a:endParaRPr dirty="0"/>
              </a:p>
              <a:p>
                <a:r>
                  <a:rPr dirty="0"/>
                  <a:t>Likelihood ratio: </a:t>
                </a:r>
                <a14:m>
                  <m:oMath xmlns:m="http://schemas.openxmlformats.org/officeDocument/2006/math"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0.00007465×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0.00002006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>
                        <a:latin typeface="Cambria Math" panose="02040503050406030204" pitchFamily="18" charset="0"/>
                      </a:rPr>
                      <m:t>=3.72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3 Features of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AutoNum type="arabicPeriod"/>
                </a:pPr>
                <a:r>
                  <a:rPr dirty="0"/>
                  <a:t>Because it’s the product of probabilities (and probabilities are all &lt; 1), adding more data </a:t>
                </a:r>
                <a:r>
                  <a:rPr b="1" dirty="0"/>
                  <a:t>reduces</a:t>
                </a:r>
                <a:r>
                  <a:rPr dirty="0"/>
                  <a:t> the likelihood of any particular model.</a:t>
                </a:r>
              </a:p>
              <a:p>
                <a:pPr lvl="1"/>
                <a:r>
                  <a:rPr dirty="0"/>
                  <a:t>Can’t compare models fit to different data</a:t>
                </a:r>
              </a:p>
              <a:p>
                <a:pPr>
                  <a:buAutoNum type="arabicPeriod"/>
                </a:pPr>
                <a:r>
                  <a:rPr dirty="0"/>
                  <a:t>Adding more data makes the </a:t>
                </a:r>
                <a:r>
                  <a:rPr b="1" dirty="0"/>
                  <a:t>likelihood ratio</a:t>
                </a:r>
                <a:r>
                  <a:rPr dirty="0"/>
                  <a:t> between two models get larger (all else being equal; i.e., if the 2nd data set were identical to the first) because of the </a:t>
                </a:r>
                <a:r>
                  <a:rPr b="1" dirty="0"/>
                  <a:t>AND</a:t>
                </a:r>
                <a:r>
                  <a:rPr dirty="0"/>
                  <a:t> rule.</a:t>
                </a:r>
              </a:p>
              <a:p>
                <a:pPr lvl="1"/>
                <a:r>
                  <a:rPr dirty="0"/>
                  <a:t>Larger sample size = greater ability to detect small differences</a:t>
                </a:r>
              </a:p>
              <a:p>
                <a:pPr>
                  <a:buAutoNum type="arabicPeriod"/>
                </a:pPr>
                <a:r>
                  <a:rPr dirty="0"/>
                  <a:t>To avoid dealing with tiny numbers for typical (large) data sets, we often use log likelihoods: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ln</m:t>
                    </m:r>
                    <m:r>
                      <a:rPr>
                        <a:latin typeface="Cambria Math" panose="02040503050406030204" pitchFamily="18" charset="0"/>
                      </a:rPr>
                      <m:t>(0.00007465)=−9.50</m:t>
                    </m:r>
                  </m:oMath>
                </a14:m>
                <a:endParaRPr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ln</m:t>
                    </m:r>
                    <m:r>
                      <a:rPr>
                        <a:latin typeface="Cambria Math" panose="02040503050406030204" pitchFamily="18" charset="0"/>
                      </a:rPr>
                      <m:t>(0.00002006)=−10.82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7" t="-252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Rules of working with exponents and logarithms: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AutoNum type="arabicPeriod"/>
                </a:pPr>
                <a:r>
                  <a:rPr dirty="0"/>
                  <a:t>Exponential transformation “undoes” (natural) log transformation, and vice versa: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ln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exp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))=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exp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ln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))=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:endParaRPr dirty="0"/>
              </a:p>
              <a:p>
                <a:pPr>
                  <a:buAutoNum type="arabicPeriod"/>
                </a:pPr>
                <a:r>
                  <a:rPr dirty="0"/>
                  <a:t>Log transformation converts multiplication &amp; division into addition &amp; subtraction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ln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𝐴𝐵</m:t>
                    </m:r>
                    <m:r>
                      <a:rPr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ln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ln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ln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/</m:t>
                    </m:r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  <m:r>
                      <a:rPr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ln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)–</m:t>
                    </m:r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ln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Therefore,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ln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)=</m:t>
                    </m:r>
                    <m:r>
                      <a:rPr>
                        <a:latin typeface="Cambria Math" panose="02040503050406030204" pitchFamily="18" charset="0"/>
                      </a:rPr>
                      <m:t>𝐶</m:t>
                    </m:r>
                    <m:r>
                      <a:rPr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ln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7" t="-1961" r="-116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Implications for the and axiom of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  <m:r>
                      <a:rPr>
                        <a:latin typeface="Cambria Math" panose="02040503050406030204" pitchFamily="18" charset="0"/>
                      </a:rPr>
                      <m:t>)=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ln</m:t>
                    </m:r>
                    <m:r>
                      <a:rPr>
                        <a:latin typeface="Cambria Math" panose="02040503050406030204" pitchFamily="18" charset="0"/>
                      </a:rPr>
                      <m:t>[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  <m:r>
                      <a:rPr>
                        <a:latin typeface="Cambria Math" panose="02040503050406030204" pitchFamily="18" charset="0"/>
                      </a:rPr>
                      <m:t>)]=</m:t>
                    </m:r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ln</m:t>
                    </m:r>
                    <m:r>
                      <a:rPr>
                        <a:latin typeface="Cambria Math" panose="02040503050406030204" pitchFamily="18" charset="0"/>
                      </a:rPr>
                      <m:t>[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)]+</m:t>
                    </m:r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ln</m:t>
                    </m:r>
                    <m:r>
                      <a:rPr>
                        <a:latin typeface="Cambria Math" panose="02040503050406030204" pitchFamily="18" charset="0"/>
                      </a:rPr>
                      <m:t>[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  <m:r>
                      <a:rPr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dirty="0"/>
              </a:p>
              <a:p>
                <a:r>
                  <a:rPr dirty="0"/>
                  <a:t>Log-likelihoods of H1 and H2 [on board]</a:t>
                </a:r>
              </a:p>
              <a:p>
                <a:r>
                  <a:rPr dirty="0"/>
                  <a:t>log-transformed likelihood ratio become differences in likelihoods</a:t>
                </a:r>
              </a:p>
              <a:p>
                <a:r>
                  <a:rPr i="1" dirty="0"/>
                  <a:t>log-likelihood ratio</a:t>
                </a:r>
                <a:r>
                  <a:rPr dirty="0"/>
                  <a:t> can be </a:t>
                </a:r>
                <a:r>
                  <a:rPr dirty="0" err="1"/>
                  <a:t>backtransformed</a:t>
                </a:r>
                <a:r>
                  <a:rPr dirty="0"/>
                  <a:t> to calculate relative support in an absolute sense: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exp</m:t>
                    </m:r>
                    <m:r>
                      <a:rPr>
                        <a:latin typeface="Cambria Math" panose="02040503050406030204" pitchFamily="18" charset="0"/>
                      </a:rPr>
                      <m:t>(1.32)=3.72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840" r="-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9734" y="116204"/>
            <a:ext cx="1053253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Ignoring flowering (for now), explore the likelihood of different values of survival, given the 5-plant data set (1 dies, 4 survive).  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lphaLcPeriod"/>
            </a:pPr>
            <a:r>
              <a:rPr lang="en-US" sz="2400" dirty="0"/>
              <a:t>Calculate the likelihood of survival having each of the following values: 0.1, 0.2, 0.3, 0.4, 0.5, 0.6, 0.7, 0.8, 0.9.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/>
              <a:t>Make a graph of the log-likelihood (y-axis) vs. value of survival (x-axis).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/>
              <a:t>Repeat </a:t>
            </a:r>
            <a:r>
              <a:rPr lang="en-US" sz="2400" dirty="0" err="1"/>
              <a:t>a&amp;b</a:t>
            </a:r>
            <a:r>
              <a:rPr lang="en-US" sz="2400" dirty="0"/>
              <a:t> for the 10-plant data set (2 die, 8 survive).  How does the shape of the graph change?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/>
              <a:t>What is the likelihood that survival is 0?  Or 1? What happens to the log-likelihood at these values?</a:t>
            </a:r>
          </a:p>
          <a:p>
            <a:pPr marL="457200" indent="-457200">
              <a:buFont typeface="+mj-lt"/>
              <a:buAutoNum type="alphaLcPeriod"/>
            </a:pPr>
            <a:endParaRPr lang="en-US" sz="1200" dirty="0"/>
          </a:p>
          <a:p>
            <a:r>
              <a:rPr lang="en-US" sz="2400" dirty="0"/>
              <a:t>2. Thinking about probabilities…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/>
              <a:t>What is P(B|A) for two mutually exclusive events?  Is it possible for events to be independent and mutually exclusive?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/>
              <a:t>What is P(A+B), the probability that A </a:t>
            </a:r>
            <a:r>
              <a:rPr lang="en-US" sz="2400" u="sng" dirty="0"/>
              <a:t>or</a:t>
            </a:r>
            <a:r>
              <a:rPr lang="en-US" sz="2400" dirty="0"/>
              <a:t> B occurs, if they are independent events?</a:t>
            </a:r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540964-DE29-4222-8429-F7F5DE4DD7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25" b="4444"/>
          <a:stretch/>
        </p:blipFill>
        <p:spPr>
          <a:xfrm>
            <a:off x="1490870" y="5943600"/>
            <a:ext cx="9144000" cy="92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9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8D6B-FB79-8342-93F9-69916D3B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Definition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2A319-C7E7-724D-AF61-7D2C7CAB0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example [on board]</a:t>
            </a:r>
          </a:p>
        </p:txBody>
      </p:sp>
    </p:spTree>
    <p:extLst>
      <p:ext uri="{BB962C8B-B14F-4D97-AF65-F5344CB8AC3E}">
        <p14:creationId xmlns:p14="http://schemas.microsoft.com/office/powerpoint/2010/main" val="419299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Notation: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: probability of event A</a:t>
                </a:r>
              </a:p>
              <a:p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: probability of event B</a:t>
                </a:r>
              </a:p>
              <a:p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: probability of event A or B</a:t>
                </a:r>
              </a:p>
              <a:p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: probability of events A and B</a:t>
                </a:r>
              </a:p>
              <a:p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: probability that event A occurs, conditioned on the fact that event B has occurred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AutoNum type="arabicPeriod"/>
                </a:pPr>
                <a:r>
                  <a:rPr dirty="0"/>
                  <a:t>Mutually exclusive events:</a:t>
                </a:r>
              </a:p>
              <a:p>
                <a:pPr lvl="1"/>
                <a:r>
                  <a:rPr dirty="0"/>
                  <a:t>impossible for both to occur, i.e. 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  <m:r>
                      <a:rPr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in this case,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  <m:r>
                      <a:rPr>
                        <a:latin typeface="Cambria Math" panose="02040503050406030204" pitchFamily="18" charset="0"/>
                      </a:rPr>
                      <m:t>)=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)+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dirty="0"/>
              </a:p>
              <a:p>
                <a:pPr>
                  <a:buAutoNum type="arabicPeriod"/>
                </a:pPr>
                <a:r>
                  <a:rPr dirty="0"/>
                  <a:t>Conditional probability:</a:t>
                </a:r>
              </a:p>
              <a:p>
                <a:pPr lvl="1"/>
                <a:r>
                  <a:rPr dirty="0"/>
                  <a:t>probability that one event occurs, given we know the other has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𝐶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)=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𝐶</m:t>
                    </m:r>
                    <m:r>
                      <a:rPr>
                        <a:latin typeface="Cambria Math" panose="02040503050406030204" pitchFamily="18" charset="0"/>
                      </a:rPr>
                      <m:t>)/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dirty="0"/>
              </a:p>
              <a:p>
                <a:pPr>
                  <a:buAutoNum type="arabicPeriod"/>
                </a:pPr>
                <a:r>
                  <a:rPr dirty="0"/>
                  <a:t>Independent events:</a:t>
                </a:r>
              </a:p>
              <a:p>
                <a:pPr lvl="1"/>
                <a:r>
                  <a:rPr dirty="0"/>
                  <a:t>whether one occurs does not affect whether the other does</a:t>
                </a:r>
              </a:p>
              <a:p>
                <a:pPr lvl="1"/>
                <a:r>
                  <a:rPr dirty="0"/>
                  <a:t>if A and C are independent then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𝐶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)=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𝐶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So substitute into conditional probability…</a:t>
                </a:r>
              </a:p>
              <a:p>
                <a:pPr lvl="2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𝐶</m:t>
                    </m:r>
                    <m:r>
                      <a:rPr>
                        <a:latin typeface="Cambria Math" panose="02040503050406030204" pitchFamily="18" charset="0"/>
                      </a:rPr>
                      <m:t>)=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𝐶</m:t>
                    </m:r>
                    <m:r>
                      <a:rPr>
                        <a:latin typeface="Cambria Math" panose="02040503050406030204" pitchFamily="18" charset="0"/>
                      </a:rPr>
                      <m:t>)/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,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𝐶</m:t>
                    </m:r>
                    <m:r>
                      <a:rPr>
                        <a:latin typeface="Cambria Math" panose="02040503050406030204" pitchFamily="18" charset="0"/>
                      </a:rPr>
                      <m:t>)=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)×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𝐶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Two MAJOR axioms of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AutoNum type="arabicPeriod"/>
                </a:pPr>
                <a:r>
                  <a:rPr dirty="0"/>
                  <a:t>Probability that one of two mutually exclusive events occurs: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  <m:r>
                      <a:rPr>
                        <a:latin typeface="Cambria Math" panose="02040503050406030204" pitchFamily="18" charset="0"/>
                      </a:rPr>
                      <m:t>)=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)+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dirty="0"/>
              </a:p>
              <a:p>
                <a:pPr>
                  <a:buAutoNum type="arabicPeriod"/>
                </a:pPr>
                <a:r>
                  <a:rPr dirty="0"/>
                  <a:t>Probability that (both of) two independent events occur: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  <m:r>
                      <a:rPr>
                        <a:latin typeface="Cambria Math" panose="02040503050406030204" pitchFamily="18" charset="0"/>
                      </a:rPr>
                      <m:t>)=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)×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endParaRPr dirty="0"/>
              </a:p>
              <a:p>
                <a:pPr marL="0" lvl="0" indent="0">
                  <a:buNone/>
                </a:pPr>
                <a:r>
                  <a:rPr dirty="0"/>
                  <a:t>Using these two axioms allow us to do fairly sophisticated statistical analysis: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0079" y="5617186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Small whorled pogonia </a:t>
            </a:r>
            <a:r>
              <a:rPr lang="en-US" sz="2400" i="1" dirty="0"/>
              <a:t>(</a:t>
            </a:r>
            <a:r>
              <a:rPr lang="en-US" sz="2400" i="1" dirty="0" err="1"/>
              <a:t>Isotria</a:t>
            </a:r>
            <a:r>
              <a:rPr lang="en-US" sz="2400" i="1" dirty="0"/>
              <a:t> </a:t>
            </a:r>
            <a:r>
              <a:rPr lang="en-US" sz="2400" i="1" dirty="0" err="1"/>
              <a:t>medeoloides</a:t>
            </a:r>
            <a:r>
              <a:rPr lang="en-US" sz="2400" i="1" dirty="0"/>
              <a:t>)</a:t>
            </a:r>
            <a:r>
              <a:rPr lang="en-US" sz="2400" dirty="0"/>
              <a:t> : Rare orchid found in forests of eastern North America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DEE6A1-2572-4B44-90E2-D39647EA9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76200"/>
            <a:ext cx="4107656" cy="548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235EE0-3F61-4609-A787-6C5591DD6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637" y="3303605"/>
            <a:ext cx="4332025" cy="32490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9D17BD-CDB6-47CB-958A-42F941AB9A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0"/>
          <a:stretch/>
        </p:blipFill>
        <p:spPr>
          <a:xfrm>
            <a:off x="6155636" y="76200"/>
            <a:ext cx="4332025" cy="311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3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our small orchid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We have 5 plants, 4 live, and 1 of these flowers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30EC00C4-5680-8E42-BF1B-0E0956A9E0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2573609"/>
              </p:ext>
            </p:extLst>
          </p:nvPr>
        </p:nvGraphicFramePr>
        <p:xfrm>
          <a:off x="609600" y="2331720"/>
          <a:ext cx="21844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Plant#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fate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Flowering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Vegetative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Vegetative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Vegetative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 dirty="0"/>
                        <a:t>Dead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F2CD8BF-0216-214E-8DD5-92E9A3A7D30E}"/>
                  </a:ext>
                </a:extLst>
              </p:cNvPr>
              <p:cNvSpPr/>
              <p:nvPr/>
            </p:nvSpPr>
            <p:spPr>
              <a:xfrm>
                <a:off x="3047999" y="2331720"/>
                <a:ext cx="704426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400" dirty="0"/>
                  <a:t>Survival (s):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)≈0.8</m:t>
                    </m:r>
                  </m:oMath>
                </a14:m>
                <a:endParaRPr lang="en-US" sz="2400" dirty="0"/>
              </a:p>
              <a:p>
                <a:pPr lvl="0"/>
                <a:endParaRPr lang="en-US" sz="2400" dirty="0"/>
              </a:p>
              <a:p>
                <a:pPr lvl="0"/>
                <a:r>
                  <a:rPr lang="en-US" sz="2400" dirty="0"/>
                  <a:t>Flowering, for plants that survive (f):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)≈0.25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F2CD8BF-0216-214E-8DD5-92E9A3A7D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2331720"/>
                <a:ext cx="7044267" cy="1200329"/>
              </a:xfrm>
              <a:prstGeom prst="rect">
                <a:avLst/>
              </a:prstGeom>
              <a:blipFill>
                <a:blip r:embed="rId2"/>
                <a:stretch>
                  <a:fillRect l="-1441" t="-315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Is N “large enough” to get a good estimate?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spcAft>
                    <a:spcPts val="1200"/>
                  </a:spcAft>
                  <a:buNone/>
                </a:pPr>
                <a:r>
                  <a:rPr lang="en-US" dirty="0"/>
                  <a:t>One way to answer this question is to compare different values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to find out what range of values are consistent with our data.</a:t>
                </a:r>
              </a:p>
              <a:p>
                <a:pPr marL="0" lvl="0" indent="0">
                  <a:spcAft>
                    <a:spcPts val="1200"/>
                  </a:spcAft>
                  <a:buNone/>
                </a:pPr>
                <a:r>
                  <a:rPr lang="en-US" b="1" dirty="0"/>
                  <a:t>1. </a:t>
                </a:r>
                <a:r>
                  <a:rPr lang="en-US" dirty="0"/>
                  <a:t>Calculate probability of getting our demographic dataset for </a:t>
                </a:r>
                <a:r>
                  <a:rPr lang="en-US" b="1" dirty="0"/>
                  <a:t>particular values </a:t>
                </a:r>
                <a:r>
                  <a:rPr lang="en-US" dirty="0"/>
                  <a:t>of</a:t>
                </a:r>
                <a:r>
                  <a:rPr lang="en-US" b="1" dirty="0"/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[on board]</a:t>
                </a:r>
              </a:p>
              <a:p>
                <a:pPr marL="0" lvl="0" indent="0">
                  <a:spcAft>
                    <a:spcPts val="1200"/>
                  </a:spcAft>
                  <a:buNone/>
                </a:pPr>
                <a:r>
                  <a:rPr lang="en-US" b="1" dirty="0"/>
                  <a:t>2. </a:t>
                </a:r>
                <a:r>
                  <a:rPr lang="en-US" dirty="0"/>
                  <a:t>Compare this to a different set of parameters. Say,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=0.4 </m:t>
                    </m:r>
                  </m:oMath>
                </a14:m>
                <a:r>
                  <a:rPr lang="en-US" dirty="0"/>
                  <a:t>[on board]</a:t>
                </a:r>
              </a:p>
              <a:p>
                <a:pPr marL="0" lvl="0" indent="0">
                  <a:spcAft>
                    <a:spcPts val="1200"/>
                  </a:spcAft>
                  <a:buNone/>
                </a:pPr>
                <a:r>
                  <a:rPr lang="en-US" b="1" dirty="0"/>
                  <a:t>SO</a:t>
                </a:r>
                <a:r>
                  <a:rPr lang="en-US" dirty="0"/>
                  <a:t>: The probability of getting our data is about twice as high with our first set of parameters as with the second.</a:t>
                </a:r>
              </a:p>
              <a:p>
                <a:pPr marL="0" lvl="0" indent="0">
                  <a:spcAft>
                    <a:spcPts val="1200"/>
                  </a:spcAft>
                  <a:buNone/>
                </a:pPr>
                <a:r>
                  <a:rPr lang="en-US" b="1" dirty="0"/>
                  <a:t>BUT</a:t>
                </a:r>
                <a:r>
                  <a:rPr lang="en-US" dirty="0"/>
                  <a:t>: What does that tell us about the parameter estimates?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840" r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Likelihood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dirty="0"/>
                  <a:t>Using probabilities (of data), we can compute the </a:t>
                </a:r>
                <a:r>
                  <a:rPr b="1" dirty="0"/>
                  <a:t>likelihoods</a:t>
                </a:r>
                <a:r>
                  <a:rPr dirty="0"/>
                  <a:t> of different parameters</a:t>
                </a:r>
                <a:r>
                  <a:rPr lang="en-US" dirty="0"/>
                  <a:t> </a:t>
                </a:r>
                <a:r>
                  <a:rPr dirty="0"/>
                  <a:t>given our dataset.</a:t>
                </a:r>
              </a:p>
              <a:p>
                <a:pPr marL="0" lvl="0" indent="0">
                  <a:buNone/>
                </a:pPr>
                <a:r>
                  <a:rPr lang="en-US" dirty="0"/>
                  <a:t>Likelihood (</a:t>
                </a:r>
                <a:r>
                  <a:rPr dirty="0"/>
                  <a:t>Edwards 1972) :</a:t>
                </a:r>
              </a:p>
              <a:p>
                <a:pPr marL="1270000" lvl="0" indent="0">
                  <a:buNone/>
                </a:pPr>
                <a:r>
                  <a:rPr sz="2000" dirty="0"/>
                  <a:t>“The likelihood,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sz="2000" dirty="0"/>
                  <a:t>, of the hypothesis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sz="2000" dirty="0"/>
                  <a:t> given data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sz="2000" dirty="0"/>
                  <a:t>, is proportional to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𝑅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𝐻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sz="2000" dirty="0"/>
                  <a:t>, the constant of proportionality being arbitrary”[but specific to a particular data set]</a:t>
                </a:r>
              </a:p>
              <a:p>
                <a:pPr lvl="3"/>
                <a:r>
                  <a:rPr lang="en-US" dirty="0"/>
                  <a:t>(Note: “Hypothesis” = “model” = “set of parameters”)</a:t>
                </a:r>
              </a:p>
              <a:p>
                <a:pPr lvl="3"/>
                <a:endParaRPr lang="en-US" dirty="0"/>
              </a:p>
              <a:p>
                <a:r>
                  <a:rPr lang="en-US" dirty="0"/>
                  <a:t>L</a:t>
                </a:r>
                <a:r>
                  <a:rPr dirty="0"/>
                  <a:t>ikelihood of</a:t>
                </a:r>
                <a:r>
                  <a:rPr lang="ar-A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dirty="0"/>
                  <a:t>is proportional to 0.00864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>
                          <a:latin typeface="Cambria Math" panose="02040503050406030204" pitchFamily="18" charset="0"/>
                        </a:rPr>
                        <m:t>=0.8,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>
                          <a:latin typeface="Cambria Math" panose="02040503050406030204" pitchFamily="18" charset="0"/>
                        </a:rPr>
                        <m:t>=0.2|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×0.00864</m:t>
                      </m:r>
                    </m:oMath>
                  </m:oMathPara>
                </a14:m>
                <a:endParaRPr dirty="0"/>
              </a:p>
              <a:p>
                <a:r>
                  <a:rPr lang="en-US" dirty="0"/>
                  <a:t>L</a:t>
                </a:r>
                <a:r>
                  <a:rPr dirty="0"/>
                  <a:t>ikelihood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dirty="0"/>
                  <a:t>is proportional to 0.00448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>
                          <a:latin typeface="Cambria Math" panose="02040503050406030204" pitchFamily="18" charset="0"/>
                        </a:rPr>
                        <m:t>=0.6,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>
                          <a:latin typeface="Cambria Math" panose="02040503050406030204" pitchFamily="18" charset="0"/>
                        </a:rPr>
                        <m:t>=0.4|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×0.00448</m:t>
                      </m:r>
                    </m:oMath>
                  </m:oMathPara>
                </a14:m>
                <a:endParaRPr dirty="0"/>
              </a:p>
              <a:p>
                <a:r>
                  <a:rPr dirty="0"/>
                  <a:t>If the two models,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dirty="0"/>
                  <a:t> are fit to EXACTLY the same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1111</Words>
  <Application>Microsoft Macintosh PowerPoint</Application>
  <PresentationFormat>Widescreen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Avenir Next</vt:lpstr>
      <vt:lpstr>Avenir Next Demi Bold</vt:lpstr>
      <vt:lpstr>Calibri</vt:lpstr>
      <vt:lpstr>Cambria Math</vt:lpstr>
      <vt:lpstr>Courier New</vt:lpstr>
      <vt:lpstr>Office Theme</vt:lpstr>
      <vt:lpstr>From Probability to Likelihood</vt:lpstr>
      <vt:lpstr>Probability Definition #2</vt:lpstr>
      <vt:lpstr>Probability Notation:</vt:lpstr>
      <vt:lpstr>Definitions</vt:lpstr>
      <vt:lpstr>Two MAJOR axioms of probability</vt:lpstr>
      <vt:lpstr>PowerPoint Presentation</vt:lpstr>
      <vt:lpstr>Example: our small orchid population</vt:lpstr>
      <vt:lpstr>Is N “large enough” to get a good estimate?</vt:lpstr>
      <vt:lpstr>Likelihood</vt:lpstr>
      <vt:lpstr>Likelihood ratio</vt:lpstr>
      <vt:lpstr>PowerPoint Presentation</vt:lpstr>
      <vt:lpstr>More About Likelihoods</vt:lpstr>
      <vt:lpstr>3 Features of Likelihood</vt:lpstr>
      <vt:lpstr>Rules of working with exponents and logarithms:</vt:lpstr>
      <vt:lpstr>Implications for the and axiom of probability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14</TotalTime>
  <Words>475</Words>
  <Application>Microsoft Macintosh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Next</vt:lpstr>
      <vt:lpstr>Avenir Next Demi Bold</vt:lpstr>
      <vt:lpstr>Calibri</vt:lpstr>
      <vt:lpstr>Cambria Math</vt:lpstr>
      <vt:lpstr>Courier New</vt:lpstr>
      <vt:lpstr>Office Theme</vt:lpstr>
      <vt:lpstr>Welcome to Ecological Statistics and Data!</vt:lpstr>
      <vt:lpstr>Overview</vt:lpstr>
      <vt:lpstr>Why “Ecological” statistics?</vt:lpstr>
      <vt:lpstr>Introductions</vt:lpstr>
      <vt:lpstr>Today’s Outline</vt:lpstr>
      <vt:lpstr>Logistics</vt:lpstr>
      <vt:lpstr>Probability: textbook definition</vt:lpstr>
      <vt:lpstr>Example application</vt:lpstr>
      <vt:lpstr>Example application</vt:lpstr>
      <vt:lpstr>Sampling and Scope of Inference</vt:lpstr>
      <vt:lpstr>Sampling and Scope of Inference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Probability to Likelihood</dc:title>
  <dc:creator>Eric Scott</dc:creator>
  <cp:keywords/>
  <cp:lastModifiedBy>Scott, Eric R.</cp:lastModifiedBy>
  <cp:revision>4</cp:revision>
  <dcterms:created xsi:type="dcterms:W3CDTF">2020-01-07T18:16:22Z</dcterms:created>
  <dcterms:modified xsi:type="dcterms:W3CDTF">2020-01-07T21:48:57Z</dcterms:modified>
</cp:coreProperties>
</file>