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93" r:id="rId3"/>
    <p:sldId id="257" r:id="rId4"/>
    <p:sldId id="286" r:id="rId5"/>
    <p:sldId id="287" r:id="rId6"/>
    <p:sldId id="285" r:id="rId7"/>
    <p:sldId id="289" r:id="rId8"/>
    <p:sldId id="259" r:id="rId9"/>
    <p:sldId id="261" r:id="rId10"/>
    <p:sldId id="262" r:id="rId11"/>
    <p:sldId id="263" r:id="rId12"/>
    <p:sldId id="266" r:id="rId13"/>
    <p:sldId id="290" r:id="rId14"/>
    <p:sldId id="268" r:id="rId15"/>
    <p:sldId id="269" r:id="rId16"/>
    <p:sldId id="270" r:id="rId17"/>
    <p:sldId id="271" r:id="rId18"/>
    <p:sldId id="272" r:id="rId19"/>
    <p:sldId id="292" r:id="rId20"/>
    <p:sldId id="276" r:id="rId21"/>
    <p:sldId id="291" r:id="rId22"/>
    <p:sldId id="277" r:id="rId23"/>
    <p:sldId id="278" r:id="rId24"/>
    <p:sldId id="29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62" autoAdjust="0"/>
  </p:normalViewPr>
  <p:slideViewPr>
    <p:cSldViewPr snapToGrid="0" snapToObjects="1">
      <p:cViewPr varScale="1">
        <p:scale>
          <a:sx n="90" d="100"/>
          <a:sy n="90" d="100"/>
        </p:scale>
        <p:origin x="224" y="4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062E4-7C4B-E64E-8D5C-456A265EC4E0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BE04F-5E71-104B-B095-6D8EC963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8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these represent?  Probability of all 4 hypotheses.  They add up to 1.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BE04F-5E71-104B-B095-6D8EC963EA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1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just one binomial distribution, but distributions.  Shape determined by N and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BE04F-5E71-104B-B095-6D8EC963EA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8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to R to look at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BE04F-5E71-104B-B095-6D8EC963EA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marL="0" lvl="0" indent="0">
              <a:buNone/>
            </a:pPr>
            <a:r>
              <a:t>Binomial Probability Distribution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Eric Scott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2020-01-</a:t>
            </a:r>
            <a:r>
              <a:rPr lang="en-US" dirty="0"/>
              <a:t>28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Binomial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What if we have more than one trial?</a:t>
            </a:r>
          </a:p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Binomial</a:t>
            </a:r>
            <a:r>
              <a:rPr dirty="0"/>
              <a:t> distribution is related to Bernoulli. It shows the probability of getting </a:t>
            </a:r>
            <a:r>
              <a:rPr i="1" dirty="0"/>
              <a:t>k</a:t>
            </a:r>
            <a:r>
              <a:rPr dirty="0"/>
              <a:t> events out of </a:t>
            </a:r>
            <a:r>
              <a:rPr i="1" dirty="0"/>
              <a:t>N</a:t>
            </a:r>
            <a:r>
              <a:rPr dirty="0"/>
              <a:t> unordered trials, if each trial has probability </a:t>
            </a:r>
            <a:r>
              <a:rPr i="1" dirty="0"/>
              <a:t>p</a:t>
            </a:r>
            <a:r>
              <a:rPr dirty="0"/>
              <a:t> of an event. by convention</a:t>
            </a:r>
          </a:p>
          <a:p>
            <a:pPr lvl="1"/>
            <a:r>
              <a:rPr i="1" dirty="0"/>
              <a:t>N</a:t>
            </a:r>
            <a:r>
              <a:rPr dirty="0"/>
              <a:t> = # trials</a:t>
            </a:r>
          </a:p>
          <a:p>
            <a:pPr lvl="1"/>
            <a:r>
              <a:rPr i="1" dirty="0"/>
              <a:t>k</a:t>
            </a:r>
            <a:r>
              <a:rPr dirty="0"/>
              <a:t> = # events (AKA “successes”)</a:t>
            </a:r>
          </a:p>
          <a:p>
            <a:pPr lvl="1"/>
            <a:r>
              <a:rPr i="1" dirty="0"/>
              <a:t>p</a:t>
            </a:r>
            <a:r>
              <a:rPr dirty="0"/>
              <a:t> = probability an event occurs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Binomial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Example: say you do </a:t>
            </a:r>
            <a:r>
              <a:rPr b="1" dirty="0"/>
              <a:t>two</a:t>
            </a:r>
            <a:r>
              <a:rPr dirty="0"/>
              <a:t> walks and see </a:t>
            </a:r>
            <a:r>
              <a:rPr lang="en-US" dirty="0"/>
              <a:t>butterflies on</a:t>
            </a:r>
            <a:r>
              <a:rPr dirty="0"/>
              <a:t> </a:t>
            </a:r>
            <a:r>
              <a:rPr lang="en-US" dirty="0"/>
              <a:t>one of the walks.</a:t>
            </a:r>
          </a:p>
          <a:p>
            <a:pPr marL="0" lvl="0" indent="0">
              <a:buNone/>
            </a:pPr>
            <a:r>
              <a:rPr dirty="0"/>
              <a:t>N = 2 trials (a walk)</a:t>
            </a:r>
            <a:endParaRPr lang="en-US" dirty="0"/>
          </a:p>
          <a:p>
            <a:pPr marL="0" lvl="0" indent="0">
              <a:buNone/>
            </a:pPr>
            <a:r>
              <a:rPr dirty="0"/>
              <a:t>k = 1 event (</a:t>
            </a:r>
            <a:r>
              <a:rPr lang="en-US" dirty="0"/>
              <a:t>saw</a:t>
            </a:r>
            <a:r>
              <a:rPr dirty="0"/>
              <a:t> butterfl</a:t>
            </a:r>
            <a:r>
              <a:rPr lang="en-US" dirty="0"/>
              <a:t>ies</a:t>
            </a:r>
            <a:r>
              <a:rPr dirty="0"/>
              <a:t>)</a:t>
            </a: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06F7B1DB-9ACE-EE45-AEED-18FF192BF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575449"/>
              </p:ext>
            </p:extLst>
          </p:nvPr>
        </p:nvGraphicFramePr>
        <p:xfrm>
          <a:off x="9312877" y="2823759"/>
          <a:ext cx="179996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walk</a:t>
                      </a:r>
                      <a:r>
                        <a:rPr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walk</a:t>
                      </a:r>
                      <a:r>
                        <a:rPr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E1A15E-4ABD-AA42-8772-15651F988FF5}"/>
              </a:ext>
            </a:extLst>
          </p:cNvPr>
          <p:cNvSpPr txBox="1"/>
          <p:nvPr/>
        </p:nvSpPr>
        <p:spPr>
          <a:xfrm>
            <a:off x="9275806" y="2165071"/>
            <a:ext cx="234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outcomes of two walks: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430AC-6BEE-FB4A-AD15-060E409E2FF7}"/>
              </a:ext>
            </a:extLst>
          </p:cNvPr>
          <p:cNvSpPr txBox="1"/>
          <p:nvPr/>
        </p:nvSpPr>
        <p:spPr>
          <a:xfrm>
            <a:off x="572529" y="3376272"/>
            <a:ext cx="10972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venir Next" panose="020B0503020202020204" pitchFamily="34" charset="0"/>
              </a:rPr>
              <a:t>So there’s only </a:t>
            </a:r>
            <a:r>
              <a:rPr lang="en-US" sz="2200" b="1" dirty="0">
                <a:latin typeface="Avenir Next" panose="020B0503020202020204" pitchFamily="34" charset="0"/>
              </a:rPr>
              <a:t>ONE</a:t>
            </a:r>
            <a:r>
              <a:rPr lang="en-US" sz="2200" dirty="0">
                <a:latin typeface="Avenir Next" panose="020B0503020202020204" pitchFamily="34" charset="0"/>
              </a:rPr>
              <a:t> possibility where you see butterflies twice, </a:t>
            </a:r>
            <a:br>
              <a:rPr lang="en-US" sz="2200" dirty="0">
                <a:latin typeface="Avenir Next" panose="020B0503020202020204" pitchFamily="34" charset="0"/>
              </a:rPr>
            </a:br>
            <a:r>
              <a:rPr lang="en-US" sz="2200" dirty="0">
                <a:latin typeface="Avenir Next" panose="020B0503020202020204" pitchFamily="34" charset="0"/>
              </a:rPr>
              <a:t>only </a:t>
            </a:r>
            <a:r>
              <a:rPr lang="en-US" sz="2200" b="1" dirty="0">
                <a:latin typeface="Avenir Next" panose="020B0503020202020204" pitchFamily="34" charset="0"/>
              </a:rPr>
              <a:t>ONE</a:t>
            </a:r>
            <a:r>
              <a:rPr lang="en-US" sz="2200" dirty="0">
                <a:latin typeface="Avenir Next" panose="020B0503020202020204" pitchFamily="34" charset="0"/>
              </a:rPr>
              <a:t> possibility that you see no butterflies, </a:t>
            </a:r>
            <a:br>
              <a:rPr lang="en-US" sz="2200" dirty="0">
                <a:latin typeface="Avenir Next" panose="020B0503020202020204" pitchFamily="34" charset="0"/>
              </a:rPr>
            </a:br>
            <a:r>
              <a:rPr lang="en-US" sz="2200" dirty="0">
                <a:latin typeface="Avenir Next" panose="020B0503020202020204" pitchFamily="34" charset="0"/>
              </a:rPr>
              <a:t>but </a:t>
            </a:r>
            <a:r>
              <a:rPr lang="en-US" sz="2200" b="1" dirty="0">
                <a:latin typeface="Avenir Next" panose="020B0503020202020204" pitchFamily="34" charset="0"/>
              </a:rPr>
              <a:t>TWO</a:t>
            </a:r>
            <a:r>
              <a:rPr lang="en-US" sz="2200" dirty="0">
                <a:latin typeface="Avenir Next" panose="020B0503020202020204" pitchFamily="34" charset="0"/>
              </a:rPr>
              <a:t> ways to see butterflies once.</a:t>
            </a:r>
          </a:p>
          <a:p>
            <a:pPr lvl="1"/>
            <a:endParaRPr lang="en-US" sz="2200" dirty="0">
              <a:latin typeface="Avenir Next" panose="020B0503020202020204" pitchFamily="34" charset="0"/>
            </a:endParaRPr>
          </a:p>
          <a:p>
            <a:r>
              <a:rPr lang="en-US" sz="2200" dirty="0" err="1">
                <a:latin typeface="Avenir Next" panose="020B0503020202020204" pitchFamily="34" charset="0"/>
              </a:rPr>
              <a:t>Pr</a:t>
            </a:r>
            <a:r>
              <a:rPr lang="en-US" sz="2200" dirty="0">
                <a:latin typeface="Avenir Next" panose="020B0503020202020204" pitchFamily="34" charset="0"/>
              </a:rPr>
              <a:t>{k=2|N=2, p} = p</a:t>
            </a:r>
            <a:r>
              <a:rPr lang="en-US" sz="2200" baseline="30000" dirty="0">
                <a:latin typeface="Avenir Next" panose="020B0503020202020204" pitchFamily="34" charset="0"/>
              </a:rPr>
              <a:t>2								</a:t>
            </a:r>
            <a:r>
              <a:rPr lang="en-US" sz="2200" dirty="0">
                <a:latin typeface="Avenir Next" panose="020B0503020202020204" pitchFamily="34" charset="0"/>
              </a:rPr>
              <a:t> (walk 1 AND walk 2)</a:t>
            </a:r>
          </a:p>
          <a:p>
            <a:endParaRPr lang="en-US" sz="2200" dirty="0">
              <a:latin typeface="Avenir Next" panose="020B0503020202020204" pitchFamily="34" charset="0"/>
            </a:endParaRPr>
          </a:p>
          <a:p>
            <a:r>
              <a:rPr lang="en-US" sz="2200" dirty="0" err="1">
                <a:latin typeface="Avenir Next" panose="020B0503020202020204" pitchFamily="34" charset="0"/>
              </a:rPr>
              <a:t>Pr</a:t>
            </a:r>
            <a:r>
              <a:rPr lang="en-US" sz="2200" dirty="0">
                <a:latin typeface="Avenir Next" panose="020B0503020202020204" pitchFamily="34" charset="0"/>
              </a:rPr>
              <a:t>{k=0|N=2, p} = (1-p)</a:t>
            </a:r>
            <a:r>
              <a:rPr lang="en-US" sz="2200" baseline="30000" dirty="0">
                <a:latin typeface="Avenir Next" panose="020B0503020202020204" pitchFamily="34" charset="0"/>
              </a:rPr>
              <a:t>2							</a:t>
            </a:r>
            <a:r>
              <a:rPr lang="en-US" sz="2200" dirty="0">
                <a:latin typeface="Avenir Next" panose="020B0503020202020204" pitchFamily="34" charset="0"/>
              </a:rPr>
              <a:t> (not walk 1 AND not walk 2)</a:t>
            </a:r>
          </a:p>
          <a:p>
            <a:endParaRPr lang="en-US" sz="2200" dirty="0">
              <a:latin typeface="Avenir Next" panose="020B0503020202020204" pitchFamily="34" charset="0"/>
            </a:endParaRPr>
          </a:p>
          <a:p>
            <a:r>
              <a:rPr lang="en-US" sz="2200" dirty="0" err="1">
                <a:latin typeface="Avenir Next" panose="020B0503020202020204" pitchFamily="34" charset="0"/>
              </a:rPr>
              <a:t>Pr</a:t>
            </a:r>
            <a:r>
              <a:rPr lang="en-US" sz="2200" dirty="0">
                <a:latin typeface="Avenir Next" panose="020B0503020202020204" pitchFamily="34" charset="0"/>
              </a:rPr>
              <a:t>{k=1|N=2, p} = p(1-p) + (1-p)p = 2p(1-p)		 (walk 1 AND not walk 2 OR</a:t>
            </a:r>
            <a:br>
              <a:rPr lang="en-US" sz="2200" dirty="0">
                <a:latin typeface="Avenir Next" panose="020B0503020202020204" pitchFamily="34" charset="0"/>
              </a:rPr>
            </a:br>
            <a:r>
              <a:rPr lang="en-US" sz="2200" dirty="0">
                <a:latin typeface="Avenir Next" panose="020B0503020202020204" pitchFamily="34" charset="0"/>
              </a:rPr>
              <a:t>													  walk 2 AND not walk 1)</a:t>
            </a:r>
          </a:p>
          <a:p>
            <a:endParaRPr lang="en-US" sz="2200" dirty="0">
              <a:latin typeface="Avenir Next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creenshot, clock&#10;&#10;Description automatically generated">
            <a:extLst>
              <a:ext uri="{FF2B5EF4-FFF2-40B4-BE49-F238E27FC236}">
                <a16:creationId xmlns:a16="http://schemas.microsoft.com/office/drawing/2014/main" id="{2DE71431-B70B-2945-A130-5D7DAEE82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268" y="1843965"/>
            <a:ext cx="7881132" cy="486712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8660"/>
            <a:ext cx="10972800" cy="188163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This is a “distribution” because it shows the probabilities of different outcomes, given the data</a:t>
            </a:r>
          </a:p>
          <a:p>
            <a:r>
              <a:rPr dirty="0"/>
              <a:t>x-axis = # of events</a:t>
            </a:r>
          </a:p>
          <a:p>
            <a:r>
              <a:rPr dirty="0"/>
              <a:t>y-axis = probability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BD73-0C2E-C74F-8C05-A556836D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14BC-790D-5B45-B64D-626DD7D1C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5-binomial-distribution-slides_files/figure-pptx/unnamed-chunk-2-1.png">
            <a:extLst>
              <a:ext uri="{FF2B5EF4-FFF2-40B4-BE49-F238E27FC236}">
                <a16:creationId xmlns:a16="http://schemas.microsoft.com/office/drawing/2014/main" id="{9AE1337B-70DE-AE45-8D9D-DD07A35771F4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9750" y="0"/>
            <a:ext cx="85725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566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Binomial distribution as an equation: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}=(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Walking through this equation:</a:t>
                </a:r>
              </a:p>
              <a:p>
                <a:pPr lvl="1"/>
                <a:r>
                  <a:rPr lang="en-US" dirty="0"/>
                  <a:t>p</a:t>
                </a:r>
                <a:r>
                  <a:rPr lang="en-US" baseline="30000" dirty="0"/>
                  <a:t>k</a:t>
                </a:r>
                <a:r>
                  <a:rPr lang="en-US" dirty="0"/>
                  <a:t> = probability of recapturing k particular events (Axiom # 2 – independent events)</a:t>
                </a:r>
              </a:p>
              <a:p>
                <a:pPr lvl="1"/>
                <a:r>
                  <a:rPr lang="en-US" dirty="0"/>
                  <a:t>(1-p)</a:t>
                </a:r>
                <a:r>
                  <a:rPr lang="en-US" baseline="30000" dirty="0"/>
                  <a:t>N-k</a:t>
                </a:r>
                <a:r>
                  <a:rPr lang="en-US" dirty="0"/>
                  <a:t> = the probability of not recapturing N-k particular particular (Axiom #2)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ar-AE" dirty="0"/>
                  <a:t> = </a:t>
                </a:r>
                <a:r>
                  <a:rPr lang="en-US" dirty="0"/>
                  <a:t>the number of ways you can get k events in N trials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 choose 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mathematical notation for the number of ways you can get k events in N trials: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!(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e.g.,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2!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!(2−1)!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2×1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1×1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and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2!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2!(0!)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2×1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2×1×1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NOTE: By definition, 0! = 1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Using Binomial distribution to calculate support for a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that L(</a:t>
                </a:r>
                <a:r>
                  <a:rPr lang="en-US" dirty="0" err="1"/>
                  <a:t>model|data</a:t>
                </a:r>
                <a:r>
                  <a:rPr lang="en-US" dirty="0"/>
                  <a:t>) is proportional to P(</a:t>
                </a:r>
                <a:r>
                  <a:rPr lang="en-US" dirty="0" err="1"/>
                  <a:t>data|model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use the Binomial distribution to calculate the likelihood of values of p, given N = 2, k = 1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)=(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2−1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ar-AE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Binomial distribution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 R, you can get </a:t>
            </a:r>
            <a:r>
              <a:rPr lang="en-US" dirty="0"/>
              <a:t>the probability of data given a </a:t>
            </a:r>
            <a:r>
              <a:rPr dirty="0"/>
              <a:t>binomial model using the function </a:t>
            </a:r>
            <a:r>
              <a:rPr sz="1800" dirty="0" err="1">
                <a:latin typeface="Courier"/>
              </a:rPr>
              <a:t>dbinom</a:t>
            </a:r>
            <a:r>
              <a:rPr sz="1800" dirty="0">
                <a:latin typeface="Courier"/>
              </a:rPr>
              <a:t>()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dbinom</a:t>
            </a:r>
            <a:r>
              <a:rPr sz="1800" dirty="0">
                <a:latin typeface="Courier"/>
              </a:rPr>
              <a:t>(x, size, prob, log)</a:t>
            </a:r>
          </a:p>
          <a:p>
            <a:pPr marL="0" lvl="0" indent="0">
              <a:buNone/>
            </a:pPr>
            <a:r>
              <a:rPr dirty="0"/>
              <a:t>where</a:t>
            </a:r>
          </a:p>
          <a:p>
            <a:pPr lvl="1"/>
            <a:r>
              <a:rPr sz="1800" dirty="0">
                <a:latin typeface="Courier"/>
              </a:rPr>
              <a:t>x</a:t>
            </a:r>
            <a:r>
              <a:rPr dirty="0"/>
              <a:t> = # events, k</a:t>
            </a:r>
          </a:p>
          <a:p>
            <a:pPr lvl="1"/>
            <a:r>
              <a:rPr sz="1800" dirty="0">
                <a:latin typeface="Courier"/>
              </a:rPr>
              <a:t>size</a:t>
            </a:r>
            <a:r>
              <a:rPr dirty="0"/>
              <a:t> = # trails, N</a:t>
            </a:r>
          </a:p>
          <a:p>
            <a:pPr lvl="1"/>
            <a:r>
              <a:rPr sz="1800" dirty="0">
                <a:latin typeface="Courier"/>
              </a:rPr>
              <a:t>prob</a:t>
            </a:r>
            <a:r>
              <a:rPr dirty="0"/>
              <a:t> = probability of an event in a single trial, p</a:t>
            </a:r>
          </a:p>
          <a:p>
            <a:pPr lvl="1"/>
            <a:r>
              <a:rPr sz="1800" dirty="0">
                <a:latin typeface="Courier"/>
              </a:rPr>
              <a:t>log = TRUE</a:t>
            </a:r>
            <a:r>
              <a:rPr dirty="0"/>
              <a:t> or </a:t>
            </a:r>
            <a:r>
              <a:rPr sz="1800" dirty="0">
                <a:latin typeface="Courier"/>
              </a:rPr>
              <a:t>FALSE</a:t>
            </a:r>
            <a:r>
              <a:rPr dirty="0"/>
              <a:t> … do you want the log of the probability, or the probability?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4326"/>
            <a:ext cx="10972800" cy="857249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Because probability of the data (output from </a:t>
            </a:r>
            <a:r>
              <a:rPr sz="1800" dirty="0" err="1">
                <a:latin typeface="Courier"/>
              </a:rPr>
              <a:t>dbinom</a:t>
            </a:r>
            <a:r>
              <a:rPr sz="1800" dirty="0">
                <a:latin typeface="Courier"/>
              </a:rPr>
              <a:t>()</a:t>
            </a:r>
            <a:r>
              <a:rPr dirty="0"/>
              <a:t>) is proportional to likelihood, we can calculate a likelihood </a:t>
            </a:r>
            <a:r>
              <a:rPr i="1" dirty="0"/>
              <a:t>profile</a:t>
            </a:r>
            <a:r>
              <a:rPr dirty="0"/>
              <a:t> in R.</a:t>
            </a:r>
          </a:p>
        </p:txBody>
      </p:sp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E9A38BA4-6F20-2E40-98AB-2E9252FD7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522827"/>
            <a:ext cx="6657975" cy="417094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D9D03D-99D2-5E4C-B180-C06E71A45BC0}"/>
              </a:ext>
            </a:extLst>
          </p:cNvPr>
          <p:cNvSpPr txBox="1">
            <a:spLocks/>
          </p:cNvSpPr>
          <p:nvPr/>
        </p:nvSpPr>
        <p:spPr>
          <a:xfrm>
            <a:off x="7572374" y="1431166"/>
            <a:ext cx="43434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The </a:t>
            </a:r>
            <a:r>
              <a:rPr lang="en-US" b="1" dirty="0"/>
              <a:t>maximum likelihood estimate</a:t>
            </a:r>
            <a:r>
              <a:rPr lang="en-US" dirty="0"/>
              <a:t> is the parameter values that maximize likelihood of the data</a:t>
            </a:r>
            <a:br>
              <a:rPr lang="en-US" dirty="0"/>
            </a:b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Found where slope = 0</a:t>
            </a:r>
          </a:p>
          <a:p>
            <a:pPr marL="0" indent="0">
              <a:buFont typeface="Arial"/>
              <a:buNone/>
            </a:pPr>
            <a:br>
              <a:rPr lang="en-US" dirty="0"/>
            </a:br>
            <a:r>
              <a:rPr lang="en-US" dirty="0"/>
              <a:t>Here, it’s p = 0.5 for the probability of getting 1 success in 2 trials.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True Facts about 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</a:t>
                </a:r>
                <a:r>
                  <a:rPr dirty="0"/>
                  <a:t>he average (or expected) number of events,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,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dirty="0"/>
                  <a:t> trials and probability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𝑁𝑝</m:t>
                    </m:r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𝑁𝑝</m:t>
                    </m:r>
                  </m:oMath>
                </a14:m>
                <a:endParaRPr dirty="0"/>
              </a:p>
              <a:p>
                <a:r>
                  <a:rPr dirty="0"/>
                  <a:t>The variance among the number of events of multiple sets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dirty="0"/>
                  <a:t> trials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𝑁𝑝</m:t>
                    </m:r>
                    <m:r>
                      <a:rPr>
                        <a:latin typeface="Cambria Math" panose="02040503050406030204" pitchFamily="18" charset="0"/>
                      </a:rPr>
                      <m:t>(1−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𝑁𝑝</m:t>
                    </m:r>
                    <m:r>
                      <a:rPr>
                        <a:latin typeface="Cambria Math" panose="02040503050406030204" pitchFamily="18" charset="0"/>
                      </a:rPr>
                      <m:t>(1−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Standard deviation =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𝑁𝑝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dirty="0"/>
              </a:p>
              <a:p>
                <a:r>
                  <a:rPr dirty="0"/>
                  <a:t>The maximum likelihood estimate (MLE)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for a dataset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dirty="0"/>
                  <a:t> trials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 events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80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5F3C-482A-2642-8C96-3EBDC77F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on 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AE3E-F4C3-AB49-9900-EB57E0BC7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event should be a point on the plot</a:t>
            </a:r>
          </a:p>
          <a:p>
            <a:r>
              <a:rPr lang="en-US" dirty="0"/>
              <a:t>If you are doing this exercise for real, you might want to randomize the order of the x-axis.</a:t>
            </a:r>
          </a:p>
        </p:txBody>
      </p:sp>
    </p:spTree>
    <p:extLst>
      <p:ext uri="{BB962C8B-B14F-4D97-AF65-F5344CB8AC3E}">
        <p14:creationId xmlns:p14="http://schemas.microsoft.com/office/powerpoint/2010/main" val="292425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8F9B71C-7BEE-0A4F-B443-36B3FDB5E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8"/>
          <a:stretch/>
        </p:blipFill>
        <p:spPr>
          <a:xfrm>
            <a:off x="1300162" y="406400"/>
            <a:ext cx="9685337" cy="604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AED9-E719-794E-86F3-438CFE3A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B7C022A-4B0F-E64B-B994-2CD82A4D5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54" t="1748"/>
          <a:stretch/>
        </p:blipFill>
        <p:spPr>
          <a:xfrm>
            <a:off x="1030268" y="510035"/>
            <a:ext cx="10131463" cy="6244777"/>
          </a:xfrm>
        </p:spPr>
      </p:pic>
    </p:spTree>
    <p:extLst>
      <p:ext uri="{BB962C8B-B14F-4D97-AF65-F5344CB8AC3E}">
        <p14:creationId xmlns:p14="http://schemas.microsoft.com/office/powerpoint/2010/main" val="108276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Ecological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For binomial processes (e.g. survival), the variance in the number of events is a function of the number of trials and probability (p). </a:t>
            </a:r>
            <a:endParaRPr lang="en-US" dirty="0"/>
          </a:p>
          <a:p>
            <a:pPr lvl="1"/>
            <a:r>
              <a:rPr dirty="0"/>
              <a:t>Variance is </a:t>
            </a:r>
            <a:r>
              <a:rPr b="1" dirty="0"/>
              <a:t>not</a:t>
            </a:r>
            <a:r>
              <a:rPr dirty="0"/>
              <a:t> a free parameter (the way it is in the Normal distribution).</a:t>
            </a:r>
          </a:p>
          <a:p>
            <a:r>
              <a:rPr dirty="0"/>
              <a:t>If a process is probabilistic, we expect variation in the outcome</a:t>
            </a:r>
            <a:endParaRPr lang="en-US" dirty="0"/>
          </a:p>
          <a:p>
            <a:pPr lvl="1"/>
            <a:r>
              <a:rPr dirty="0"/>
              <a:t>even if we take very precise measurements, and know p very precisely, we cannot predict the outcome of any particular set of trials</a:t>
            </a:r>
          </a:p>
          <a:p>
            <a:r>
              <a:rPr dirty="0"/>
              <a:t>You can use the “null” binomial variance as a basis for estimating other sources of variation, such as differences among years, sites, or individual animals or plants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Worked example: Anne’s calypso orchids…</a:t>
            </a:r>
          </a:p>
        </p:txBody>
      </p:sp>
      <p:pic>
        <p:nvPicPr>
          <p:cNvPr id="3" name="Picture 2" descr="C:\Users\ecrone01\Pictures\Pictures\juhannus\Anne.JPG">
            <a:extLst>
              <a:ext uri="{FF2B5EF4-FFF2-40B4-BE49-F238E27FC236}">
                <a16:creationId xmlns:a16="http://schemas.microsoft.com/office/drawing/2014/main" id="{BACF5D6E-8F88-144E-A8CC-57AAE67A1D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0" b="11009"/>
          <a:stretch/>
        </p:blipFill>
        <p:spPr bwMode="auto">
          <a:xfrm>
            <a:off x="280987" y="165099"/>
            <a:ext cx="4402668" cy="406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P1070318">
            <a:extLst>
              <a:ext uri="{FF2B5EF4-FFF2-40B4-BE49-F238E27FC236}">
                <a16:creationId xmlns:a16="http://schemas.microsoft.com/office/drawing/2014/main" id="{05AABEE9-65EB-4848-82B0-807FFD51A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8" r="-3861" b="478"/>
          <a:stretch/>
        </p:blipFill>
        <p:spPr bwMode="auto">
          <a:xfrm>
            <a:off x="5521904" y="153685"/>
            <a:ext cx="5804380" cy="407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657094" y="-381000"/>
            <a:ext cx="7335557" cy="6953854"/>
            <a:chOff x="894043" y="225540"/>
            <a:chExt cx="7335557" cy="695385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225540"/>
              <a:ext cx="6781800" cy="6953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-1282748" y="3091190"/>
              <a:ext cx="487680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# new seedlings in year 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09800" y="3179247"/>
              <a:ext cx="212109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# seeds in t-1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90097" y="3179247"/>
              <a:ext cx="212109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# seeds in t-2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16399" y="6654086"/>
              <a:ext cx="192597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# in year t-3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88700" y="6654086"/>
              <a:ext cx="192597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# in year t-4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AFA154-E79C-3547-A47A-7AD0323BA5AE}"/>
              </a:ext>
            </a:extLst>
          </p:cNvPr>
          <p:cNvSpPr txBox="1"/>
          <p:nvPr/>
        </p:nvSpPr>
        <p:spPr>
          <a:xfrm>
            <a:off x="459944" y="525993"/>
            <a:ext cx="40713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Last time, I gave you the log-likelihoods for each of these models.  </a:t>
            </a:r>
          </a:p>
          <a:p>
            <a:endParaRPr lang="en-US" sz="2400" dirty="0"/>
          </a:p>
          <a:p>
            <a:r>
              <a:rPr lang="en-US" sz="2400" dirty="0"/>
              <a:t>Let’s use R to calculate them for ourselves now.</a:t>
            </a:r>
          </a:p>
        </p:txBody>
      </p:sp>
    </p:spTree>
    <p:extLst>
      <p:ext uri="{BB962C8B-B14F-4D97-AF65-F5344CB8AC3E}">
        <p14:creationId xmlns:p14="http://schemas.microsoft.com/office/powerpoint/2010/main" val="331116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1546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Questions from last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76185"/>
                <a:ext cx="10972800" cy="5149980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 dirty="0"/>
                  <a:t>Why does the similarity between Likelihood and P(</a:t>
                </a:r>
                <a:r>
                  <a:rPr b="1" dirty="0" err="1"/>
                  <a:t>model|data</a:t>
                </a:r>
                <a:r>
                  <a:rPr b="1" dirty="0"/>
                  <a:t>) break down with informative priors?</a:t>
                </a:r>
              </a:p>
              <a:p>
                <a:pPr lvl="1"/>
                <a:r>
                  <a:rPr dirty="0"/>
                  <a:t>For likelihood, </a:t>
                </a:r>
                <a:r>
                  <a:rPr i="1" dirty="0"/>
                  <a:t>k</a:t>
                </a:r>
                <a:r>
                  <a:rPr dirty="0"/>
                  <a:t> is the same for all models, as long as fit to the same data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𝑚𝑜𝑑𝑒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𝑚𝑜𝑑𝑒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𝑚𝑜𝑑𝑒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𝑚𝑜𝑑𝑒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dirty="0"/>
              </a:p>
              <a:p>
                <a:pPr lvl="1"/>
                <a:r>
                  <a:rPr dirty="0"/>
                  <a:t>Bayes’ </a:t>
                </a:r>
                <a:r>
                  <a:rPr dirty="0" err="1"/>
                  <a:t>Theorum</a:t>
                </a:r>
                <a:r>
                  <a:rPr dirty="0"/>
                  <a:t> resembles likelihood when priors are uniform because P(data) and P(model) are also the same for all models. </a:t>
                </a:r>
                <a:endParaRPr lang="en-US" dirty="0"/>
              </a:p>
              <a:p>
                <a:pPr lvl="1"/>
                <a:r>
                  <a:rPr dirty="0"/>
                  <a:t>P(model)/P(data) -&gt; </a:t>
                </a:r>
                <a:r>
                  <a:rPr i="1" dirty="0"/>
                  <a:t>k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𝑚𝑜𝑑𝑒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𝑚𝑜𝑑𝑒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𝑚𝑜𝑑𝑒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i="1" dirty="0"/>
              </a:p>
              <a:p>
                <a:pPr marL="0" lvl="0" indent="0">
                  <a:buNone/>
                </a:pPr>
                <a:r>
                  <a:rPr dirty="0"/>
                  <a:t>But when P(model1) ≠ P(model2), then P(model)/P(data) is no longer the same for all models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76185"/>
                <a:ext cx="10972800" cy="5149980"/>
              </a:xfrm>
              <a:blipFill>
                <a:blip r:embed="rId2"/>
                <a:stretch>
                  <a:fillRect l="-810" t="-739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A5E2-3383-8D4B-A692-4B178FD1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5487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does P(data) come from?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A8DAE-7EB9-6946-82B9-677EC57F6488}"/>
              </a:ext>
            </a:extLst>
          </p:cNvPr>
          <p:cNvSpPr/>
          <p:nvPr/>
        </p:nvSpPr>
        <p:spPr>
          <a:xfrm>
            <a:off x="1009651" y="1657350"/>
            <a:ext cx="1985962" cy="19859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E4BFAA-0CF9-5D44-ADE1-F1F8FB130BD6}"/>
              </a:ext>
            </a:extLst>
          </p:cNvPr>
          <p:cNvSpPr/>
          <p:nvPr/>
        </p:nvSpPr>
        <p:spPr>
          <a:xfrm>
            <a:off x="2995613" y="1657350"/>
            <a:ext cx="1985962" cy="19859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3672D-369F-D94C-93E1-0D1504EA6AA3}"/>
              </a:ext>
            </a:extLst>
          </p:cNvPr>
          <p:cNvSpPr/>
          <p:nvPr/>
        </p:nvSpPr>
        <p:spPr>
          <a:xfrm>
            <a:off x="2995613" y="3643312"/>
            <a:ext cx="1985962" cy="19859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D810E-6D7E-B240-BD23-34B33E444728}"/>
              </a:ext>
            </a:extLst>
          </p:cNvPr>
          <p:cNvSpPr/>
          <p:nvPr/>
        </p:nvSpPr>
        <p:spPr>
          <a:xfrm>
            <a:off x="1009651" y="3643312"/>
            <a:ext cx="1985962" cy="19859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417370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A5E2-3383-8D4B-A692-4B178FD1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5487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does P(data) come from?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A8DAE-7EB9-6946-82B9-677EC57F6488}"/>
              </a:ext>
            </a:extLst>
          </p:cNvPr>
          <p:cNvSpPr/>
          <p:nvPr/>
        </p:nvSpPr>
        <p:spPr>
          <a:xfrm>
            <a:off x="1009651" y="1657350"/>
            <a:ext cx="1985962" cy="19859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E4BFAA-0CF9-5D44-ADE1-F1F8FB130BD6}"/>
              </a:ext>
            </a:extLst>
          </p:cNvPr>
          <p:cNvSpPr/>
          <p:nvPr/>
        </p:nvSpPr>
        <p:spPr>
          <a:xfrm>
            <a:off x="2995613" y="1657350"/>
            <a:ext cx="1985962" cy="19859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3672D-369F-D94C-93E1-0D1504EA6AA3}"/>
              </a:ext>
            </a:extLst>
          </p:cNvPr>
          <p:cNvSpPr/>
          <p:nvPr/>
        </p:nvSpPr>
        <p:spPr>
          <a:xfrm>
            <a:off x="2995613" y="3643312"/>
            <a:ext cx="1985962" cy="19859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D810E-6D7E-B240-BD23-34B33E444728}"/>
              </a:ext>
            </a:extLst>
          </p:cNvPr>
          <p:cNvSpPr/>
          <p:nvPr/>
        </p:nvSpPr>
        <p:spPr>
          <a:xfrm>
            <a:off x="1009651" y="3643312"/>
            <a:ext cx="1985962" cy="19859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D2152E-7AAE-2241-9A5B-5C56D0C4C62C}"/>
              </a:ext>
            </a:extLst>
          </p:cNvPr>
          <p:cNvSpPr/>
          <p:nvPr/>
        </p:nvSpPr>
        <p:spPr>
          <a:xfrm>
            <a:off x="2228851" y="2843212"/>
            <a:ext cx="2200275" cy="1871663"/>
          </a:xfrm>
          <a:prstGeom prst="ellipse">
            <a:avLst/>
          </a:prstGeom>
          <a:solidFill>
            <a:schemeClr val="bg1">
              <a:lumMod val="50000"/>
              <a:alpha val="4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9005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A5E2-3383-8D4B-A692-4B178FD1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5487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does P(data) come from?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A8DAE-7EB9-6946-82B9-677EC57F6488}"/>
              </a:ext>
            </a:extLst>
          </p:cNvPr>
          <p:cNvSpPr/>
          <p:nvPr/>
        </p:nvSpPr>
        <p:spPr>
          <a:xfrm>
            <a:off x="1009651" y="1657350"/>
            <a:ext cx="1985962" cy="19859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E4BFAA-0CF9-5D44-ADE1-F1F8FB130BD6}"/>
              </a:ext>
            </a:extLst>
          </p:cNvPr>
          <p:cNvSpPr/>
          <p:nvPr/>
        </p:nvSpPr>
        <p:spPr>
          <a:xfrm>
            <a:off x="2995613" y="1657350"/>
            <a:ext cx="1985962" cy="19859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3672D-369F-D94C-93E1-0D1504EA6AA3}"/>
              </a:ext>
            </a:extLst>
          </p:cNvPr>
          <p:cNvSpPr/>
          <p:nvPr/>
        </p:nvSpPr>
        <p:spPr>
          <a:xfrm>
            <a:off x="2995613" y="3643312"/>
            <a:ext cx="1985962" cy="19859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D810E-6D7E-B240-BD23-34B33E444728}"/>
              </a:ext>
            </a:extLst>
          </p:cNvPr>
          <p:cNvSpPr/>
          <p:nvPr/>
        </p:nvSpPr>
        <p:spPr>
          <a:xfrm>
            <a:off x="1009651" y="3643312"/>
            <a:ext cx="1985962" cy="19859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D2152E-7AAE-2241-9A5B-5C56D0C4C62C}"/>
              </a:ext>
            </a:extLst>
          </p:cNvPr>
          <p:cNvSpPr/>
          <p:nvPr/>
        </p:nvSpPr>
        <p:spPr>
          <a:xfrm>
            <a:off x="2228851" y="2843212"/>
            <a:ext cx="2200275" cy="1871663"/>
          </a:xfrm>
          <a:prstGeom prst="ellipse">
            <a:avLst/>
          </a:prstGeom>
          <a:solidFill>
            <a:schemeClr val="bg1">
              <a:lumMod val="50000"/>
              <a:alpha val="4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EAE231-97AD-604E-99FC-007F7B9EFE77}"/>
              </a:ext>
            </a:extLst>
          </p:cNvPr>
          <p:cNvCxnSpPr>
            <a:cxnSpLocks/>
          </p:cNvCxnSpPr>
          <p:nvPr/>
        </p:nvCxnSpPr>
        <p:spPr>
          <a:xfrm flipV="1">
            <a:off x="3543301" y="2398735"/>
            <a:ext cx="1985962" cy="1701783"/>
          </a:xfrm>
          <a:prstGeom prst="straightConnector1">
            <a:avLst/>
          </a:prstGeom>
          <a:ln w="57150"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BFACC8-6D18-114F-9DF7-7AB1D7F80923}"/>
              </a:ext>
            </a:extLst>
          </p:cNvPr>
          <p:cNvSpPr txBox="1"/>
          <p:nvPr/>
        </p:nvSpPr>
        <p:spPr>
          <a:xfrm>
            <a:off x="5529263" y="1532274"/>
            <a:ext cx="62864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venir Next" panose="020B0503020202020204" pitchFamily="34" charset="0"/>
              </a:rPr>
              <a:t>P(M4|data) = P(M4, data) / P(data)</a:t>
            </a:r>
          </a:p>
          <a:p>
            <a:endParaRPr lang="en-US" sz="2200" dirty="0">
              <a:latin typeface="Avenir Next" panose="020B0503020202020204" pitchFamily="34" charset="0"/>
            </a:endParaRPr>
          </a:p>
          <a:p>
            <a:r>
              <a:rPr lang="en-US" sz="2200" dirty="0">
                <a:latin typeface="Avenir Next" panose="020B0503020202020204" pitchFamily="34" charset="0"/>
              </a:rPr>
              <a:t>Probability that M4 is true (we are somewhere in the blue square) given the data, is the area of the blue/grey overlap divided by the total area of the ellipse.</a:t>
            </a:r>
          </a:p>
          <a:p>
            <a:endParaRPr lang="en-US" sz="2200" dirty="0">
              <a:latin typeface="Avenir Next" panose="020B0503020202020204" pitchFamily="34" charset="0"/>
            </a:endParaRPr>
          </a:p>
          <a:p>
            <a:r>
              <a:rPr lang="en-US" sz="2200" dirty="0">
                <a:latin typeface="Avenir Next" panose="020B0503020202020204" pitchFamily="34" charset="0"/>
              </a:rPr>
              <a:t>This “scales” the posterior probabilities (wedges of the grey ellipse) so they all add up to 1.</a:t>
            </a:r>
          </a:p>
          <a:p>
            <a:endParaRPr lang="en-US" sz="2200" dirty="0">
              <a:latin typeface="Avenir Next" panose="020B0503020202020204" pitchFamily="34" charset="0"/>
            </a:endParaRPr>
          </a:p>
          <a:p>
            <a:r>
              <a:rPr lang="en-US" sz="2200" dirty="0">
                <a:latin typeface="Avenir Next" panose="020B0503020202020204" pitchFamily="34" charset="0"/>
              </a:rPr>
              <a:t>The area of that ellipse is P(data)</a:t>
            </a:r>
          </a:p>
        </p:txBody>
      </p:sp>
    </p:spTree>
    <p:extLst>
      <p:ext uri="{BB962C8B-B14F-4D97-AF65-F5344CB8AC3E}">
        <p14:creationId xmlns:p14="http://schemas.microsoft.com/office/powerpoint/2010/main" val="130577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A5E2-3383-8D4B-A692-4B178FD1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5487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does P(data) come from?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A8DAE-7EB9-6946-82B9-677EC57F6488}"/>
              </a:ext>
            </a:extLst>
          </p:cNvPr>
          <p:cNvSpPr/>
          <p:nvPr/>
        </p:nvSpPr>
        <p:spPr>
          <a:xfrm>
            <a:off x="1009651" y="1657350"/>
            <a:ext cx="1985962" cy="19859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E4BFAA-0CF9-5D44-ADE1-F1F8FB130BD6}"/>
              </a:ext>
            </a:extLst>
          </p:cNvPr>
          <p:cNvSpPr/>
          <p:nvPr/>
        </p:nvSpPr>
        <p:spPr>
          <a:xfrm>
            <a:off x="2995613" y="1657350"/>
            <a:ext cx="1985962" cy="19859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3672D-369F-D94C-93E1-0D1504EA6AA3}"/>
              </a:ext>
            </a:extLst>
          </p:cNvPr>
          <p:cNvSpPr/>
          <p:nvPr/>
        </p:nvSpPr>
        <p:spPr>
          <a:xfrm>
            <a:off x="2995613" y="3643312"/>
            <a:ext cx="1985962" cy="19859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D810E-6D7E-B240-BD23-34B33E444728}"/>
              </a:ext>
            </a:extLst>
          </p:cNvPr>
          <p:cNvSpPr/>
          <p:nvPr/>
        </p:nvSpPr>
        <p:spPr>
          <a:xfrm>
            <a:off x="1009651" y="3643312"/>
            <a:ext cx="1985962" cy="19859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D2152E-7AAE-2241-9A5B-5C56D0C4C62C}"/>
              </a:ext>
            </a:extLst>
          </p:cNvPr>
          <p:cNvSpPr/>
          <p:nvPr/>
        </p:nvSpPr>
        <p:spPr>
          <a:xfrm>
            <a:off x="2228851" y="2843212"/>
            <a:ext cx="2200275" cy="1871663"/>
          </a:xfrm>
          <a:prstGeom prst="ellipse">
            <a:avLst/>
          </a:prstGeom>
          <a:solidFill>
            <a:schemeClr val="bg1">
              <a:lumMod val="50000"/>
              <a:alpha val="4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EAE231-97AD-604E-99FC-007F7B9EFE77}"/>
              </a:ext>
            </a:extLst>
          </p:cNvPr>
          <p:cNvCxnSpPr>
            <a:cxnSpLocks/>
          </p:cNvCxnSpPr>
          <p:nvPr/>
        </p:nvCxnSpPr>
        <p:spPr>
          <a:xfrm flipV="1">
            <a:off x="3543301" y="2398735"/>
            <a:ext cx="1985962" cy="1701783"/>
          </a:xfrm>
          <a:prstGeom prst="straightConnector1">
            <a:avLst/>
          </a:prstGeom>
          <a:ln w="57150">
            <a:headEnd type="triangle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BFACC8-6D18-114F-9DF7-7AB1D7F80923}"/>
              </a:ext>
            </a:extLst>
          </p:cNvPr>
          <p:cNvSpPr txBox="1"/>
          <p:nvPr/>
        </p:nvSpPr>
        <p:spPr>
          <a:xfrm>
            <a:off x="5529263" y="1532274"/>
            <a:ext cx="628649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venir Next" panose="020B0503020202020204" pitchFamily="34" charset="0"/>
              </a:rPr>
              <a:t>This ”wedge” is P(data, M4).</a:t>
            </a:r>
          </a:p>
          <a:p>
            <a:endParaRPr lang="en-US" sz="2200" dirty="0">
              <a:latin typeface="Avenir Next" panose="020B0503020202020204" pitchFamily="34" charset="0"/>
            </a:endParaRPr>
          </a:p>
          <a:p>
            <a:r>
              <a:rPr lang="en-US" sz="2200" dirty="0">
                <a:latin typeface="Avenir Next" panose="020B0503020202020204" pitchFamily="34" charset="0"/>
              </a:rPr>
              <a:t>Likelihood is the ratio of this “slice” to the entire area of the hypothesis.</a:t>
            </a:r>
          </a:p>
          <a:p>
            <a:endParaRPr lang="en-US" sz="2200" dirty="0">
              <a:latin typeface="Avenir Next" panose="020B0503020202020204" pitchFamily="34" charset="0"/>
            </a:endParaRPr>
          </a:p>
          <a:p>
            <a:r>
              <a:rPr lang="en-US" sz="2200" dirty="0">
                <a:latin typeface="Avenir Next" panose="020B0503020202020204" pitchFamily="34" charset="0"/>
              </a:rPr>
              <a:t>P(data|M4) = P(data,M4) / P(M4)</a:t>
            </a:r>
          </a:p>
          <a:p>
            <a:r>
              <a:rPr lang="en-US" sz="2200" dirty="0">
                <a:latin typeface="Avenir Next" panose="020B0503020202020204" pitchFamily="34" charset="0"/>
              </a:rPr>
              <a:t>(definition of conditional probability)</a:t>
            </a:r>
          </a:p>
          <a:p>
            <a:endParaRPr lang="en-US" sz="2200" dirty="0">
              <a:latin typeface="Avenir Next" panose="020B0503020202020204" pitchFamily="34" charset="0"/>
            </a:endParaRPr>
          </a:p>
          <a:p>
            <a:r>
              <a:rPr lang="en-US" sz="2200" dirty="0">
                <a:latin typeface="Avenir Next" panose="020B0503020202020204" pitchFamily="34" charset="0"/>
              </a:rPr>
              <a:t>Rearrange to </a:t>
            </a:r>
            <a:br>
              <a:rPr lang="en-US" sz="2200" dirty="0">
                <a:latin typeface="Avenir Next" panose="020B0503020202020204" pitchFamily="34" charset="0"/>
              </a:rPr>
            </a:br>
            <a:r>
              <a:rPr lang="en-US" sz="2200" dirty="0">
                <a:latin typeface="Avenir Next" panose="020B0503020202020204" pitchFamily="34" charset="0"/>
              </a:rPr>
              <a:t>P(data, M4) = P(data|M4) * P(M4)</a:t>
            </a:r>
          </a:p>
          <a:p>
            <a:endParaRPr lang="en-US" sz="2200" dirty="0">
              <a:latin typeface="Avenir Next" panose="020B0503020202020204" pitchFamily="34" charset="0"/>
            </a:endParaRPr>
          </a:p>
          <a:p>
            <a:r>
              <a:rPr lang="en-US" sz="2200" dirty="0">
                <a:latin typeface="Avenir Next" panose="020B0503020202020204" pitchFamily="34" charset="0"/>
              </a:rPr>
              <a:t>So P(data) = area of all the slices = sum[P(</a:t>
            </a:r>
            <a:r>
              <a:rPr lang="en-US" sz="2200" dirty="0" err="1">
                <a:latin typeface="Avenir Next" panose="020B0503020202020204" pitchFamily="34" charset="0"/>
              </a:rPr>
              <a:t>data|M</a:t>
            </a:r>
            <a:r>
              <a:rPr lang="en-US" sz="2200" baseline="-25000" dirty="0" err="1">
                <a:latin typeface="Avenir Next" panose="020B0503020202020204" pitchFamily="34" charset="0"/>
              </a:rPr>
              <a:t>j</a:t>
            </a:r>
            <a:r>
              <a:rPr lang="en-US" sz="2200" dirty="0">
                <a:latin typeface="Avenir Next" panose="020B0503020202020204" pitchFamily="34" charset="0"/>
              </a:rPr>
              <a:t>) * P(</a:t>
            </a:r>
            <a:r>
              <a:rPr lang="en-US" sz="2200" dirty="0" err="1">
                <a:latin typeface="Avenir Next" panose="020B0503020202020204" pitchFamily="34" charset="0"/>
              </a:rPr>
              <a:t>M</a:t>
            </a:r>
            <a:r>
              <a:rPr lang="en-US" sz="2200" baseline="-25000" dirty="0" err="1">
                <a:latin typeface="Avenir Next" panose="020B0503020202020204" pitchFamily="34" charset="0"/>
              </a:rPr>
              <a:t>j</a:t>
            </a:r>
            <a:r>
              <a:rPr lang="en-US" sz="2200" dirty="0">
                <a:latin typeface="Avenir Next" panose="020B0503020202020204" pitchFamily="34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53418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4864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Probability </a:t>
            </a:r>
            <a:r>
              <a:rPr b="1" dirty="0"/>
              <a:t>distribution</a:t>
            </a:r>
            <a:r>
              <a:rPr dirty="0"/>
              <a:t> is the probability assigned to each possible value of the r</a:t>
            </a:r>
            <a:r>
              <a:rPr lang="en-US" dirty="0"/>
              <a:t>esponse</a:t>
            </a:r>
            <a:r>
              <a:rPr dirty="0"/>
              <a:t> variable (outcome of an experiment or observation)</a:t>
            </a:r>
          </a:p>
          <a:p>
            <a:r>
              <a:rPr dirty="0"/>
              <a:t>So far, we’ve </a:t>
            </a:r>
            <a:r>
              <a:rPr lang="en-US" dirty="0"/>
              <a:t>had </a:t>
            </a:r>
            <a:r>
              <a:rPr dirty="0"/>
              <a:t>only two possible mutually exclusive outcomes.</a:t>
            </a:r>
          </a:p>
          <a:p>
            <a:r>
              <a:rPr dirty="0"/>
              <a:t>This is a </a:t>
            </a:r>
            <a:r>
              <a:rPr b="1" dirty="0" err="1"/>
              <a:t>Bernouli</a:t>
            </a:r>
            <a:r>
              <a:rPr dirty="0"/>
              <a:t> probability</a:t>
            </a:r>
            <a:endParaRPr lang="en-US" dirty="0"/>
          </a:p>
          <a:p>
            <a:r>
              <a:rPr lang="en-US" dirty="0" err="1"/>
              <a:t>Bernouli</a:t>
            </a:r>
            <a:r>
              <a:rPr lang="en-US" dirty="0"/>
              <a:t> </a:t>
            </a:r>
            <a:r>
              <a:rPr dirty="0"/>
              <a:t>distribution of probabilities only defined by </a:t>
            </a:r>
            <a:r>
              <a:rPr dirty="0" err="1"/>
              <a:t>P</a:t>
            </a:r>
            <a:r>
              <a:rPr lang="en-US" dirty="0" err="1"/>
              <a:t>r</a:t>
            </a:r>
            <a:r>
              <a:rPr dirty="0"/>
              <a:t>(“success”).</a:t>
            </a:r>
          </a:p>
        </p:txBody>
      </p:sp>
      <p:pic>
        <p:nvPicPr>
          <p:cNvPr id="5" name="Picture 4" descr="5-binomial-distribution-slides_files/figure-pptx/unnamed-chunk-1-1.png">
            <a:extLst>
              <a:ext uri="{FF2B5EF4-FFF2-40B4-BE49-F238E27FC236}">
                <a16:creationId xmlns:a16="http://schemas.microsoft.com/office/drawing/2014/main" id="{A5BFE2DC-6675-EE4E-858B-92F28F8B91D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1562895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:r>
                  <a:rPr dirty="0"/>
                  <a:t>We write the distribution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𝐵𝑒𝑟𝑛𝑜𝑢𝑙𝑖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Where </a:t>
                </a:r>
                <a:r>
                  <a:rPr i="1" dirty="0"/>
                  <a:t>X</a:t>
                </a:r>
                <a:r>
                  <a:rPr dirty="0"/>
                  <a:t> is the </a:t>
                </a:r>
                <a:r>
                  <a:rPr lang="en-US" dirty="0"/>
                  <a:t>response</a:t>
                </a:r>
                <a:r>
                  <a:rPr dirty="0"/>
                  <a:t> variable (outcome) and </a:t>
                </a:r>
                <a:r>
                  <a:rPr i="1" dirty="0"/>
                  <a:t>p</a:t>
                </a:r>
                <a:r>
                  <a:rPr dirty="0"/>
                  <a:t> is probability of success and “~” is read as “distributed as”.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1139</Words>
  <Application>Microsoft Macintosh PowerPoint</Application>
  <PresentationFormat>Widescreen</PresentationFormat>
  <Paragraphs>156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Avenir Next</vt:lpstr>
      <vt:lpstr>Avenir Next Demi Bold</vt:lpstr>
      <vt:lpstr>Calibri</vt:lpstr>
      <vt:lpstr>Cambria Math</vt:lpstr>
      <vt:lpstr>Courier</vt:lpstr>
      <vt:lpstr>Courier New</vt:lpstr>
      <vt:lpstr>Office Theme</vt:lpstr>
      <vt:lpstr>Binomial Probability Distribution</vt:lpstr>
      <vt:lpstr>Comments on HW</vt:lpstr>
      <vt:lpstr>Questions from last time:</vt:lpstr>
      <vt:lpstr>Where does P(data) come from?</vt:lpstr>
      <vt:lpstr>Where does P(data) come from?</vt:lpstr>
      <vt:lpstr>Where does P(data) come from?</vt:lpstr>
      <vt:lpstr>Where does P(data) come from?</vt:lpstr>
      <vt:lpstr>Probabilty distributions</vt:lpstr>
      <vt:lpstr>PowerPoint Presentation</vt:lpstr>
      <vt:lpstr>Binomial distribution</vt:lpstr>
      <vt:lpstr>Binomial example</vt:lpstr>
      <vt:lpstr>PowerPoint Presentation</vt:lpstr>
      <vt:lpstr>PowerPoint Presentation</vt:lpstr>
      <vt:lpstr>Binomial distribution as an equation:</vt:lpstr>
      <vt:lpstr>N choose k</vt:lpstr>
      <vt:lpstr>Using Binomial distribution to calculate support for a model:</vt:lpstr>
      <vt:lpstr>Binomial distribution in R</vt:lpstr>
      <vt:lpstr>PowerPoint Presentation</vt:lpstr>
      <vt:lpstr>True Facts about binomial distribution</vt:lpstr>
      <vt:lpstr>PowerPoint Presentation</vt:lpstr>
      <vt:lpstr>PowerPoint Presentation</vt:lpstr>
      <vt:lpstr>Ecological significance</vt:lpstr>
      <vt:lpstr>Worked example: Anne’s calypso orchids…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</vt:lpstr>
      <vt:lpstr>Avenir Next Demi Bold</vt:lpstr>
      <vt:lpstr>Calibri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Probability Distribution</dc:title>
  <dc:creator>Eric Scott</dc:creator>
  <cp:keywords/>
  <cp:lastModifiedBy>Scott, Eric R.</cp:lastModifiedBy>
  <cp:revision>13</cp:revision>
  <dcterms:created xsi:type="dcterms:W3CDTF">2020-01-24T17:11:08Z</dcterms:created>
  <dcterms:modified xsi:type="dcterms:W3CDTF">2020-01-28T18:59:47Z</dcterms:modified>
</cp:coreProperties>
</file>