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42" r:id="rId2"/>
    <p:sldId id="257" r:id="rId3"/>
    <p:sldId id="347" r:id="rId4"/>
    <p:sldId id="258" r:id="rId5"/>
    <p:sldId id="353" r:id="rId6"/>
    <p:sldId id="354" r:id="rId7"/>
    <p:sldId id="355" r:id="rId8"/>
    <p:sldId id="356" r:id="rId9"/>
    <p:sldId id="357" r:id="rId10"/>
    <p:sldId id="358" r:id="rId11"/>
    <p:sldId id="262" r:id="rId12"/>
    <p:sldId id="344" r:id="rId13"/>
    <p:sldId id="345" r:id="rId14"/>
    <p:sldId id="346" r:id="rId15"/>
    <p:sldId id="260" r:id="rId16"/>
    <p:sldId id="348" r:id="rId17"/>
    <p:sldId id="349" r:id="rId18"/>
    <p:sldId id="263" r:id="rId19"/>
    <p:sldId id="264" r:id="rId20"/>
    <p:sldId id="265" r:id="rId21"/>
    <p:sldId id="351" r:id="rId22"/>
    <p:sldId id="352" r:id="rId23"/>
    <p:sldId id="272" r:id="rId24"/>
    <p:sldId id="273" r:id="rId25"/>
    <p:sldId id="274" r:id="rId26"/>
    <p:sldId id="275" r:id="rId27"/>
    <p:sldId id="375" r:id="rId28"/>
    <p:sldId id="376" r:id="rId29"/>
    <p:sldId id="377" r:id="rId30"/>
    <p:sldId id="363" r:id="rId31"/>
    <p:sldId id="365" r:id="rId32"/>
    <p:sldId id="366" r:id="rId33"/>
    <p:sldId id="381" r:id="rId34"/>
    <p:sldId id="382" r:id="rId35"/>
    <p:sldId id="383" r:id="rId36"/>
    <p:sldId id="378" r:id="rId37"/>
    <p:sldId id="3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4" autoAdjust="0"/>
    <p:restoredTop sz="94662" autoAdjust="0"/>
  </p:normalViewPr>
  <p:slideViewPr>
    <p:cSldViewPr snapToGrid="0" snapToObjects="1">
      <p:cViewPr varScale="1">
        <p:scale>
          <a:sx n="101" d="100"/>
          <a:sy n="101" d="100"/>
        </p:scale>
        <p:origin x="216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743A-9243-214C-93F9-5639ADBE8DAD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489FE-396A-7D4F-90CD-265E802E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714A1C8-3E06-4F07-B50C-6973EDC965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9DB5553-17B7-43A4-95E7-BB2377D1F9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Tiny islands called skerries.  Rocky, less than 5 ha in area, only 5-20% vegetation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18860AF-F7D5-400F-BD7B-C508E602C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6DA9F5-47B5-4D11-B4D3-2E17301D147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98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8D5535A-3849-482C-B9BC-8F3576EE3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CF81F5-CD0D-484C-98DC-109E73078E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Live trapping and snap-trapping, also looking for scat.  Because islands are so small, unlikely that they missed any voles.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E66A4AD-225B-40DE-8FD5-5AB77E7F4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295470-8CFF-4C1E-9C0B-6AFC3C8EF8A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12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Refresher on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89FE-396A-7D4F-90CD-265E802E71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walk through code slowly.  Also be sure to show  that this is same plot as before, just zoomed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89FE-396A-7D4F-90CD-265E802E71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 we’re going to ignore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489FE-396A-7D4F-90CD-265E802E71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Means parameterization versus effects parameterization (more useful for testing for a difference between the means among regions, i.e., testing whether the effect of any given year is equal to zero, versus directly reporting the estimated expected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01DE6-3028-4FE3-ABFB-83D2A41545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Represents the change in the response (here, the proportion occupied) for each unit change in the predictor, here, years</a:t>
            </a:r>
          </a:p>
          <a:p>
            <a:r>
              <a:rPr lang="en-US" dirty="0"/>
              <a:t>The intercept is really big because we’re looking at 1972-1977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01DE6-3028-4FE3-ABFB-83D2A41545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65EB9-06BD-9940-812A-434CBF69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Oaks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F128B-0397-F042-9C0C-8B74E0F6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6437790" cy="4997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Calculate a log-likelihood for the data </a:t>
            </a:r>
          </a:p>
          <a:p>
            <a:pPr marL="457200" indent="-457200">
              <a:buAutoNum type="arabicPeriod"/>
            </a:pPr>
            <a:r>
              <a:rPr lang="en-US" dirty="0"/>
              <a:t>Assuming a single </a:t>
            </a:r>
            <a:r>
              <a:rPr lang="en-US" i="1" dirty="0"/>
              <a:t>p </a:t>
            </a:r>
            <a:r>
              <a:rPr lang="en-US" dirty="0"/>
              <a:t>for the whole dataset</a:t>
            </a:r>
          </a:p>
          <a:p>
            <a:pPr marL="457200" indent="-457200">
              <a:buAutoNum type="arabicPeriod"/>
            </a:pPr>
            <a:r>
              <a:rPr lang="en-US" dirty="0"/>
              <a:t>Assuming different </a:t>
            </a:r>
            <a:r>
              <a:rPr lang="en-US" i="1" dirty="0"/>
              <a:t>p</a:t>
            </a:r>
            <a:r>
              <a:rPr lang="en-US" dirty="0"/>
              <a:t> for each site (ignoring oak species)</a:t>
            </a:r>
          </a:p>
          <a:p>
            <a:pPr marL="457200" indent="-457200">
              <a:buAutoNum type="arabicPeriod"/>
            </a:pPr>
            <a:r>
              <a:rPr lang="en-US" dirty="0"/>
              <a:t>Assuming different </a:t>
            </a:r>
            <a:r>
              <a:rPr lang="en-US" i="1" dirty="0"/>
              <a:t>p </a:t>
            </a:r>
            <a:r>
              <a:rPr lang="en-US" dirty="0"/>
              <a:t>for each species (ignoring site)</a:t>
            </a:r>
          </a:p>
          <a:p>
            <a:pPr marL="0" indent="0">
              <a:buNone/>
            </a:pPr>
            <a:r>
              <a:rPr lang="en-US" dirty="0"/>
              <a:t>Use a LRT to see if estimating different p for each species or for each site improves model significantly</a:t>
            </a:r>
          </a:p>
          <a:p>
            <a:pPr marL="0" indent="0">
              <a:buNone/>
            </a:pPr>
            <a:r>
              <a:rPr lang="en-US" dirty="0"/>
              <a:t>Use AIC to see which of the three models best fits the data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97F6EF-CBF8-0C4B-B5CF-273F16872CEA}"/>
              </a:ext>
            </a:extLst>
          </p:cNvPr>
          <p:cNvGraphicFramePr>
            <a:graphicFrameLocks noGrp="1"/>
          </p:cNvGraphicFramePr>
          <p:nvPr/>
        </p:nvGraphicFramePr>
        <p:xfrm>
          <a:off x="7047390" y="1391207"/>
          <a:ext cx="4267200" cy="2514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acorns with…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effectLst/>
                          <a:latin typeface="Arial"/>
                        </a:rPr>
                        <a:t>oak.sp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weevils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910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FAE346-002C-8A46-9FEA-E569172F4329}"/>
              </a:ext>
            </a:extLst>
          </p:cNvPr>
          <p:cNvSpPr txBox="1"/>
          <p:nvPr/>
        </p:nvSpPr>
        <p:spPr>
          <a:xfrm>
            <a:off x="7047390" y="3962426"/>
            <a:ext cx="411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DATA: Prof. Michael Steele, Wilkes University, http://www.wilkes.edu/pages/969.asp?pidm=6010</a:t>
            </a:r>
          </a:p>
        </p:txBody>
      </p:sp>
    </p:spTree>
    <p:extLst>
      <p:ext uri="{BB962C8B-B14F-4D97-AF65-F5344CB8AC3E}">
        <p14:creationId xmlns:p14="http://schemas.microsoft.com/office/powerpoint/2010/main" val="17958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C9B7-1D5B-C043-9F98-4611AC8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are nested?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C63E-2BE6-1249-8288-7F11DE8D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 vs. C?</a:t>
            </a:r>
          </a:p>
          <a:p>
            <a:pPr lvl="1"/>
            <a:r>
              <a:rPr lang="en-US" dirty="0"/>
              <a:t>Also </a:t>
            </a:r>
            <a:r>
              <a:rPr lang="en-US" b="1" dirty="0"/>
              <a:t>nested! </a:t>
            </a:r>
            <a:r>
              <a:rPr lang="en-US" dirty="0"/>
              <a:t>Because the model B could turn out looking like a perfect line:</a:t>
            </a:r>
          </a:p>
          <a:p>
            <a:pPr marL="1314450" lvl="3" indent="0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1973</a:t>
            </a:r>
            <a:r>
              <a:rPr lang="en-US" sz="2400" dirty="0"/>
              <a:t> = p</a:t>
            </a:r>
            <a:r>
              <a:rPr lang="en-US" sz="2400" baseline="-25000" dirty="0"/>
              <a:t>1972 </a:t>
            </a:r>
            <a:r>
              <a:rPr lang="en-US" sz="2400" dirty="0"/>
              <a:t>+ β</a:t>
            </a:r>
            <a:r>
              <a:rPr lang="en-US" sz="2400" baseline="-25000" dirty="0"/>
              <a:t>1</a:t>
            </a:r>
            <a:r>
              <a:rPr lang="en-US" sz="2400" dirty="0"/>
              <a:t> ⨯ 1</a:t>
            </a:r>
          </a:p>
          <a:p>
            <a:pPr marL="1314450" lvl="3" indent="0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1974</a:t>
            </a:r>
            <a:r>
              <a:rPr lang="en-US" sz="2400" dirty="0"/>
              <a:t> = p</a:t>
            </a:r>
            <a:r>
              <a:rPr lang="en-US" sz="2400" baseline="-25000" dirty="0"/>
              <a:t>1972 </a:t>
            </a:r>
            <a:r>
              <a:rPr lang="en-US" sz="2400" dirty="0"/>
              <a:t>+ β</a:t>
            </a:r>
            <a:r>
              <a:rPr lang="en-US" sz="2400" baseline="-25000" dirty="0"/>
              <a:t>1</a:t>
            </a:r>
            <a:r>
              <a:rPr lang="en-US" sz="2400" dirty="0"/>
              <a:t> ⨯ 2</a:t>
            </a:r>
          </a:p>
          <a:p>
            <a:pPr marL="1314450" lvl="3" indent="0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1975</a:t>
            </a:r>
            <a:r>
              <a:rPr lang="en-US" sz="2400" dirty="0"/>
              <a:t> = p</a:t>
            </a:r>
            <a:r>
              <a:rPr lang="en-US" sz="2400" baseline="-25000" dirty="0"/>
              <a:t>1972 </a:t>
            </a:r>
            <a:r>
              <a:rPr lang="en-US" sz="2400" dirty="0"/>
              <a:t>+ β</a:t>
            </a:r>
            <a:r>
              <a:rPr lang="en-US" sz="2400" baseline="-25000" dirty="0"/>
              <a:t>1</a:t>
            </a:r>
            <a:r>
              <a:rPr lang="en-US" sz="2400" dirty="0"/>
              <a:t> ⨯ 3</a:t>
            </a:r>
          </a:p>
          <a:p>
            <a:pPr marL="1314450" lvl="3" indent="0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1976</a:t>
            </a:r>
            <a:r>
              <a:rPr lang="en-US" sz="2400" dirty="0"/>
              <a:t> = p</a:t>
            </a:r>
            <a:r>
              <a:rPr lang="en-US" sz="2400" baseline="-25000" dirty="0"/>
              <a:t>1972 </a:t>
            </a:r>
            <a:r>
              <a:rPr lang="en-US" sz="2400" dirty="0"/>
              <a:t>+ β</a:t>
            </a:r>
            <a:r>
              <a:rPr lang="en-US" sz="2400" baseline="-25000" dirty="0"/>
              <a:t>1</a:t>
            </a:r>
            <a:r>
              <a:rPr lang="en-US" sz="2400" dirty="0"/>
              <a:t> ⨯ 4</a:t>
            </a:r>
          </a:p>
          <a:p>
            <a:pPr marL="1314450" lvl="3" indent="0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1977</a:t>
            </a:r>
            <a:r>
              <a:rPr lang="en-US" sz="2400" dirty="0"/>
              <a:t> = p</a:t>
            </a:r>
            <a:r>
              <a:rPr lang="en-US" sz="2400" baseline="-25000" dirty="0"/>
              <a:t>1972 </a:t>
            </a:r>
            <a:r>
              <a:rPr lang="en-US" sz="2400" dirty="0"/>
              <a:t>+ β</a:t>
            </a:r>
            <a:r>
              <a:rPr lang="en-US" sz="2400" baseline="-25000" dirty="0"/>
              <a:t>1</a:t>
            </a:r>
            <a:r>
              <a:rPr lang="en-US" sz="2400" dirty="0"/>
              <a:t> ⨯ 5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68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E1469-BF5D-450A-9D8D-0BEECDAB59A5}"/>
              </a:ext>
            </a:extLst>
          </p:cNvPr>
          <p:cNvSpPr txBox="1"/>
          <p:nvPr/>
        </p:nvSpPr>
        <p:spPr>
          <a:xfrm>
            <a:off x="2084439" y="511277"/>
            <a:ext cx="668933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Comparing pairs of models with LRT:</a:t>
            </a:r>
          </a:p>
          <a:p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/>
              <a:t>Fit each model in R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/>
              <a:t>LRT of Model a (constant) vs. b (years differ)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r>
              <a:rPr lang="en-US" sz="2600" dirty="0"/>
              <a:t>LRT of Model a (constant) vs. c (linear trend)</a:t>
            </a:r>
          </a:p>
        </p:txBody>
      </p:sp>
    </p:spTree>
    <p:extLst>
      <p:ext uri="{BB962C8B-B14F-4D97-AF65-F5344CB8AC3E}">
        <p14:creationId xmlns:p14="http://schemas.microsoft.com/office/powerpoint/2010/main" val="402630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Dataframe Directly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1901"/>
            <a:ext cx="10972800" cy="523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data for island occupancy by voles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year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1972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1977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with_voles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16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28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no_voles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24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23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19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36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21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year_factor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(year)) </a:t>
            </a:r>
            <a:endParaRPr lang="en-US" sz="1800" dirty="0">
              <a:latin typeface="Courier"/>
            </a:endParaRPr>
          </a:p>
          <a:p>
            <a:pPr marL="127000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create version of the year variable coded as 6 categories (for model b)</a:t>
            </a:r>
            <a:br>
              <a:rPr lang="en-US" dirty="0"/>
            </a:br>
            <a:br>
              <a:rPr lang="en-US" dirty="0"/>
            </a:br>
            <a:r>
              <a:rPr lang="en-US"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vole_dat</a:t>
            </a:r>
            <a:r>
              <a:rPr lang="en-US"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# A </a:t>
            </a:r>
            <a:r>
              <a:rPr sz="1800" dirty="0" err="1">
                <a:latin typeface="Courier"/>
              </a:rPr>
              <a:t>tibble</a:t>
            </a:r>
            <a:r>
              <a:rPr sz="1800" dirty="0">
                <a:latin typeface="Courier"/>
              </a:rPr>
              <a:t>: 6 x 4
##    year 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year_factor</a:t>
            </a:r>
            <a:r>
              <a:rPr sz="1800" dirty="0">
                <a:latin typeface="Courier"/>
              </a:rPr>
              <a:t>
##   &lt;int&gt;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&lt;</a:t>
            </a:r>
            <a:r>
              <a:rPr sz="1800" dirty="0" err="1">
                <a:latin typeface="Courier"/>
              </a:rPr>
              <a:t>fct</a:t>
            </a:r>
            <a:r>
              <a:rPr sz="1800" dirty="0">
                <a:latin typeface="Courier"/>
              </a:rPr>
              <a:t>&gt;      
## 1  1972         16       24 1972       
## 2  1973         17       23 1973       
## 3  1974         28       12 1974       
## 4  1975         21       19 1975       
## 5  1976          4       36 1976       
## 6  1977         19       21 1977</a:t>
            </a:r>
          </a:p>
        </p:txBody>
      </p:sp>
    </p:spTree>
    <p:extLst>
      <p:ext uri="{BB962C8B-B14F-4D97-AF65-F5344CB8AC3E}">
        <p14:creationId xmlns:p14="http://schemas.microsoft.com/office/powerpoint/2010/main" val="113545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(vole_dat)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Classes 'tbl_df', 'tbl' and 'data.frame':    6 obs. of  4 variables:
##  $ year       : int  1972 1973 1974 1975 1976 1977
##  $ with_voles : num  16 17 28 21 4 19
##  $ no_voles   : num  24 23 12 19 36 21
##  $ year_factor: Factor w/ 6 levels "1972","1973",..: 1 2 3 4 5 6</a:t>
            </a:r>
          </a:p>
        </p:txBody>
      </p:sp>
    </p:spTree>
    <p:extLst>
      <p:ext uri="{BB962C8B-B14F-4D97-AF65-F5344CB8AC3E}">
        <p14:creationId xmlns:p14="http://schemas.microsoft.com/office/powerpoint/2010/main" val="15450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models with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b="1"/>
              <a:t>1. Fit each model</a:t>
            </a:r>
          </a:p>
          <a:p>
            <a:pPr marL="0" indent="0">
              <a:buNone/>
            </a:pPr>
            <a:r>
              <a:t>Model A: constant occupancy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ma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(with_voles, no_voles)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binomial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link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vole_dat)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(ma)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(Intercept) 
##      0.4375</a:t>
            </a:r>
          </a:p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logLik</a:t>
            </a:r>
            <a:r>
              <a:rPr sz="1800">
                <a:latin typeface="Courier"/>
              </a:rPr>
              <a:t>(ma)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'log Lik.' -29.33466 (df=1)</a:t>
            </a:r>
          </a:p>
        </p:txBody>
      </p:sp>
    </p:spTree>
    <p:extLst>
      <p:ext uri="{BB962C8B-B14F-4D97-AF65-F5344CB8AC3E}">
        <p14:creationId xmlns:p14="http://schemas.microsoft.com/office/powerpoint/2010/main" val="428954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models with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b="1" dirty="0"/>
              <a:t>1. Fit each model</a:t>
            </a:r>
          </a:p>
          <a:p>
            <a:pPr marL="0" indent="0">
              <a:buNone/>
            </a:pPr>
            <a:r>
              <a:rPr dirty="0"/>
              <a:t>Model B: occupancy differs in each year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mb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year_factor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(mb)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year_factor1972 year_factor1973 year_factor1974 year_factor1975 
##           0.400           0.425           0.700           0.525 
## year_factor1976 year_factor1977 
##           0.100           0.475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(mb)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-11.84353 (df=6)</a:t>
            </a:r>
          </a:p>
        </p:txBody>
      </p:sp>
    </p:spTree>
    <p:extLst>
      <p:ext uri="{BB962C8B-B14F-4D97-AF65-F5344CB8AC3E}">
        <p14:creationId xmlns:p14="http://schemas.microsoft.com/office/powerpoint/2010/main" val="170675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models with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b="1" dirty="0"/>
              <a:t>1. Fit each model</a:t>
            </a:r>
          </a:p>
          <a:p>
            <a:pPr marL="0" indent="0">
              <a:buNone/>
            </a:pPr>
            <a:r>
              <a:rPr dirty="0"/>
              <a:t>Model C: linear trend in occupancy through time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mc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glm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with_voles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no_voles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year,</a:t>
            </a:r>
            <a:br>
              <a:rPr dirty="0"/>
            </a:br>
            <a:r>
              <a:rPr sz="1800" dirty="0">
                <a:latin typeface="Courier"/>
              </a:rPr>
              <a:t>         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family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binomial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link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vole_dat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coef</a:t>
            </a:r>
            <a:r>
              <a:rPr sz="1800" dirty="0">
                <a:latin typeface="Courier"/>
              </a:rPr>
              <a:t>(mc)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(Intercept)        year 
## 44.55917101 -0.02234586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(mc)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-28.62693 (df=2)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pred_occupancy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sz="1800" dirty="0">
                <a:latin typeface="Courier"/>
              </a:rPr>
              <a:t>(mc))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        1         2         3         4         5         6 
## 0.4931359 0.4707901 0.4484442 0.4260984 0.4037525 0.3814067</a:t>
            </a:r>
          </a:p>
        </p:txBody>
      </p:sp>
    </p:spTree>
    <p:extLst>
      <p:ext uri="{BB962C8B-B14F-4D97-AF65-F5344CB8AC3E}">
        <p14:creationId xmlns:p14="http://schemas.microsoft.com/office/powerpoint/2010/main" val="215250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9744" y="375413"/>
            <a:ext cx="12210288" cy="1663699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lang="en-US" sz="1800" dirty="0" err="1">
                <a:latin typeface="Courier"/>
              </a:rPr>
              <a:t>pred_occupancy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lang="en-US" sz="1800" dirty="0">
                <a:latin typeface="Courier"/>
              </a:rPr>
              <a:t>(mc)</a:t>
            </a:r>
            <a:endParaRPr lang="en-US" sz="1800" b="1" dirty="0">
              <a:solidFill>
                <a:srgbClr val="007020"/>
              </a:solidFill>
              <a:latin typeface="Courier"/>
            </a:endParaRPr>
          </a:p>
          <a:p>
            <a:pPr marL="1270000" lvl="0" indent="0">
              <a:buNone/>
            </a:pP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vole_dat</a:t>
            </a:r>
            <a:r>
              <a:rPr lang="en-US" sz="1800" dirty="0">
                <a:latin typeface="Courier"/>
              </a:rPr>
              <a:t>,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lang="en-US" sz="1800" dirty="0">
                <a:latin typeface="Courier"/>
              </a:rPr>
              <a:t> year,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with_voles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with_voles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no_voles</a:t>
            </a:r>
            <a:r>
              <a:rPr lang="en-US" sz="1800" dirty="0">
                <a:latin typeface="Courier"/>
              </a:rPr>
              <a:t>)))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geom_line</a:t>
            </a:r>
            <a:r>
              <a:rPr lang="en-US" sz="1800" dirty="0">
                <a:latin typeface="Courier"/>
              </a:rPr>
              <a:t>(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pred_occupancy</a:t>
            </a:r>
            <a:r>
              <a:rPr lang="en-US" sz="1800" dirty="0">
                <a:latin typeface="Courier"/>
              </a:rPr>
              <a:t>),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geom_point</a:t>
            </a:r>
            <a:r>
              <a:rPr lang="en-US" sz="1800" dirty="0">
                <a:latin typeface="Courier"/>
              </a:rPr>
              <a:t>(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pred_occupancy</a:t>
            </a:r>
            <a:r>
              <a:rPr lang="en-US" sz="1800" dirty="0">
                <a:latin typeface="Courier"/>
              </a:rPr>
              <a:t>),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color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"blue"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shape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"square"</a:t>
            </a:r>
            <a:r>
              <a:rPr lang="en-US" sz="1800" dirty="0">
                <a:latin typeface="Courier"/>
              </a:rPr>
              <a:t>)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lang="en-US" sz="1800" dirty="0"/>
            </a:br>
            <a:r>
              <a:rPr lang="en-US"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"occupancy"</a:t>
            </a:r>
            <a:r>
              <a:rPr lang="en-US" sz="1800" dirty="0">
                <a:latin typeface="Courier"/>
              </a:rPr>
              <a:t>)</a:t>
            </a:r>
          </a:p>
        </p:txBody>
      </p:sp>
      <p:pic>
        <p:nvPicPr>
          <p:cNvPr id="7" name="Picture 6" descr="8-lrt-aic-slides_files/figure-pptx/unnamed-chunk-6-1.png">
            <a:extLst>
              <a:ext uri="{FF2B5EF4-FFF2-40B4-BE49-F238E27FC236}">
                <a16:creationId xmlns:a16="http://schemas.microsoft.com/office/drawing/2014/main" id="{7D5DAC59-F3E4-5742-9197-7CA7812339D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6728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96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models with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b="1" dirty="0"/>
              <a:t>1. Fit each model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2. LRT of model A (constant) vs. model B (years differ)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(ma)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-29.33466 (df=1)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(mb)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-11.84353 (df=6)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LRstat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(ma)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(mb))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dirty="0" err="1">
                <a:latin typeface="Courier"/>
              </a:rPr>
              <a:t>LRstat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34.98227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test_df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6-1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pchisq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LRstat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test_df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lower.tail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#gives us a p-value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1.516959e-06</a:t>
            </a: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</a:rPr>
              <a:t>Occupancy differs significantly among years!</a:t>
            </a:r>
          </a:p>
        </p:txBody>
      </p:sp>
    </p:spTree>
    <p:extLst>
      <p:ext uri="{BB962C8B-B14F-4D97-AF65-F5344CB8AC3E}">
        <p14:creationId xmlns:p14="http://schemas.microsoft.com/office/powerpoint/2010/main" val="272881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models with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b="1" dirty="0"/>
              <a:t>1. Fit each model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2. LRT of model A (constant) vs. model B (years differ)</a:t>
            </a:r>
          </a:p>
          <a:p>
            <a:pPr marL="0" indent="0">
              <a:spcBef>
                <a:spcPts val="3000"/>
              </a:spcBef>
              <a:buNone/>
            </a:pPr>
            <a:r>
              <a:rPr b="1" dirty="0"/>
              <a:t>3. LRT of model A (constant) vs. model C (linear trend)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(ma)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-29.33466 (df=1)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(mc)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'log </a:t>
            </a:r>
            <a:r>
              <a:rPr sz="1800" dirty="0" err="1">
                <a:latin typeface="Courier"/>
              </a:rPr>
              <a:t>Lik</a:t>
            </a:r>
            <a:r>
              <a:rPr sz="1800" dirty="0">
                <a:latin typeface="Courier"/>
              </a:rPr>
              <a:t>.' -28.62693 (df=2)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LRstat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(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(ma)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logLik</a:t>
            </a:r>
            <a:r>
              <a:rPr sz="1800" dirty="0">
                <a:latin typeface="Courier"/>
              </a:rPr>
              <a:t>(mc))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dirty="0" err="1">
                <a:latin typeface="Courier"/>
              </a:rPr>
              <a:t>LRstat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1.415472</a:t>
            </a:r>
          </a:p>
          <a:p>
            <a:pPr marL="1270000" indent="0">
              <a:buNone/>
            </a:pPr>
            <a:r>
              <a:rPr sz="1800" dirty="0" err="1">
                <a:latin typeface="Courier"/>
              </a:rPr>
              <a:t>test_df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2-1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pchisq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LRstat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test_df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lower.tail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#gives us a p-value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[1] 0.2341502</a:t>
            </a: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</a:rPr>
              <a:t>No evidence for a simple linear trend through time</a:t>
            </a:r>
          </a:p>
        </p:txBody>
      </p:sp>
    </p:spTree>
    <p:extLst>
      <p:ext uri="{BB962C8B-B14F-4D97-AF65-F5344CB8AC3E}">
        <p14:creationId xmlns:p14="http://schemas.microsoft.com/office/powerpoint/2010/main" val="2820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3BCAC3-8A07-4869-935B-D8FDC22A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6096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>
            <a:extLst>
              <a:ext uri="{FF2B5EF4-FFF2-40B4-BE49-F238E27FC236}">
                <a16:creationId xmlns:a16="http://schemas.microsoft.com/office/drawing/2014/main" id="{23C66C8A-CF21-413B-9F33-810AEE76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6345173"/>
            <a:ext cx="479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Pokki</a:t>
            </a:r>
            <a:r>
              <a:rPr lang="en-US" altLang="en-US" dirty="0"/>
              <a:t>, 1981 </a:t>
            </a:r>
            <a:r>
              <a:rPr lang="en-US" altLang="en-US" i="1" dirty="0"/>
              <a:t>Acta </a:t>
            </a:r>
            <a:r>
              <a:rPr lang="en-US" altLang="en-US" i="1" dirty="0" err="1"/>
              <a:t>Zoologica</a:t>
            </a:r>
            <a:r>
              <a:rPr lang="en-US" altLang="en-US" i="1" dirty="0"/>
              <a:t> </a:t>
            </a:r>
            <a:r>
              <a:rPr lang="en-US" altLang="en-US" i="1" dirty="0" err="1"/>
              <a:t>Fennica</a:t>
            </a:r>
            <a:r>
              <a:rPr lang="en-US" altLang="en-US" dirty="0"/>
              <a:t> 164:1-48</a:t>
            </a:r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3933261E-0CE7-4A86-A411-6CA682B0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27432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7" descr="Field vole eating blade of grass at entrance of burrow">
            <a:extLst>
              <a:ext uri="{FF2B5EF4-FFF2-40B4-BE49-F238E27FC236}">
                <a16:creationId xmlns:a16="http://schemas.microsoft.com/office/drawing/2014/main" id="{5D91E791-AEA0-4FCE-A4FC-358E77A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12204"/>
          <a:stretch>
            <a:fillRect/>
          </a:stretch>
        </p:blipFill>
        <p:spPr bwMode="auto">
          <a:xfrm>
            <a:off x="7962900" y="2273873"/>
            <a:ext cx="243840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islands">
            <a:extLst>
              <a:ext uri="{FF2B5EF4-FFF2-40B4-BE49-F238E27FC236}">
                <a16:creationId xmlns:a16="http://schemas.microsoft.com/office/drawing/2014/main" id="{9ABD14B1-873A-417F-81D8-A8E11E4A4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1" r="33401"/>
          <a:stretch/>
        </p:blipFill>
        <p:spPr bwMode="auto">
          <a:xfrm>
            <a:off x="7924800" y="4784281"/>
            <a:ext cx="2476500" cy="192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3BA64-C28D-4450-84BD-1709961258F2}"/>
              </a:ext>
            </a:extLst>
          </p:cNvPr>
          <p:cNvSpPr txBox="1"/>
          <p:nvPr/>
        </p:nvSpPr>
        <p:spPr>
          <a:xfrm>
            <a:off x="1941697" y="457200"/>
            <a:ext cx="56416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Field voles in the </a:t>
            </a:r>
            <a:r>
              <a:rPr lang="en-US" sz="2600" dirty="0" err="1"/>
              <a:t>Tvärminne</a:t>
            </a:r>
            <a:r>
              <a:rPr lang="en-US" sz="2600" dirty="0"/>
              <a:t> Archipelago</a:t>
            </a:r>
          </a:p>
          <a:p>
            <a:r>
              <a:rPr lang="en-US" sz="2600" dirty="0"/>
              <a:t>	(Finland)</a:t>
            </a:r>
          </a:p>
        </p:txBody>
      </p:sp>
    </p:spTree>
    <p:extLst>
      <p:ext uri="{BB962C8B-B14F-4D97-AF65-F5344CB8AC3E}">
        <p14:creationId xmlns:p14="http://schemas.microsoft.com/office/powerpoint/2010/main" val="2229496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support for all 3 using 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Compare all three models at once using AIC</a:t>
            </a:r>
          </a:p>
          <a:p>
            <a:pPr marL="127000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AIC</a:t>
            </a:r>
            <a:r>
              <a:rPr sz="1800" dirty="0">
                <a:latin typeface="Courier"/>
              </a:rPr>
              <a:t>(ma, mb, mc)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   df      AIC
## ma  1 60.66932
## mb  6 35.68705
## mc  2 61.25385</a:t>
            </a:r>
          </a:p>
          <a:p>
            <a:pPr marL="0" indent="0">
              <a:buNone/>
            </a:pPr>
            <a:r>
              <a:rPr dirty="0"/>
              <a:t>A shortcut to comparing AICs</a:t>
            </a:r>
          </a:p>
          <a:p>
            <a:pPr marL="127000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bbmle</a:t>
            </a:r>
            <a:r>
              <a:rPr sz="1800" dirty="0">
                <a:latin typeface="Courier"/>
              </a:rPr>
              <a:t>)</a:t>
            </a:r>
          </a:p>
          <a:p>
            <a:pPr marL="1270000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ICtab</a:t>
            </a:r>
            <a:r>
              <a:rPr sz="1800" dirty="0">
                <a:latin typeface="Courier"/>
              </a:rPr>
              <a:t>(ma, mb, mc)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##    </a:t>
            </a:r>
            <a:r>
              <a:rPr sz="1800" dirty="0" err="1">
                <a:latin typeface="Courier"/>
              </a:rPr>
              <a:t>dAIC</a:t>
            </a:r>
            <a:r>
              <a:rPr sz="1800" dirty="0">
                <a:latin typeface="Courier"/>
              </a:rPr>
              <a:t> df
## mb  0.0 6 
## ma 25.0 1 
## mc 25.6 2</a:t>
            </a:r>
          </a:p>
          <a:p>
            <a:pPr marL="0" indent="0">
              <a:buNone/>
            </a:pPr>
            <a:r>
              <a:rPr b="1" dirty="0">
                <a:solidFill>
                  <a:srgbClr val="FF0000"/>
                </a:solidFill>
              </a:rPr>
              <a:t>The winner is model B (years differ)</a:t>
            </a:r>
          </a:p>
        </p:txBody>
      </p:sp>
      <p:pic>
        <p:nvPicPr>
          <p:cNvPr id="4" name="Picture 3" descr="8-lrt-aic-slides_files/figure-pptx/unnamed-chunk-10-1.png">
            <a:extLst>
              <a:ext uri="{FF2B5EF4-FFF2-40B4-BE49-F238E27FC236}">
                <a16:creationId xmlns:a16="http://schemas.microsoft.com/office/drawing/2014/main" id="{EB3A129C-11EB-D740-B6BF-4392C00B6AC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604964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38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E55EE-8270-4BB2-9C73-187DB197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8" t="28549" r="1031" b="11752"/>
          <a:stretch/>
        </p:blipFill>
        <p:spPr>
          <a:xfrm>
            <a:off x="1524000" y="1"/>
            <a:ext cx="9144000" cy="68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2589-5E7D-9C46-BC8B-47388C06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FCA1-07D5-EF4E-8A0B-5C80FD66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1880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Likelihood profile = graph of likelihood (or log-likelihood) of data vs. possible parameter values</a:t>
            </a:r>
          </a:p>
          <a:p>
            <a:r>
              <a:rPr lang="en-US" dirty="0"/>
              <a:t>Confidence interval = set of parameter values that are not significantly worse than the MLE</a:t>
            </a:r>
          </a:p>
          <a:p>
            <a:r>
              <a:rPr lang="en-US" dirty="0"/>
              <a:t>I.e. imagine applying an LRT to compare MLE parameter to different values of parameter along x-axis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>
                <a:sym typeface="Wingdings" pitchFamily="2" charset="2"/>
              </a:rPr>
              <a:t>LRT is significant when -2*LR &gt; 3.84 or when L2 – L1 &lt; -1.92</a:t>
            </a:r>
          </a:p>
          <a:p>
            <a:r>
              <a:rPr lang="en-US" dirty="0">
                <a:sym typeface="Wingdings" pitchFamily="2" charset="2"/>
              </a:rPr>
              <a:t>L2 &lt; L1 – 1.92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DEEA7-DD3B-2A42-B1C5-15CFB6EB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0759" y="731836"/>
            <a:ext cx="5571241" cy="57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6DFCA9-7447-4EF4-85E9-0FC0635F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3311" y="1032830"/>
            <a:ext cx="5568696" cy="5791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BD1B5-E20C-45B5-9386-BCA648BBB0A0}"/>
              </a:ext>
            </a:extLst>
          </p:cNvPr>
          <p:cNvSpPr txBox="1"/>
          <p:nvPr/>
        </p:nvSpPr>
        <p:spPr>
          <a:xfrm>
            <a:off x="1929354" y="386499"/>
            <a:ext cx="53591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Further application of LRT: </a:t>
            </a:r>
          </a:p>
          <a:p>
            <a:r>
              <a:rPr lang="en-US" sz="2600" dirty="0"/>
              <a:t>	Likelihood profile confidence limits</a:t>
            </a:r>
          </a:p>
          <a:p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710F5-6CC0-45B4-BCDD-496820925BFE}"/>
              </a:ext>
            </a:extLst>
          </p:cNvPr>
          <p:cNvSpPr txBox="1"/>
          <p:nvPr/>
        </p:nvSpPr>
        <p:spPr>
          <a:xfrm>
            <a:off x="6963267" y="2130459"/>
            <a:ext cx="37047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MLE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0.4375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log-likelihood at MLE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-29.33466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(m1)-1.92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threshold value for profile CI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-31.25466</a:t>
            </a:r>
          </a:p>
        </p:txBody>
      </p:sp>
    </p:spTree>
    <p:extLst>
      <p:ext uri="{BB962C8B-B14F-4D97-AF65-F5344CB8AC3E}">
        <p14:creationId xmlns:p14="http://schemas.microsoft.com/office/powerpoint/2010/main" val="38367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3FA8F0-B546-4816-82E9-0C4FD7E8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3311" y="1032830"/>
            <a:ext cx="5568696" cy="57914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BD1B5-E20C-45B5-9386-BCA648BBB0A0}"/>
              </a:ext>
            </a:extLst>
          </p:cNvPr>
          <p:cNvSpPr txBox="1"/>
          <p:nvPr/>
        </p:nvSpPr>
        <p:spPr>
          <a:xfrm>
            <a:off x="1929354" y="386499"/>
            <a:ext cx="53591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Further application of LRT: </a:t>
            </a:r>
          </a:p>
          <a:p>
            <a:r>
              <a:rPr lang="en-US" sz="2600" dirty="0"/>
              <a:t>	Likelihood profile confidence limits</a:t>
            </a:r>
          </a:p>
          <a:p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710F5-6CC0-45B4-BCDD-496820925BFE}"/>
              </a:ext>
            </a:extLst>
          </p:cNvPr>
          <p:cNvSpPr txBox="1"/>
          <p:nvPr/>
        </p:nvSpPr>
        <p:spPr>
          <a:xfrm>
            <a:off x="6850144" y="1291471"/>
            <a:ext cx="4100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MLE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0.4375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(m1)-1.92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threshold value for profile CI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-31.25466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[min(which(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-31.25466))]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lower limit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0.376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xvals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[max(which(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-31.25466))]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upper limit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0.5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A94D98-6607-4CEA-99E8-1B6773C4BC28}"/>
              </a:ext>
            </a:extLst>
          </p:cNvPr>
          <p:cNvCxnSpPr/>
          <p:nvPr/>
        </p:nvCxnSpPr>
        <p:spPr>
          <a:xfrm>
            <a:off x="3597897" y="4524866"/>
            <a:ext cx="0" cy="8484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2670B-308C-47A3-8D8D-BE7BE9136141}"/>
              </a:ext>
            </a:extLst>
          </p:cNvPr>
          <p:cNvCxnSpPr/>
          <p:nvPr/>
        </p:nvCxnSpPr>
        <p:spPr>
          <a:xfrm>
            <a:off x="5758206" y="4524866"/>
            <a:ext cx="0" cy="8484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8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9CA0B-A9EE-40B8-9640-AF648BDF9CB2}"/>
              </a:ext>
            </a:extLst>
          </p:cNvPr>
          <p:cNvSpPr txBox="1"/>
          <p:nvPr/>
        </p:nvSpPr>
        <p:spPr>
          <a:xfrm>
            <a:off x="1929353" y="386499"/>
            <a:ext cx="6892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Likelihood profile confidence limits (shortcut in R)</a:t>
            </a:r>
          </a:p>
          <a:p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E5B21-546F-453A-9338-1AB672965CC3}"/>
              </a:ext>
            </a:extLst>
          </p:cNvPr>
          <p:cNvSpPr/>
          <p:nvPr/>
        </p:nvSpPr>
        <p:spPr>
          <a:xfrm>
            <a:off x="2579802" y="832775"/>
            <a:ext cx="745660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 for profiling to be done...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2.5 %    97.5 %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0.3756531 0.5006765 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 for profiling to be done...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2.5 %    97.5 %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year.factor1972 0.2579273 0.5545247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year.factor1973 0.2800450 0.5792824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year.factor1974 0.5486114 0.8265016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year.factor1975 0.3723427 0.6745525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year.factor1976 0.0320840 0.2172387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year.factor1977 0.3254475 0.6276573</a:t>
            </a:r>
          </a:p>
          <a:p>
            <a:endParaRPr lang="en-US" sz="10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(m3)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Waiting for profiling to be done...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2.5 %       97.5 %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-28.31300312 114.83273363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years        -0.05793531   0.01456123</a:t>
            </a:r>
          </a:p>
        </p:txBody>
      </p:sp>
    </p:spTree>
    <p:extLst>
      <p:ext uri="{BB962C8B-B14F-4D97-AF65-F5344CB8AC3E}">
        <p14:creationId xmlns:p14="http://schemas.microsoft.com/office/powerpoint/2010/main" val="4065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9CA0B-A9EE-40B8-9640-AF648BDF9CB2}"/>
              </a:ext>
            </a:extLst>
          </p:cNvPr>
          <p:cNvSpPr txBox="1"/>
          <p:nvPr/>
        </p:nvSpPr>
        <p:spPr>
          <a:xfrm>
            <a:off x="1929353" y="386499"/>
            <a:ext cx="68924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Likelihood profile confidence limits (shortcut in R)</a:t>
            </a:r>
          </a:p>
          <a:p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3AF7D-AB36-4DA9-857B-793048D493A7}"/>
              </a:ext>
            </a:extLst>
          </p:cNvPr>
          <p:cNvSpPr/>
          <p:nvPr/>
        </p:nvSpPr>
        <p:spPr>
          <a:xfrm>
            <a:off x="2362987" y="1066051"/>
            <a:ext cx="81918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round(c(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(m1)),3)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2.5 %      97.5 % (Intercept)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0.376       0.501       0.438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(m2)),3)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2.5 % 97.5 %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[MLE]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year.factor1972 0.258  0.555 0.400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year.factor1973 0.280  0.579 0.425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year.factor1974 0.549  0.827 0.700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year.factor1975 0.372  0.675 0.525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year.factor1976 0.032  0.217 0.100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year.factor1977 0.325  0.628 0.475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(m3),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(m3)), 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  2.5 %  97.5 %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[MLE]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-28.313 114.833 44.559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years        -0.058   0.015 -0.022</a:t>
            </a:r>
          </a:p>
        </p:txBody>
      </p:sp>
    </p:spTree>
    <p:extLst>
      <p:ext uri="{BB962C8B-B14F-4D97-AF65-F5344CB8AC3E}">
        <p14:creationId xmlns:p14="http://schemas.microsoft.com/office/powerpoint/2010/main" val="125164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4935988" y="2189050"/>
            <a:ext cx="6646412" cy="192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29"/>
              </a:spcAft>
            </a:pPr>
            <a:r>
              <a:rPr lang="en-US" sz="2118" dirty="0">
                <a:solidFill>
                  <a:srgbClr val="7030A0"/>
                </a:solidFill>
              </a:rPr>
              <a:t>y = </a:t>
            </a:r>
            <a:r>
              <a:rPr lang="en-US" sz="2118" i="1" dirty="0">
                <a:solidFill>
                  <a:srgbClr val="7030A0"/>
                </a:solidFill>
              </a:rPr>
              <a:t>m</a:t>
            </a:r>
            <a:r>
              <a:rPr lang="en-US" sz="2118" dirty="0">
                <a:solidFill>
                  <a:srgbClr val="7030A0"/>
                </a:solidFill>
              </a:rPr>
              <a:t>x + </a:t>
            </a:r>
            <a:r>
              <a:rPr lang="en-US" sz="2118" i="1" dirty="0">
                <a:solidFill>
                  <a:srgbClr val="7030A0"/>
                </a:solidFill>
              </a:rPr>
              <a:t>b</a:t>
            </a:r>
            <a:r>
              <a:rPr lang="en-US" sz="2118" dirty="0">
                <a:solidFill>
                  <a:srgbClr val="7030A0"/>
                </a:solidFill>
              </a:rPr>
              <a:t> </a:t>
            </a:r>
            <a:r>
              <a:rPr lang="en-US" sz="2118" dirty="0"/>
              <a:t>OR</a:t>
            </a:r>
            <a:r>
              <a:rPr lang="en-US" sz="2118" i="1" dirty="0"/>
              <a:t> </a:t>
            </a:r>
          </a:p>
          <a:p>
            <a:pPr>
              <a:spcAft>
                <a:spcPts val="529"/>
              </a:spcAft>
            </a:pPr>
            <a:r>
              <a:rPr lang="en-US" sz="2118" dirty="0">
                <a:solidFill>
                  <a:srgbClr val="7030A0"/>
                </a:solidFill>
              </a:rPr>
              <a:t>y = </a:t>
            </a:r>
            <a:r>
              <a:rPr lang="en-US" sz="2118" i="1" dirty="0">
                <a:solidFill>
                  <a:srgbClr val="7030A0"/>
                </a:solidFill>
              </a:rPr>
              <a:t>b </a:t>
            </a:r>
            <a:r>
              <a:rPr lang="en-US" sz="2118" dirty="0">
                <a:solidFill>
                  <a:srgbClr val="7030A0"/>
                </a:solidFill>
              </a:rPr>
              <a:t>+ </a:t>
            </a:r>
            <a:r>
              <a:rPr lang="en-US" sz="2118" i="1" dirty="0">
                <a:solidFill>
                  <a:srgbClr val="7030A0"/>
                </a:solidFill>
              </a:rPr>
              <a:t>m</a:t>
            </a:r>
            <a:r>
              <a:rPr lang="en-US" sz="2118" dirty="0">
                <a:solidFill>
                  <a:srgbClr val="7030A0"/>
                </a:solidFill>
              </a:rPr>
              <a:t>x</a:t>
            </a:r>
            <a:r>
              <a:rPr lang="en-US" sz="2118" dirty="0"/>
              <a:t>, where </a:t>
            </a:r>
            <a:r>
              <a:rPr lang="en-US" sz="2118" i="1" dirty="0"/>
              <a:t>m</a:t>
            </a:r>
            <a:r>
              <a:rPr lang="en-US" sz="2118" dirty="0"/>
              <a:t> = slope of the line</a:t>
            </a:r>
          </a:p>
          <a:p>
            <a:pPr>
              <a:spcAft>
                <a:spcPts val="529"/>
              </a:spcAft>
            </a:pPr>
            <a:endParaRPr lang="en-US" sz="3200" dirty="0">
              <a:solidFill>
                <a:srgbClr val="7030A0"/>
              </a:solidFill>
            </a:endParaRPr>
          </a:p>
          <a:p>
            <a:pPr>
              <a:spcAft>
                <a:spcPts val="529"/>
              </a:spcAft>
            </a:pPr>
            <a:r>
              <a:rPr lang="en-US" sz="3200" dirty="0">
                <a:solidFill>
                  <a:srgbClr val="7030A0"/>
                </a:solidFill>
              </a:rPr>
              <a:t>y = </a:t>
            </a:r>
            <a:r>
              <a:rPr lang="en-US" sz="32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3200" baseline="-25000" dirty="0">
                <a:solidFill>
                  <a:srgbClr val="7030A0"/>
                </a:solidFill>
                <a:latin typeface="Symbol" pitchFamily="2" charset="2"/>
              </a:rPr>
              <a:t>0</a:t>
            </a:r>
            <a:r>
              <a:rPr lang="en-US" sz="3200" dirty="0">
                <a:solidFill>
                  <a:srgbClr val="7030A0"/>
                </a:solidFill>
                <a:latin typeface="Symbol" pitchFamily="2" charset="2"/>
              </a:rPr>
              <a:t> + </a:t>
            </a:r>
            <a:r>
              <a:rPr lang="en-US" sz="32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3200" baseline="-25000" dirty="0">
                <a:solidFill>
                  <a:srgbClr val="7030A0"/>
                </a:solidFill>
                <a:latin typeface="Symbol" pitchFamily="2" charset="2"/>
              </a:rPr>
              <a:t>1</a:t>
            </a:r>
            <a:r>
              <a:rPr lang="en-US" sz="3200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2249948" y="1534830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Linear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037505-8AB4-754D-BDAD-6655B8C60540}"/>
              </a:ext>
            </a:extLst>
          </p:cNvPr>
          <p:cNvGrpSpPr/>
          <p:nvPr/>
        </p:nvGrpSpPr>
        <p:grpSpPr>
          <a:xfrm>
            <a:off x="1798530" y="2477570"/>
            <a:ext cx="2364828" cy="2364828"/>
            <a:chOff x="1072055" y="1261241"/>
            <a:chExt cx="2680138" cy="26801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DE3700-74BA-9648-AD76-003AB5DC3E89}"/>
                </a:ext>
              </a:extLst>
            </p:cNvPr>
            <p:cNvCxnSpPr/>
            <p:nvPr/>
          </p:nvCxnSpPr>
          <p:spPr>
            <a:xfrm>
              <a:off x="1072055" y="1261241"/>
              <a:ext cx="0" cy="268013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C3E9A4-5F79-1746-808F-9CEF79D0EB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2124" y="2585544"/>
              <a:ext cx="0" cy="268013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363232-9D53-FC48-9DED-413F3E9FA331}"/>
              </a:ext>
            </a:extLst>
          </p:cNvPr>
          <p:cNvSpPr txBox="1"/>
          <p:nvPr/>
        </p:nvSpPr>
        <p:spPr>
          <a:xfrm>
            <a:off x="2054089" y="4886098"/>
            <a:ext cx="1853714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sz="1588" dirty="0">
                <a:solidFill>
                  <a:srgbClr val="FF0000"/>
                </a:solidFill>
              </a:rPr>
              <a:t>predictor variable(s)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327AE-17EF-5243-9F02-8E51E0235CD8}"/>
              </a:ext>
            </a:extLst>
          </p:cNvPr>
          <p:cNvSpPr txBox="1"/>
          <p:nvPr/>
        </p:nvSpPr>
        <p:spPr>
          <a:xfrm>
            <a:off x="113344" y="3360927"/>
            <a:ext cx="16392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88" dirty="0">
                <a:solidFill>
                  <a:srgbClr val="FF0000"/>
                </a:solidFill>
              </a:rPr>
              <a:t>y</a:t>
            </a:r>
          </a:p>
          <a:p>
            <a:pPr algn="ctr"/>
            <a:r>
              <a:rPr lang="en-US" sz="1588" dirty="0">
                <a:solidFill>
                  <a:srgbClr val="FF0000"/>
                </a:solidFill>
              </a:rPr>
              <a:t>response variable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24932-6740-5141-A11C-37F785CB5826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venir Next Demi Bold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What puts the “L” in GLM?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EEA02B-6528-B944-B615-8F31C6B9B36A}"/>
              </a:ext>
            </a:extLst>
          </p:cNvPr>
          <p:cNvCxnSpPr/>
          <p:nvPr/>
        </p:nvCxnSpPr>
        <p:spPr>
          <a:xfrm>
            <a:off x="2106126" y="3018029"/>
            <a:ext cx="1657855" cy="127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621242" y="2131846"/>
            <a:ext cx="7045793" cy="207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Only estimating the intercept-portion of the model; a single mean value across all observations</a:t>
            </a:r>
          </a:p>
          <a:p>
            <a:endParaRPr lang="en-US" sz="2524" dirty="0"/>
          </a:p>
          <a:p>
            <a:r>
              <a:rPr lang="en-US" sz="2800" dirty="0">
                <a:solidFill>
                  <a:srgbClr val="7030A0"/>
                </a:solidFill>
              </a:rPr>
              <a:t>y = </a:t>
            </a:r>
            <a:r>
              <a:rPr lang="en-US" sz="28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2800" baseline="-25000" dirty="0">
                <a:solidFill>
                  <a:srgbClr val="7030A0"/>
                </a:solidFill>
                <a:latin typeface="Symbol" pitchFamily="2" charset="2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Symbol" pitchFamily="2" charset="2"/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52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7"/>
            <a:ext cx="7602225" cy="1314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a - constant occupancy</a:t>
            </a:r>
          </a:p>
          <a:p>
            <a:pPr indent="-443777"/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m1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443777"/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443777"/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</p:spTree>
    <p:extLst>
      <p:ext uri="{BB962C8B-B14F-4D97-AF65-F5344CB8AC3E}">
        <p14:creationId xmlns:p14="http://schemas.microsoft.com/office/powerpoint/2010/main" val="173878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064809" y="2221655"/>
            <a:ext cx="8074916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Estimating a different mean value for each individual year.</a:t>
            </a:r>
          </a:p>
          <a:p>
            <a:endParaRPr lang="en-US" sz="2524" dirty="0"/>
          </a:p>
          <a:p>
            <a:r>
              <a:rPr lang="en-US" sz="2524" dirty="0"/>
              <a:t>     </a:t>
            </a:r>
          </a:p>
          <a:p>
            <a:endParaRPr lang="en-US" sz="1588" dirty="0"/>
          </a:p>
          <a:p>
            <a:endParaRPr lang="en-US" sz="123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8"/>
            <a:ext cx="76022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-1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0C90-4FF5-3943-BC17-96C09B0754EF}"/>
              </a:ext>
            </a:extLst>
          </p:cNvPr>
          <p:cNvSpPr/>
          <p:nvPr/>
        </p:nvSpPr>
        <p:spPr>
          <a:xfrm>
            <a:off x="2315204" y="2825893"/>
            <a:ext cx="8218327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year.1972	        year. 1973         year.1974         year.1975         year.1976         year.1977 </a:t>
            </a:r>
          </a:p>
          <a:p>
            <a:r>
              <a:rPr lang="en-US" sz="1588" dirty="0"/>
              <a:t>  0.400                0.425                 0.700                  0.525               0.100                  0.475 </a:t>
            </a:r>
          </a:p>
          <a:p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208642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FC04-2F77-F446-8747-19C7323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57FE-8526-064C-9B62-1D72762A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Smallest, rocky islands called “skerries” have populations that are repeatedly established and then go extinct</a:t>
            </a:r>
          </a:p>
          <a:p>
            <a:r>
              <a:rPr lang="en-US" dirty="0"/>
              <a:t>Each skerry part of a larger “metapopulation”</a:t>
            </a:r>
          </a:p>
          <a:p>
            <a:r>
              <a:rPr lang="en-US" dirty="0" err="1"/>
              <a:t>Pokki</a:t>
            </a:r>
            <a:r>
              <a:rPr lang="en-US" dirty="0"/>
              <a:t> tracked occupancy from 1972–1977 on 40 skerries</a:t>
            </a:r>
          </a:p>
          <a:p>
            <a:pPr lvl="1"/>
            <a:r>
              <a:rPr lang="en-US" dirty="0"/>
              <a:t>Live traps, snap traps, scat</a:t>
            </a:r>
          </a:p>
          <a:p>
            <a:r>
              <a:rPr lang="en-US" dirty="0"/>
              <a:t>Metapopulation theory says you can estimate population growth rate just by knowing something about how occupancy changes</a:t>
            </a:r>
          </a:p>
        </p:txBody>
      </p:sp>
    </p:spTree>
    <p:extLst>
      <p:ext uri="{BB962C8B-B14F-4D97-AF65-F5344CB8AC3E}">
        <p14:creationId xmlns:p14="http://schemas.microsoft.com/office/powerpoint/2010/main" val="2334258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064809" y="2221655"/>
            <a:ext cx="8074916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Estimating a different mean value for each individual year.</a:t>
            </a:r>
          </a:p>
          <a:p>
            <a:endParaRPr lang="en-US" sz="2524" dirty="0"/>
          </a:p>
          <a:p>
            <a:r>
              <a:rPr lang="en-US" sz="2524" dirty="0"/>
              <a:t>     </a:t>
            </a:r>
          </a:p>
          <a:p>
            <a:endParaRPr lang="en-US" sz="1588" dirty="0"/>
          </a:p>
          <a:p>
            <a:endParaRPr lang="en-US" sz="123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8"/>
            <a:ext cx="76022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year.factor-1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0C90-4FF5-3943-BC17-96C09B0754EF}"/>
              </a:ext>
            </a:extLst>
          </p:cNvPr>
          <p:cNvSpPr/>
          <p:nvPr/>
        </p:nvSpPr>
        <p:spPr>
          <a:xfrm>
            <a:off x="2315204" y="2825893"/>
            <a:ext cx="8218327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year.1972	        year. 1973         year.1974         year.1975         year.1976         year.1977 </a:t>
            </a:r>
          </a:p>
          <a:p>
            <a:r>
              <a:rPr lang="en-US" sz="1588" dirty="0"/>
              <a:t>  0.400                0.425                 0.700                  0.525               0.100                  0.475 </a:t>
            </a:r>
          </a:p>
          <a:p>
            <a:endParaRPr lang="en-US" sz="1588" dirty="0"/>
          </a:p>
        </p:txBody>
      </p:sp>
    </p:spTree>
    <p:extLst>
      <p:ext uri="{BB962C8B-B14F-4D97-AF65-F5344CB8AC3E}">
        <p14:creationId xmlns:p14="http://schemas.microsoft.com/office/powerpoint/2010/main" val="308258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064809" y="2221654"/>
            <a:ext cx="8074916" cy="20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Estimating a different mean value for each individual year.</a:t>
            </a:r>
          </a:p>
          <a:p>
            <a:endParaRPr lang="en-US" sz="2524" dirty="0"/>
          </a:p>
          <a:p>
            <a:r>
              <a:rPr lang="en-US" sz="2524" dirty="0"/>
              <a:t>     </a:t>
            </a:r>
          </a:p>
          <a:p>
            <a:endParaRPr lang="en-US" sz="1588" dirty="0"/>
          </a:p>
          <a:p>
            <a:endParaRPr lang="en-US" sz="1235" dirty="0"/>
          </a:p>
          <a:p>
            <a:r>
              <a:rPr lang="en-US" sz="2524" dirty="0"/>
              <a:t>What happens if we include the intercept?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8"/>
            <a:ext cx="76022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-1 +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0C90-4FF5-3943-BC17-96C09B0754EF}"/>
              </a:ext>
            </a:extLst>
          </p:cNvPr>
          <p:cNvSpPr/>
          <p:nvPr/>
        </p:nvSpPr>
        <p:spPr>
          <a:xfrm>
            <a:off x="2315204" y="2825893"/>
            <a:ext cx="8218327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year.1972	        year. 1973         year.1974         year.1975         year.1976         year.1977 </a:t>
            </a:r>
          </a:p>
          <a:p>
            <a:r>
              <a:rPr lang="en-US" sz="1588" dirty="0"/>
              <a:t>  0.400                0.425                 0.700                  0.525               0.100                  0.475 </a:t>
            </a:r>
          </a:p>
          <a:p>
            <a:endParaRPr lang="en-US" sz="158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E0921-66E7-CB47-85E9-4B1F56FE8E69}"/>
              </a:ext>
            </a:extLst>
          </p:cNvPr>
          <p:cNvSpPr/>
          <p:nvPr/>
        </p:nvSpPr>
        <p:spPr>
          <a:xfrm>
            <a:off x="2064809" y="4557812"/>
            <a:ext cx="7602225" cy="18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118" dirty="0"/>
              <a:t>OR</a:t>
            </a:r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064809" y="2221654"/>
            <a:ext cx="8074916" cy="20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Estimating a different mean value for each individual year.</a:t>
            </a:r>
          </a:p>
          <a:p>
            <a:endParaRPr lang="en-US" sz="2524" dirty="0"/>
          </a:p>
          <a:p>
            <a:r>
              <a:rPr lang="en-US" sz="2524" dirty="0"/>
              <a:t>     </a:t>
            </a:r>
          </a:p>
          <a:p>
            <a:endParaRPr lang="en-US" sz="1588" dirty="0"/>
          </a:p>
          <a:p>
            <a:endParaRPr lang="en-US" sz="1235" dirty="0"/>
          </a:p>
          <a:p>
            <a:r>
              <a:rPr lang="en-US" sz="2524" dirty="0"/>
              <a:t>What happens if we include the intercept?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8"/>
            <a:ext cx="76022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-1 +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0C90-4FF5-3943-BC17-96C09B0754EF}"/>
              </a:ext>
            </a:extLst>
          </p:cNvPr>
          <p:cNvSpPr/>
          <p:nvPr/>
        </p:nvSpPr>
        <p:spPr>
          <a:xfrm>
            <a:off x="2315204" y="2825893"/>
            <a:ext cx="8218327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year.1972	        year. 1973         year.1974         year.1975         year.1976         year.1977 </a:t>
            </a:r>
          </a:p>
          <a:p>
            <a:r>
              <a:rPr lang="en-US" sz="1588" dirty="0"/>
              <a:t>  0.400                0.425                 0.700                  0.525               0.100                  0.475 </a:t>
            </a:r>
          </a:p>
          <a:p>
            <a:endParaRPr lang="en-US" sz="158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E0921-66E7-CB47-85E9-4B1F56FE8E69}"/>
              </a:ext>
            </a:extLst>
          </p:cNvPr>
          <p:cNvSpPr/>
          <p:nvPr/>
        </p:nvSpPr>
        <p:spPr>
          <a:xfrm>
            <a:off x="2064809" y="4557812"/>
            <a:ext cx="7602225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A7B5B-3AB9-D74F-95E8-CBF4F0A6E72C}"/>
              </a:ext>
            </a:extLst>
          </p:cNvPr>
          <p:cNvSpPr/>
          <p:nvPr/>
        </p:nvSpPr>
        <p:spPr>
          <a:xfrm>
            <a:off x="2176098" y="5645777"/>
            <a:ext cx="8074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 (Intercept)         year.1973         year.1974         year.1975         year.1976          year.1977 </a:t>
            </a:r>
          </a:p>
          <a:p>
            <a:r>
              <a:rPr lang="en-US" sz="1588" dirty="0"/>
              <a:t>    0.400                  0.025                0.300                 0.125               -0.300                 0.075 </a:t>
            </a:r>
          </a:p>
        </p:txBody>
      </p:sp>
    </p:spTree>
    <p:extLst>
      <p:ext uri="{BB962C8B-B14F-4D97-AF65-F5344CB8AC3E}">
        <p14:creationId xmlns:p14="http://schemas.microsoft.com/office/powerpoint/2010/main" val="22906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9FF-A7FB-9744-9022-3D0892F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151-3851-DA45-A4AD-C95AEDB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10972800" cy="2697164"/>
          </a:xfrm>
        </p:spPr>
        <p:txBody>
          <a:bodyPr/>
          <a:lstStyle/>
          <a:p>
            <a:r>
              <a:rPr lang="en-US" dirty="0"/>
              <a:t>Let’s start with a simpler example.  Let’s say there’s just two years: 1972 and 1973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F9A33-63C8-2C4A-A978-AF0CC86CF21C}"/>
              </a:ext>
            </a:extLst>
          </p:cNvPr>
          <p:cNvSpPr/>
          <p:nvPr/>
        </p:nvSpPr>
        <p:spPr>
          <a:xfrm>
            <a:off x="2294887" y="1600201"/>
            <a:ext cx="7602225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DC50B-BCA9-B94A-A8C6-5011D24C2439}"/>
              </a:ext>
            </a:extLst>
          </p:cNvPr>
          <p:cNvSpPr/>
          <p:nvPr/>
        </p:nvSpPr>
        <p:spPr>
          <a:xfrm>
            <a:off x="2406176" y="2688166"/>
            <a:ext cx="8074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 (Intercept)         year.1973         year.1974         year.1975         year.1976          year.1977 </a:t>
            </a:r>
          </a:p>
          <a:p>
            <a:r>
              <a:rPr lang="en-US" sz="1588" dirty="0"/>
              <a:t>    0.400                  0.025                0.300                 0.125               -0.300                 0.075 </a:t>
            </a:r>
          </a:p>
        </p:txBody>
      </p:sp>
    </p:spTree>
    <p:extLst>
      <p:ext uri="{BB962C8B-B14F-4D97-AF65-F5344CB8AC3E}">
        <p14:creationId xmlns:p14="http://schemas.microsoft.com/office/powerpoint/2010/main" val="269709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9FF-A7FB-9744-9022-3D0892F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151-3851-DA45-A4AD-C95AEDB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6"/>
          </a:xfrm>
        </p:spPr>
        <p:txBody>
          <a:bodyPr/>
          <a:lstStyle/>
          <a:p>
            <a:r>
              <a:rPr lang="en-US" dirty="0"/>
              <a:t>Let’s start with a simpler example.  Let’s say there’s just two years: 1972 and 1973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 turns </a:t>
            </a:r>
            <a:r>
              <a:rPr lang="en-US" dirty="0" err="1">
                <a:latin typeface="Courier" pitchFamily="2" charset="0"/>
              </a:rPr>
              <a:t>year.factor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into a “dummy variable” that equals 1 when year is 1973 and 0 when year is 1972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F9A33-63C8-2C4A-A978-AF0CC86CF21C}"/>
              </a:ext>
            </a:extLst>
          </p:cNvPr>
          <p:cNvSpPr/>
          <p:nvPr/>
        </p:nvSpPr>
        <p:spPr>
          <a:xfrm>
            <a:off x="2294887" y="2359220"/>
            <a:ext cx="7602225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DC50B-BCA9-B94A-A8C6-5011D24C2439}"/>
              </a:ext>
            </a:extLst>
          </p:cNvPr>
          <p:cNvSpPr/>
          <p:nvPr/>
        </p:nvSpPr>
        <p:spPr>
          <a:xfrm>
            <a:off x="2406176" y="3447185"/>
            <a:ext cx="8074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 (Intercept)         year.1973</a:t>
            </a:r>
          </a:p>
          <a:p>
            <a:r>
              <a:rPr lang="en-US" sz="1588" dirty="0"/>
              <a:t>    0.400                  0.025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A4B1C-0339-BA43-9CA5-92C1CE32DD01}"/>
              </a:ext>
            </a:extLst>
          </p:cNvPr>
          <p:cNvSpPr/>
          <p:nvPr/>
        </p:nvSpPr>
        <p:spPr>
          <a:xfrm>
            <a:off x="3973192" y="5196937"/>
            <a:ext cx="4245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29"/>
              </a:spcAft>
            </a:pPr>
            <a:r>
              <a:rPr lang="en-US" sz="2800" dirty="0">
                <a:solidFill>
                  <a:srgbClr val="7030A0"/>
                </a:solidFill>
              </a:rPr>
              <a:t>y = </a:t>
            </a:r>
            <a:r>
              <a:rPr lang="en-US" sz="28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2800" baseline="-25000" dirty="0">
                <a:solidFill>
                  <a:srgbClr val="7030A0"/>
                </a:solidFill>
                <a:latin typeface="Symbol" pitchFamily="2" charset="2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Symbol" pitchFamily="2" charset="2"/>
              </a:rPr>
              <a:t> + </a:t>
            </a:r>
            <a:r>
              <a:rPr lang="en-US" sz="28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2800" baseline="-25000" dirty="0">
                <a:solidFill>
                  <a:srgbClr val="7030A0"/>
                </a:solidFill>
                <a:latin typeface="Symbol" pitchFamily="2" charset="2"/>
              </a:rPr>
              <a:t>1⨯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year.1973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20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9FF-A7FB-9744-9022-3D0892F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151-3851-DA45-A4AD-C95AEDB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53974"/>
            <a:ext cx="10972800" cy="2372189"/>
          </a:xfrm>
        </p:spPr>
        <p:txBody>
          <a:bodyPr/>
          <a:lstStyle/>
          <a:p>
            <a:r>
              <a:rPr lang="en-US" dirty="0"/>
              <a:t>When the year is 1972, our dummy variable `year.1973` = 0 and the equation simplifies to y = β</a:t>
            </a:r>
            <a:r>
              <a:rPr lang="en-US" baseline="-25000" dirty="0"/>
              <a:t>0</a:t>
            </a:r>
          </a:p>
          <a:p>
            <a:r>
              <a:rPr lang="en-US" dirty="0"/>
              <a:t>When the year is 1973, `year.1973` = 1 , and the equation is y =  β</a:t>
            </a:r>
            <a:r>
              <a:rPr lang="en-US" baseline="-25000" dirty="0"/>
              <a:t>0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β</a:t>
            </a:r>
            <a:r>
              <a:rPr lang="en-US" baseline="-25000" dirty="0"/>
              <a:t>1.</a:t>
            </a:r>
          </a:p>
          <a:p>
            <a:r>
              <a:rPr lang="el-GR" dirty="0"/>
              <a:t>Β</a:t>
            </a:r>
            <a:r>
              <a:rPr lang="en-US" baseline="-25000" dirty="0"/>
              <a:t>0 </a:t>
            </a:r>
            <a:r>
              <a:rPr lang="en-US" dirty="0"/>
              <a:t>= 0.400</a:t>
            </a:r>
            <a:r>
              <a:rPr lang="en-US" baseline="-25000" dirty="0"/>
              <a:t>, </a:t>
            </a:r>
            <a:r>
              <a:rPr lang="en-US" dirty="0"/>
              <a:t>β</a:t>
            </a:r>
            <a:r>
              <a:rPr lang="en-US" baseline="-25000" dirty="0"/>
              <a:t>1 </a:t>
            </a:r>
            <a:r>
              <a:rPr lang="en-US" dirty="0"/>
              <a:t>= 0.025 </a:t>
            </a:r>
          </a:p>
          <a:p>
            <a:r>
              <a:rPr lang="en-US" dirty="0"/>
              <a:t>For 6 years, we need 5 dummy variables that = 0 when its not that year and =1 when </a:t>
            </a:r>
            <a:r>
              <a:rPr lang="en-US"/>
              <a:t>it is that year.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F9A33-63C8-2C4A-A978-AF0CC86CF21C}"/>
              </a:ext>
            </a:extLst>
          </p:cNvPr>
          <p:cNvSpPr/>
          <p:nvPr/>
        </p:nvSpPr>
        <p:spPr>
          <a:xfrm>
            <a:off x="2294887" y="1515624"/>
            <a:ext cx="7602225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588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DC50B-BCA9-B94A-A8C6-5011D24C2439}"/>
              </a:ext>
            </a:extLst>
          </p:cNvPr>
          <p:cNvSpPr/>
          <p:nvPr/>
        </p:nvSpPr>
        <p:spPr>
          <a:xfrm>
            <a:off x="2294887" y="2344271"/>
            <a:ext cx="8074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 (Intercept)         year.1973</a:t>
            </a:r>
          </a:p>
          <a:p>
            <a:r>
              <a:rPr lang="en-US" sz="1588" dirty="0"/>
              <a:t>    0.400                  0.025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A4B1C-0339-BA43-9CA5-92C1CE32DD01}"/>
              </a:ext>
            </a:extLst>
          </p:cNvPr>
          <p:cNvSpPr/>
          <p:nvPr/>
        </p:nvSpPr>
        <p:spPr>
          <a:xfrm>
            <a:off x="3719192" y="2987071"/>
            <a:ext cx="4245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29"/>
              </a:spcAft>
            </a:pPr>
            <a:r>
              <a:rPr lang="en-US" sz="2800" dirty="0">
                <a:solidFill>
                  <a:srgbClr val="7030A0"/>
                </a:solidFill>
              </a:rPr>
              <a:t>y = </a:t>
            </a:r>
            <a:r>
              <a:rPr lang="en-US" sz="28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2800" baseline="-25000" dirty="0">
                <a:solidFill>
                  <a:srgbClr val="7030A0"/>
                </a:solidFill>
                <a:latin typeface="Symbol" pitchFamily="2" charset="2"/>
              </a:rPr>
              <a:t>0</a:t>
            </a:r>
            <a:r>
              <a:rPr lang="en-US" sz="2800" dirty="0">
                <a:solidFill>
                  <a:srgbClr val="7030A0"/>
                </a:solidFill>
                <a:latin typeface="Symbol" pitchFamily="2" charset="2"/>
              </a:rPr>
              <a:t> + </a:t>
            </a:r>
            <a:r>
              <a:rPr lang="en-US" sz="2800" i="1" dirty="0">
                <a:solidFill>
                  <a:srgbClr val="7030A0"/>
                </a:solidFill>
                <a:latin typeface="Symbol" pitchFamily="2" charset="2"/>
              </a:rPr>
              <a:t>b</a:t>
            </a:r>
            <a:r>
              <a:rPr lang="en-US" sz="2800" baseline="-25000" dirty="0">
                <a:solidFill>
                  <a:srgbClr val="7030A0"/>
                </a:solidFill>
                <a:latin typeface="Symbol" pitchFamily="2" charset="2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Symbol" pitchFamily="2" charset="2"/>
              </a:rPr>
              <a:t>⨯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year.1973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1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3AEB1-560F-4BD5-846F-76FB1765720F}"/>
              </a:ext>
            </a:extLst>
          </p:cNvPr>
          <p:cNvSpPr txBox="1"/>
          <p:nvPr/>
        </p:nvSpPr>
        <p:spPr>
          <a:xfrm>
            <a:off x="2064809" y="2221654"/>
            <a:ext cx="8074916" cy="40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Estimating a different mean value for each individual year.</a:t>
            </a:r>
          </a:p>
          <a:p>
            <a:endParaRPr lang="en-US" sz="2524" dirty="0"/>
          </a:p>
          <a:p>
            <a:r>
              <a:rPr lang="en-US" sz="2524" dirty="0"/>
              <a:t>     </a:t>
            </a:r>
          </a:p>
          <a:p>
            <a:endParaRPr lang="en-US" sz="1588" dirty="0"/>
          </a:p>
          <a:p>
            <a:endParaRPr lang="en-US" sz="1235" dirty="0"/>
          </a:p>
          <a:p>
            <a:r>
              <a:rPr lang="en-US" sz="2524" dirty="0"/>
              <a:t>What happens if we include the intercept?</a:t>
            </a:r>
          </a:p>
          <a:p>
            <a:endParaRPr lang="en-US" sz="2524" dirty="0"/>
          </a:p>
          <a:p>
            <a:endParaRPr lang="en-US" sz="2524" dirty="0"/>
          </a:p>
          <a:p>
            <a:endParaRPr lang="en-US" sz="2524" dirty="0"/>
          </a:p>
          <a:p>
            <a:endParaRPr lang="en-US" sz="2524" dirty="0"/>
          </a:p>
          <a:p>
            <a:pPr algn="ctr"/>
            <a:r>
              <a:rPr lang="en-US" sz="2524" i="1" dirty="0">
                <a:solidFill>
                  <a:srgbClr val="FF0000"/>
                </a:solidFill>
              </a:rPr>
              <a:t>means parameterization </a:t>
            </a:r>
            <a:r>
              <a:rPr lang="en-US" sz="2524" dirty="0"/>
              <a:t>vs. </a:t>
            </a:r>
            <a:r>
              <a:rPr lang="en-US" sz="2524" i="1" dirty="0">
                <a:solidFill>
                  <a:srgbClr val="FF0000"/>
                </a:solidFill>
              </a:rPr>
              <a:t>effects parameterization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8"/>
            <a:ext cx="7602225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b - occupancy differs each year</a:t>
            </a:r>
          </a:p>
          <a:p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-1 +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year.factor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C90C90-4FF5-3943-BC17-96C09B0754EF}"/>
              </a:ext>
            </a:extLst>
          </p:cNvPr>
          <p:cNvSpPr/>
          <p:nvPr/>
        </p:nvSpPr>
        <p:spPr>
          <a:xfrm>
            <a:off x="2315204" y="2825893"/>
            <a:ext cx="8218327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year.1972	        year. 1973         year.1974         year.1975         year.1976         year.1977 </a:t>
            </a:r>
          </a:p>
          <a:p>
            <a:r>
              <a:rPr lang="en-US" sz="1588" dirty="0"/>
              <a:t>  0.400                0.425                 0.700                  0.525               0.100                  0.475 </a:t>
            </a:r>
          </a:p>
          <a:p>
            <a:endParaRPr lang="en-US" sz="1588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7B766-D5EC-B446-B87E-66F3B6D5B19D}"/>
              </a:ext>
            </a:extLst>
          </p:cNvPr>
          <p:cNvSpPr/>
          <p:nvPr/>
        </p:nvSpPr>
        <p:spPr>
          <a:xfrm>
            <a:off x="2176098" y="4588557"/>
            <a:ext cx="80749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/>
              <a:t> (Intercept)         year.1973         year.1974         year.1975         year.1976          year.1977 </a:t>
            </a:r>
          </a:p>
          <a:p>
            <a:r>
              <a:rPr lang="en-US" sz="1588" dirty="0"/>
              <a:t>    0.400                  0.025                0.300                 0.125               -0.300                 0.075 </a:t>
            </a:r>
          </a:p>
        </p:txBody>
      </p:sp>
    </p:spTree>
    <p:extLst>
      <p:ext uri="{BB962C8B-B14F-4D97-AF65-F5344CB8AC3E}">
        <p14:creationId xmlns:p14="http://schemas.microsoft.com/office/powerpoint/2010/main" val="2206339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A0288F-30CB-DC4E-85E0-A1E085EB2983}"/>
              </a:ext>
            </a:extLst>
          </p:cNvPr>
          <p:cNvSpPr/>
          <p:nvPr/>
        </p:nvSpPr>
        <p:spPr>
          <a:xfrm>
            <a:off x="2064810" y="1063227"/>
            <a:ext cx="7602225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model c - linear trend in occupancy through time</a:t>
            </a:r>
          </a:p>
          <a:p>
            <a:pPr indent="-443777"/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m3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588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family = binomial(link = "identity"), data = </a:t>
            </a:r>
            <a:r>
              <a:rPr lang="en-US" sz="1588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vole.dat</a:t>
            </a:r>
            <a:r>
              <a:rPr lang="en-US" sz="1588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443777"/>
            <a:endParaRPr lang="en-US" sz="1588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8CE1-3E77-A04C-B895-2B45519982D3}"/>
              </a:ext>
            </a:extLst>
          </p:cNvPr>
          <p:cNvSpPr txBox="1"/>
          <p:nvPr/>
        </p:nvSpPr>
        <p:spPr>
          <a:xfrm>
            <a:off x="1990619" y="416425"/>
            <a:ext cx="80749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4" dirty="0"/>
              <a:t>Fitting models to data: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1B6A1-3185-6F4C-A210-60D9CC6E88A8}"/>
              </a:ext>
            </a:extLst>
          </p:cNvPr>
          <p:cNvSpPr/>
          <p:nvPr/>
        </p:nvSpPr>
        <p:spPr>
          <a:xfrm>
            <a:off x="2402696" y="2299333"/>
            <a:ext cx="4437529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88" dirty="0"/>
              <a:t>(Intercept)       	      years </a:t>
            </a:r>
          </a:p>
          <a:p>
            <a:r>
              <a:rPr lang="en-US" sz="1588" dirty="0"/>
              <a:t>44.55917101	      -0.02234586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022D4-5DE2-EE4E-8FAE-F54AA578A0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2875" y="2299333"/>
            <a:ext cx="4117295" cy="42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4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D9870-50BC-43B9-B9EC-4671FE9BE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r="44086"/>
          <a:stretch/>
        </p:blipFill>
        <p:spPr>
          <a:xfrm>
            <a:off x="8062452" y="0"/>
            <a:ext cx="41295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E1C23-580C-4CC9-854F-D93EDE5A3B5E}"/>
              </a:ext>
            </a:extLst>
          </p:cNvPr>
          <p:cNvSpPr txBox="1"/>
          <p:nvPr/>
        </p:nvSpPr>
        <p:spPr>
          <a:xfrm>
            <a:off x="2064775" y="589936"/>
            <a:ext cx="4310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Dynamics of island occupancy: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D5062D-2232-4D77-912A-1FFE709C8A7E}"/>
              </a:ext>
            </a:extLst>
          </p:cNvPr>
          <p:cNvGraphicFramePr>
            <a:graphicFrameLocks noGrp="1"/>
          </p:cNvGraphicFramePr>
          <p:nvPr/>
        </p:nvGraphicFramePr>
        <p:xfrm>
          <a:off x="2064775" y="1264583"/>
          <a:ext cx="4129549" cy="31965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4649">
                  <a:extLst>
                    <a:ext uri="{9D8B030D-6E8A-4147-A177-3AD203B41FA5}">
                      <a16:colId xmlns:a16="http://schemas.microsoft.com/office/drawing/2014/main" val="1787118718"/>
                    </a:ext>
                  </a:extLst>
                </a:gridCol>
                <a:gridCol w="1664283">
                  <a:extLst>
                    <a:ext uri="{9D8B030D-6E8A-4147-A177-3AD203B41FA5}">
                      <a16:colId xmlns:a16="http://schemas.microsoft.com/office/drawing/2014/main" val="4175178144"/>
                    </a:ext>
                  </a:extLst>
                </a:gridCol>
                <a:gridCol w="1460617">
                  <a:extLst>
                    <a:ext uri="{9D8B030D-6E8A-4147-A177-3AD203B41FA5}">
                      <a16:colId xmlns:a16="http://schemas.microsoft.com/office/drawing/2014/main" val="3662336420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# of skerries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426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year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with voles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w/o voles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34857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1972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16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24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30469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1973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17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23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699723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1974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28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12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59441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1975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21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19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31838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>
                          <a:effectLst/>
                        </a:rPr>
                        <a:t>1976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>
                          <a:effectLst/>
                        </a:rPr>
                        <a:t>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36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342506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1977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19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600" dirty="0">
                          <a:effectLst/>
                        </a:rPr>
                        <a:t>21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66025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4D0B86-AC21-47A5-88C0-35FCE3CD335C}"/>
              </a:ext>
            </a:extLst>
          </p:cNvPr>
          <p:cNvSpPr txBox="1"/>
          <p:nvPr/>
        </p:nvSpPr>
        <p:spPr>
          <a:xfrm>
            <a:off x="1582993" y="4594219"/>
            <a:ext cx="50144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3 models:  Proportion occupied is…</a:t>
            </a:r>
          </a:p>
          <a:p>
            <a:pPr marL="514350" indent="-514350">
              <a:buAutoNum type="alphaLcPeriod"/>
            </a:pPr>
            <a:r>
              <a:rPr lang="en-US" sz="2600" dirty="0"/>
              <a:t>Constant</a:t>
            </a:r>
          </a:p>
          <a:p>
            <a:pPr marL="514350" indent="-514350">
              <a:buAutoNum type="alphaLcPeriod"/>
            </a:pPr>
            <a:r>
              <a:rPr lang="en-US" sz="2600" dirty="0"/>
              <a:t>Different each year</a:t>
            </a:r>
          </a:p>
          <a:p>
            <a:pPr marL="514350" indent="-514350">
              <a:buAutoNum type="alphaLcPeriod"/>
            </a:pPr>
            <a:r>
              <a:rPr lang="en-US" sz="2600" dirty="0"/>
              <a:t>Shows a linear trend through time</a:t>
            </a:r>
          </a:p>
        </p:txBody>
      </p:sp>
      <p:pic>
        <p:nvPicPr>
          <p:cNvPr id="7" name="Picture 6" descr="Aardmuis_Microtus-agrestis">
            <a:extLst>
              <a:ext uri="{FF2B5EF4-FFF2-40B4-BE49-F238E27FC236}">
                <a16:creationId xmlns:a16="http://schemas.microsoft.com/office/drawing/2014/main" id="{66CC487E-BECE-8942-B2E5-601BC058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98" y="164804"/>
            <a:ext cx="25908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0BD-1D94-4144-A4DB-EEF602B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FA57-5ED5-0A41-8B04-C3E1681C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A: 1 parameter = probability of occupancy = p</a:t>
            </a:r>
            <a:r>
              <a:rPr lang="en-US" baseline="-250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755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0BD-1D94-4144-A4DB-EEF602B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FA57-5ED5-0A41-8B04-C3E1681C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A: 1 parameter = probability of occupancy = p</a:t>
            </a:r>
            <a:r>
              <a:rPr lang="en-US" baseline="-25000" dirty="0"/>
              <a:t>all</a:t>
            </a:r>
          </a:p>
          <a:p>
            <a:r>
              <a:rPr lang="en-US" dirty="0"/>
              <a:t>Model B: 6 parameters = probability of occupancy in each year: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1972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1973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1974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1975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1976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1977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1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0BD-1D94-4144-A4DB-EEF602B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FA57-5ED5-0A41-8B04-C3E1681C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A: 1 parameter = probability of occupancy = p</a:t>
            </a:r>
            <a:r>
              <a:rPr lang="en-US" baseline="-25000" dirty="0"/>
              <a:t>all</a:t>
            </a:r>
          </a:p>
          <a:p>
            <a:r>
              <a:rPr lang="en-US" dirty="0"/>
              <a:t>Model B: 6 parameters = probability of occupancy in each year:</a:t>
            </a:r>
          </a:p>
          <a:p>
            <a:r>
              <a:rPr lang="en-US" dirty="0"/>
              <a:t>Model C: 2 parameters = slope and intercept:</a:t>
            </a:r>
          </a:p>
          <a:p>
            <a:pPr lvl="1"/>
            <a:r>
              <a:rPr lang="en-US" dirty="0"/>
              <a:t>y = mx + b, re-written: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β</a:t>
            </a:r>
            <a:r>
              <a:rPr lang="en-US" baseline="-25000" dirty="0"/>
              <a:t>0</a:t>
            </a:r>
            <a:r>
              <a:rPr lang="en-US" dirty="0"/>
              <a:t> + β</a:t>
            </a:r>
            <a:r>
              <a:rPr lang="en-US" baseline="-25000" dirty="0"/>
              <a:t>1</a:t>
            </a:r>
            <a:r>
              <a:rPr lang="en-US" dirty="0"/>
              <a:t> ⨯ year</a:t>
            </a:r>
          </a:p>
        </p:txBody>
      </p:sp>
    </p:spTree>
    <p:extLst>
      <p:ext uri="{BB962C8B-B14F-4D97-AF65-F5344CB8AC3E}">
        <p14:creationId xmlns:p14="http://schemas.microsoft.com/office/powerpoint/2010/main" val="35480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DB28-3B83-B04C-A1B5-655E1EA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are nested?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476F-4C8B-EF4E-AC5F-8463DF75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models mean that one is a special case of the other</a:t>
            </a:r>
          </a:p>
          <a:p>
            <a:r>
              <a:rPr lang="en-US" dirty="0"/>
              <a:t>Model A vs. B</a:t>
            </a:r>
          </a:p>
          <a:p>
            <a:pPr lvl="1"/>
            <a:r>
              <a:rPr lang="en-US" b="1" dirty="0"/>
              <a:t>Nested</a:t>
            </a:r>
            <a:r>
              <a:rPr lang="en-US" dirty="0"/>
              <a:t> because model B is a special case of model A that happens when:</a:t>
            </a:r>
          </a:p>
          <a:p>
            <a:pPr marL="457200" lvl="1" indent="0">
              <a:buNone/>
            </a:pPr>
            <a:r>
              <a:rPr lang="en-US" dirty="0"/>
              <a:t>		p</a:t>
            </a:r>
            <a:r>
              <a:rPr lang="en-US" baseline="-25000" dirty="0"/>
              <a:t>1972</a:t>
            </a:r>
            <a:r>
              <a:rPr lang="en-US" dirty="0"/>
              <a:t> =  p</a:t>
            </a:r>
            <a:r>
              <a:rPr lang="en-US" baseline="-25000" dirty="0"/>
              <a:t>1973</a:t>
            </a:r>
            <a:r>
              <a:rPr lang="en-US" dirty="0"/>
              <a:t> = p</a:t>
            </a:r>
            <a:r>
              <a:rPr lang="en-US" baseline="-25000" dirty="0"/>
              <a:t>1974 </a:t>
            </a:r>
            <a:r>
              <a:rPr lang="en-US" dirty="0"/>
              <a:t>= p</a:t>
            </a:r>
            <a:r>
              <a:rPr lang="en-US" baseline="-25000" dirty="0"/>
              <a:t>1975</a:t>
            </a:r>
            <a:r>
              <a:rPr lang="en-US" dirty="0"/>
              <a:t> = p</a:t>
            </a:r>
            <a:r>
              <a:rPr lang="en-US" baseline="-25000" dirty="0"/>
              <a:t>1976</a:t>
            </a:r>
            <a:r>
              <a:rPr lang="en-US" dirty="0"/>
              <a:t> = p</a:t>
            </a:r>
            <a:r>
              <a:rPr lang="en-US" baseline="-25000" dirty="0"/>
              <a:t>1977</a:t>
            </a:r>
            <a:r>
              <a:rPr lang="en-US" dirty="0"/>
              <a:t> = p</a:t>
            </a:r>
            <a:r>
              <a:rPr lang="en-US" baseline="-25000" dirty="0"/>
              <a:t>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DB28-3B83-B04C-A1B5-655E1EA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are nested?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476F-4C8B-EF4E-AC5F-8463DF75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models mean that one is a special case of the other</a:t>
            </a:r>
          </a:p>
          <a:p>
            <a:r>
              <a:rPr lang="en-US" dirty="0"/>
              <a:t>Model A vs. B</a:t>
            </a:r>
          </a:p>
          <a:p>
            <a:pPr lvl="1"/>
            <a:r>
              <a:rPr lang="en-US" b="1" dirty="0"/>
              <a:t>Nested</a:t>
            </a:r>
            <a:r>
              <a:rPr lang="en-US" dirty="0"/>
              <a:t> because model A is a special case of model B that happens when:</a:t>
            </a:r>
          </a:p>
          <a:p>
            <a:pPr marL="457200" lvl="1" indent="0">
              <a:buNone/>
            </a:pPr>
            <a:r>
              <a:rPr lang="en-US" dirty="0"/>
              <a:t>		p</a:t>
            </a:r>
            <a:r>
              <a:rPr lang="en-US" baseline="-25000" dirty="0"/>
              <a:t>1972</a:t>
            </a:r>
            <a:r>
              <a:rPr lang="en-US" dirty="0"/>
              <a:t> =  p</a:t>
            </a:r>
            <a:r>
              <a:rPr lang="en-US" baseline="-25000" dirty="0"/>
              <a:t>1973</a:t>
            </a:r>
            <a:r>
              <a:rPr lang="en-US" dirty="0"/>
              <a:t> = p</a:t>
            </a:r>
            <a:r>
              <a:rPr lang="en-US" baseline="-25000" dirty="0"/>
              <a:t>1974 </a:t>
            </a:r>
            <a:r>
              <a:rPr lang="en-US" dirty="0"/>
              <a:t>= p</a:t>
            </a:r>
            <a:r>
              <a:rPr lang="en-US" baseline="-25000" dirty="0"/>
              <a:t>1975</a:t>
            </a:r>
            <a:r>
              <a:rPr lang="en-US" dirty="0"/>
              <a:t> = p</a:t>
            </a:r>
            <a:r>
              <a:rPr lang="en-US" baseline="-25000" dirty="0"/>
              <a:t>1976</a:t>
            </a:r>
            <a:r>
              <a:rPr lang="en-US" dirty="0"/>
              <a:t> = p</a:t>
            </a:r>
            <a:r>
              <a:rPr lang="en-US" baseline="-25000" dirty="0"/>
              <a:t>1977</a:t>
            </a:r>
            <a:r>
              <a:rPr lang="en-US" dirty="0"/>
              <a:t> = p</a:t>
            </a:r>
            <a:r>
              <a:rPr lang="en-US" baseline="-25000" dirty="0"/>
              <a:t>all</a:t>
            </a:r>
            <a:endParaRPr lang="en-US" dirty="0"/>
          </a:p>
          <a:p>
            <a:r>
              <a:rPr lang="en-US" dirty="0"/>
              <a:t>Model A vs. C</a:t>
            </a:r>
          </a:p>
          <a:p>
            <a:pPr lvl="1"/>
            <a:r>
              <a:rPr lang="en-US" b="1" dirty="0"/>
              <a:t>Nested</a:t>
            </a:r>
            <a:r>
              <a:rPr lang="en-US" dirty="0"/>
              <a:t> because model A is a special case of model C that happens when β</a:t>
            </a:r>
            <a:r>
              <a:rPr lang="en-US" baseline="-25000" dirty="0"/>
              <a:t>1</a:t>
            </a:r>
            <a:r>
              <a:rPr lang="en-US" dirty="0"/>
              <a:t> = 0:</a:t>
            </a:r>
          </a:p>
          <a:p>
            <a:pPr marL="914400" lvl="2" indent="0">
              <a:buNone/>
            </a:pPr>
            <a:r>
              <a:rPr lang="en-US" dirty="0"/>
              <a:t>	p</a:t>
            </a:r>
            <a:r>
              <a:rPr lang="en-US" baseline="-25000" dirty="0"/>
              <a:t>i</a:t>
            </a:r>
            <a:r>
              <a:rPr lang="en-US" dirty="0"/>
              <a:t> = β</a:t>
            </a:r>
            <a:r>
              <a:rPr lang="en-US" baseline="-25000" dirty="0"/>
              <a:t>0</a:t>
            </a:r>
            <a:r>
              <a:rPr lang="en-US" dirty="0"/>
              <a:t> + 0 ⨯ year, </a:t>
            </a:r>
          </a:p>
          <a:p>
            <a:pPr marL="914400" lvl="2" indent="0">
              <a:buNone/>
            </a:pPr>
            <a:r>
              <a:rPr lang="en-US" dirty="0"/>
              <a:t>	so p</a:t>
            </a:r>
            <a:r>
              <a:rPr lang="en-US" baseline="-25000" dirty="0"/>
              <a:t>all </a:t>
            </a:r>
            <a:r>
              <a:rPr lang="en-US" dirty="0"/>
              <a:t>= β</a:t>
            </a:r>
            <a:r>
              <a:rPr lang="en-US" baseline="-25000" dirty="0"/>
              <a:t>0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15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2174</Words>
  <Application>Microsoft Macintosh PowerPoint</Application>
  <PresentationFormat>Widescreen</PresentationFormat>
  <Paragraphs>388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Avenir Next</vt:lpstr>
      <vt:lpstr>Avenir Next Demi Bold</vt:lpstr>
      <vt:lpstr>Calibri</vt:lpstr>
      <vt:lpstr>Courier</vt:lpstr>
      <vt:lpstr>Courier New</vt:lpstr>
      <vt:lpstr>Symbol</vt:lpstr>
      <vt:lpstr>Office Theme</vt:lpstr>
      <vt:lpstr>Back to Oaks</vt:lpstr>
      <vt:lpstr>PowerPoint Presentation</vt:lpstr>
      <vt:lpstr>PowerPoint Presentation</vt:lpstr>
      <vt:lpstr>PowerPoint Presentation</vt:lpstr>
      <vt:lpstr>Models</vt:lpstr>
      <vt:lpstr>Models</vt:lpstr>
      <vt:lpstr>Models</vt:lpstr>
      <vt:lpstr>Which models are nested?</vt:lpstr>
      <vt:lpstr>Which models are nested?</vt:lpstr>
      <vt:lpstr>Which models are nested?</vt:lpstr>
      <vt:lpstr>PowerPoint Presentation</vt:lpstr>
      <vt:lpstr>Creating a Dataframe Directly in R</vt:lpstr>
      <vt:lpstr>Inspect data</vt:lpstr>
      <vt:lpstr>Comparing models with LRT</vt:lpstr>
      <vt:lpstr>Comparing models with LRT</vt:lpstr>
      <vt:lpstr>Comparing models with LRT</vt:lpstr>
      <vt:lpstr>PowerPoint Presentation</vt:lpstr>
      <vt:lpstr>Comparing models with LRT</vt:lpstr>
      <vt:lpstr>Comparing models with LRT</vt:lpstr>
      <vt:lpstr>Relative support for all 3 using AIC</vt:lpstr>
      <vt:lpstr>PowerPoint Presentation</vt:lpstr>
      <vt:lpstr>Likelihood Ratio Confidence Intervals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is this a line?</vt:lpstr>
      <vt:lpstr>How is this a line?</vt:lpstr>
      <vt:lpstr>How is this a line?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</dc:title>
  <dc:creator>Eric Scott</dc:creator>
  <cp:keywords/>
  <cp:lastModifiedBy>Scott, Eric R.</cp:lastModifiedBy>
  <cp:revision>64</cp:revision>
  <cp:lastPrinted>2020-02-04T23:50:37Z</cp:lastPrinted>
  <dcterms:created xsi:type="dcterms:W3CDTF">2020-01-28T19:07:43Z</dcterms:created>
  <dcterms:modified xsi:type="dcterms:W3CDTF">2020-02-11T19:47:00Z</dcterms:modified>
</cp:coreProperties>
</file>