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92" r:id="rId11"/>
    <p:sldId id="268" r:id="rId12"/>
    <p:sldId id="314" r:id="rId13"/>
    <p:sldId id="269" r:id="rId14"/>
    <p:sldId id="271" r:id="rId15"/>
    <p:sldId id="272" r:id="rId16"/>
    <p:sldId id="293" r:id="rId17"/>
    <p:sldId id="296" r:id="rId18"/>
    <p:sldId id="299" r:id="rId19"/>
    <p:sldId id="302" r:id="rId20"/>
    <p:sldId id="305" r:id="rId21"/>
    <p:sldId id="309" r:id="rId22"/>
    <p:sldId id="310" r:id="rId23"/>
    <p:sldId id="312" r:id="rId24"/>
    <p:sldId id="313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 autoAdjust="0"/>
    <p:restoredTop sz="94662" autoAdjust="0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743A-9243-214C-93F9-5639ADBE8DA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89FE-396A-7D4F-90CD-265E802E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over to R to demonstrate.  Use orchid example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89FE-396A-7D4F-90CD-265E802E7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Maximum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2020-01-30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But what if I don’t know how to take the derivative?</a:t>
                </a:r>
              </a:p>
              <a:p>
                <a:pPr marL="0" lvl="0" indent="0">
                  <a:buNone/>
                </a:pPr>
                <a:r>
                  <a:rPr lang="en-US" dirty="0"/>
                  <a:t>Don’t worry! An approximation is good enough! R uses some default tiny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calculates rise over run for that tiny distance to estimate the slope.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Iterate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7150" indent="0">
                  <a:buNone/>
                </a:pPr>
                <a:r>
                  <a:rPr dirty="0"/>
                  <a:t>After you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repeat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A more general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Keep iterating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How do I know when to stop?</a:t>
                </a:r>
              </a:p>
              <a:p>
                <a:pPr marL="0" lvl="0" indent="0">
                  <a:buNone/>
                </a:pPr>
                <a:r>
                  <a:rPr lang="en-US" dirty="0"/>
                  <a:t>R has a default </a:t>
                </a:r>
                <a:r>
                  <a:rPr lang="en-US" u="sng" dirty="0"/>
                  <a:t>tolerance</a:t>
                </a:r>
                <a:r>
                  <a:rPr lang="en-US" dirty="0"/>
                  <a:t>—a very small value such that if x</a:t>
                </a:r>
                <a:r>
                  <a:rPr lang="en-US" baseline="-25000" dirty="0"/>
                  <a:t>n+1</a:t>
                </a:r>
                <a:r>
                  <a:rPr lang="en-US" dirty="0"/>
                  <a:t> and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are within the tolerance, it’s close enough to have </a:t>
                </a:r>
                <a:r>
                  <a:rPr lang="en-US" u="sng" dirty="0"/>
                  <a:t>converged</a:t>
                </a:r>
                <a:r>
                  <a:rPr lang="en-US" dirty="0"/>
                  <a:t>.  </a:t>
                </a:r>
              </a:p>
              <a:p>
                <a:pPr marL="0" lvl="0" indent="0">
                  <a:buNone/>
                </a:pPr>
                <a:r>
                  <a:rPr lang="en-US" dirty="0"/>
                  <a:t>R also has a default maximum number of </a:t>
                </a:r>
                <a:r>
                  <a:rPr lang="en-US" u="sng" dirty="0"/>
                  <a:t>iterations.</a:t>
                </a:r>
                <a:r>
                  <a:rPr lang="en-US" dirty="0"/>
                  <a:t>  If it hasn’t converged after that number of iterations, it stops trying and gives a warning.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730D30-CB30-EF4D-9CBE-1B1A111B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 @</a:t>
            </a:r>
            <a:r>
              <a:rPr lang="en-US" dirty="0" err="1"/>
              <a:t>ChelseaParlett</a:t>
            </a:r>
            <a:r>
              <a:rPr lang="en-US" dirty="0"/>
              <a:t> on Twitter and Instagram for more stats memes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95D9C1B-259E-4747-9275-C8B211AEA6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069" b="6069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9EC843-5BB7-404E-BF81-5FF9F1203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8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-maximum-likelihood-slides_files/figure-pptx/unnamed-chunk-2-1.png">
            <a:extLst>
              <a:ext uri="{FF2B5EF4-FFF2-40B4-BE49-F238E27FC236}">
                <a16:creationId xmlns:a16="http://schemas.microsoft.com/office/drawing/2014/main" id="{58C805DE-EA98-C547-9659-9E47730B83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599" y="2451100"/>
            <a:ext cx="5219699" cy="4175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Using Newton’s Method for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457321"/>
                <a:ext cx="10972799" cy="452596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But we want to find a </a:t>
                </a:r>
                <a:r>
                  <a:rPr i="1" dirty="0"/>
                  <a:t>maximum</a:t>
                </a:r>
                <a:r>
                  <a:rPr dirty="0"/>
                  <a:t> not a </a:t>
                </a:r>
                <a:r>
                  <a:rPr i="1" dirty="0"/>
                  <a:t>root</a:t>
                </a:r>
                <a:r>
                  <a:rPr dirty="0"/>
                  <a:t>! We can use derivatives to find where the </a:t>
                </a:r>
                <a:r>
                  <a:rPr i="1" dirty="0"/>
                  <a:t>slope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dirty="0"/>
                  <a:t> instead of finding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457321"/>
                <a:ext cx="10972799" cy="4525963"/>
              </a:xfrm>
              <a:blipFill>
                <a:blip r:embed="rId3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ED9980-45B4-AC40-B006-F0A96C56385B}"/>
              </a:ext>
            </a:extLst>
          </p:cNvPr>
          <p:cNvCxnSpPr/>
          <p:nvPr/>
        </p:nvCxnSpPr>
        <p:spPr>
          <a:xfrm>
            <a:off x="2386565" y="3500440"/>
            <a:ext cx="8207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322B12-4479-6649-A085-A322B06CE700}"/>
              </a:ext>
            </a:extLst>
          </p:cNvPr>
          <p:cNvCxnSpPr/>
          <p:nvPr/>
        </p:nvCxnSpPr>
        <p:spPr>
          <a:xfrm>
            <a:off x="2796934" y="3566450"/>
            <a:ext cx="0" cy="29106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6-maximum-likelihood-slides_files/figure-pptx/unnamed-chunk-5-1.png">
            <a:extLst>
              <a:ext uri="{FF2B5EF4-FFF2-40B4-BE49-F238E27FC236}">
                <a16:creationId xmlns:a16="http://schemas.microsoft.com/office/drawing/2014/main" id="{F7698C98-38C8-7041-ACF7-834C9D8FB45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183316" y="2451100"/>
            <a:ext cx="5384794" cy="43078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36016F-E4AF-B247-A6B8-1AF2FF2FA65B}"/>
              </a:ext>
            </a:extLst>
          </p:cNvPr>
          <p:cNvCxnSpPr>
            <a:cxnSpLocks/>
          </p:cNvCxnSpPr>
          <p:nvPr/>
        </p:nvCxnSpPr>
        <p:spPr>
          <a:xfrm>
            <a:off x="8435732" y="4429125"/>
            <a:ext cx="0" cy="20479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So, you could do Newton’s method on the first derivative of the likelihood profile.</a:t>
                </a:r>
                <a:endParaRPr dirty="0"/>
              </a:p>
              <a:p>
                <a:pPr marL="0" lvl="0" indent="0">
                  <a:buNone/>
                </a:pPr>
                <a:r>
                  <a:rPr dirty="0"/>
                  <a:t>Alternatively, just re-write Newton’s method using first derivative and second derivative.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3F8251-9B1C-C641-B275-039E718A7EDD}"/>
              </a:ext>
            </a:extLst>
          </p:cNvPr>
          <p:cNvSpPr/>
          <p:nvPr/>
        </p:nvSpPr>
        <p:spPr>
          <a:xfrm>
            <a:off x="1965960" y="4343400"/>
            <a:ext cx="8305800" cy="155448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Avenir Next" panose="020B0503020202020204" pitchFamily="34" charset="0"/>
              </a:rPr>
              <a:t>For those of you interested in math, you might recognize this as a special case of a </a:t>
            </a:r>
            <a:r>
              <a:rPr lang="en-US" sz="2400" b="1" dirty="0">
                <a:solidFill>
                  <a:prstClr val="black"/>
                </a:solidFill>
                <a:latin typeface="Avenir Next Demi Bold" panose="020B0503020202020204" pitchFamily="34" charset="0"/>
              </a:rPr>
              <a:t>Taylor polynomial</a:t>
            </a:r>
            <a:r>
              <a:rPr lang="en-US" sz="2400" dirty="0">
                <a:solidFill>
                  <a:prstClr val="black"/>
                </a:solidFill>
                <a:latin typeface="Avenir Next" panose="020B0503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7B1819-F8E6-9843-9AAF-FB3B9F5E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Using Newton’s Method for MLE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10 trials, 30 events. What is the MLE for p(event)?</a:t>
                </a:r>
              </a:p>
              <a:p>
                <a:pPr lvl="1">
                  <a:buAutoNum type="arabicPeriod"/>
                </a:pPr>
                <a:r>
                  <a:rPr lang="en-US" dirty="0"/>
                  <a:t>Pick a starting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ar-AE" baseline="-25000" dirty="0"/>
              </a:p>
              <a:p>
                <a:pPr lvl="1">
                  <a:buAutoNum type="arabicPeriod"/>
                </a:pPr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</a:t>
            </a:r>
          </a:p>
        </p:txBody>
      </p:sp>
      <p:pic>
        <p:nvPicPr>
          <p:cNvPr id="4" name="Picture 3" descr="6-maximum-likelihood-slides_files/figure-pptx/unnamed-chunk-7-1.png">
            <a:extLst>
              <a:ext uri="{FF2B5EF4-FFF2-40B4-BE49-F238E27FC236}">
                <a16:creationId xmlns:a16="http://schemas.microsoft.com/office/drawing/2014/main" id="{6DB175F5-EF1C-2043-901A-938C16D2EBD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41763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6FC09B8-2BA9-D942-9D82-9A2FEEF9D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26438"/>
              </p:ext>
            </p:extLst>
          </p:nvPr>
        </p:nvGraphicFramePr>
        <p:xfrm>
          <a:off x="609600" y="1600200"/>
          <a:ext cx="30968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i+</a:t>
                      </a:r>
                      <a:r>
                        <a:rPr lang="en-US" baseline="-25000" dirty="0"/>
                        <a:t>1</a:t>
                      </a:r>
                      <a:endParaRPr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-1022.7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2</a:t>
            </a:r>
          </a:p>
        </p:txBody>
      </p:sp>
      <p:pic>
        <p:nvPicPr>
          <p:cNvPr id="6" name="Picture 5" descr="6-maximum-likelihood-slides_files/figure-pptx/unnamed-chunk-8-1.png">
            <a:extLst>
              <a:ext uri="{FF2B5EF4-FFF2-40B4-BE49-F238E27FC236}">
                <a16:creationId xmlns:a16="http://schemas.microsoft.com/office/drawing/2014/main" id="{D798F01F-D10A-5443-92AE-60C6BB49D5F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41763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15E4335-3E9A-C64C-B755-B57D4905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31598"/>
              </p:ext>
            </p:extLst>
          </p:nvPr>
        </p:nvGraphicFramePr>
        <p:xfrm>
          <a:off x="609600" y="1600200"/>
          <a:ext cx="30937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i+</a:t>
                      </a:r>
                      <a:r>
                        <a:rPr lang="en-US" baseline="-25000" dirty="0"/>
                        <a:t>1</a:t>
                      </a:r>
                      <a:endParaRPr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-1022.7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-351.9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3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</a:t>
            </a:r>
          </a:p>
        </p:txBody>
      </p:sp>
      <p:pic>
        <p:nvPicPr>
          <p:cNvPr id="6" name="Picture 5" descr="6-maximum-likelihood-slides_files/figure-pptx/unnamed-chunk-9-1.png">
            <a:extLst>
              <a:ext uri="{FF2B5EF4-FFF2-40B4-BE49-F238E27FC236}">
                <a16:creationId xmlns:a16="http://schemas.microsoft.com/office/drawing/2014/main" id="{6570785B-68EC-CF41-9BC6-6233300D301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41763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8E30442-C7C7-904B-AF7B-74F22D0A0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18827"/>
              </p:ext>
            </p:extLst>
          </p:nvPr>
        </p:nvGraphicFramePr>
        <p:xfrm>
          <a:off x="609600" y="1600200"/>
          <a:ext cx="30937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i+</a:t>
                      </a:r>
                      <a:r>
                        <a:rPr lang="en-US" baseline="-25000" dirty="0"/>
                        <a:t>1</a:t>
                      </a:r>
                      <a:endParaRPr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-1022.7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-351.9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4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</a:t>
            </a:r>
          </a:p>
        </p:txBody>
      </p:sp>
      <p:pic>
        <p:nvPicPr>
          <p:cNvPr id="6" name="Picture 5" descr="6-maximum-likelihood-slides_files/figure-pptx/unnamed-chunk-10-1.png">
            <a:extLst>
              <a:ext uri="{FF2B5EF4-FFF2-40B4-BE49-F238E27FC236}">
                <a16:creationId xmlns:a16="http://schemas.microsoft.com/office/drawing/2014/main" id="{3B3F11CE-E1D5-4542-8066-1E92354044C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41763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DBBCA2E-FF0B-F04A-AE72-9A850A2C6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50005"/>
              </p:ext>
            </p:extLst>
          </p:nvPr>
        </p:nvGraphicFramePr>
        <p:xfrm>
          <a:off x="609600" y="1600200"/>
          <a:ext cx="30937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i+</a:t>
                      </a:r>
                      <a:r>
                        <a:rPr lang="en-US" baseline="-25000" dirty="0"/>
                        <a:t>1</a:t>
                      </a:r>
                      <a:endParaRPr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-1022.7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-351.9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-138.5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Maximum Likelihood Estimates</a:t>
            </a:r>
          </a:p>
        </p:txBody>
      </p:sp>
      <p:pic>
        <p:nvPicPr>
          <p:cNvPr id="6" name="Picture 5" descr="6-maximum-likelihood-slides_files/figure-pptx/unnamed-chunk-2-1.png">
            <a:extLst>
              <a:ext uri="{FF2B5EF4-FFF2-40B4-BE49-F238E27FC236}">
                <a16:creationId xmlns:a16="http://schemas.microsoft.com/office/drawing/2014/main" id="{28320411-3023-DA47-B8D8-F472C3178C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1600201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FCA363-EFDC-9741-B9CF-CE9724BA2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5486400" cy="4525963"/>
              </a:xfrm>
            </p:spPr>
            <p:txBody>
              <a:bodyPr/>
              <a:lstStyle/>
              <a:p>
                <a:r>
                  <a:rPr dirty="0"/>
                  <a:t>A </a:t>
                </a:r>
                <a:r>
                  <a:rPr b="1" dirty="0"/>
                  <a:t>maximum likelihood estimate</a:t>
                </a:r>
                <a:r>
                  <a:rPr dirty="0"/>
                  <a:t> (MLE) is an estimate of a parameter that maximizes likelihood. </a:t>
                </a:r>
                <a:endParaRPr lang="en-US" dirty="0"/>
              </a:p>
              <a:p>
                <a:r>
                  <a:rPr dirty="0"/>
                  <a:t>In this example, there is only one free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. </a:t>
                </a:r>
                <a:endParaRPr lang="en-US" dirty="0"/>
              </a:p>
              <a:p>
                <a:r>
                  <a:rPr dirty="0"/>
                  <a:t>The maximum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is where the slope (AKA derivative) is zero.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6FCA363-EFDC-9741-B9CF-CE9724BA2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5486400" cy="4525963"/>
              </a:xfrm>
              <a:blipFill>
                <a:blip r:embed="rId3"/>
                <a:stretch>
                  <a:fillRect l="-1620" t="-1120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D55B07-BF65-3943-AF9D-58D570A38587}"/>
              </a:ext>
            </a:extLst>
          </p:cNvPr>
          <p:cNvCxnSpPr/>
          <p:nvPr/>
        </p:nvCxnSpPr>
        <p:spPr>
          <a:xfrm>
            <a:off x="8019990" y="2737775"/>
            <a:ext cx="8207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4B0A60-DA21-5548-BF98-3FF7345943F8}"/>
              </a:ext>
            </a:extLst>
          </p:cNvPr>
          <p:cNvCxnSpPr/>
          <p:nvPr/>
        </p:nvCxnSpPr>
        <p:spPr>
          <a:xfrm>
            <a:off x="8469071" y="2737775"/>
            <a:ext cx="0" cy="29106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</a:t>
            </a:r>
          </a:p>
        </p:txBody>
      </p:sp>
      <p:pic>
        <p:nvPicPr>
          <p:cNvPr id="6" name="Picture 5" descr="6-maximum-likelihood-slides_files/figure-pptx/unnamed-chunk-11-1.png">
            <a:extLst>
              <a:ext uri="{FF2B5EF4-FFF2-40B4-BE49-F238E27FC236}">
                <a16:creationId xmlns:a16="http://schemas.microsoft.com/office/drawing/2014/main" id="{6FE4EF99-249E-644B-B107-3B2AEABB23F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41763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2C121B2-6B10-F142-94F2-32DA1229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79450"/>
              </p:ext>
            </p:extLst>
          </p:nvPr>
        </p:nvGraphicFramePr>
        <p:xfrm>
          <a:off x="609600" y="1600200"/>
          <a:ext cx="32096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f’’(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i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</a:t>
                      </a:r>
                      <a:r>
                        <a:rPr baseline="-25000" dirty="0"/>
                        <a:t>i+</a:t>
                      </a:r>
                      <a:r>
                        <a:rPr lang="en-US" baseline="-25000" dirty="0"/>
                        <a:t>1</a:t>
                      </a:r>
                      <a:endParaRPr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-1022.7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-351.9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-138.5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D8C88B-77DA-5640-A634-5F8B245CF8E1}"/>
              </a:ext>
            </a:extLst>
          </p:cNvPr>
          <p:cNvSpPr/>
          <p:nvPr/>
        </p:nvSpPr>
        <p:spPr>
          <a:xfrm>
            <a:off x="786288" y="4430196"/>
            <a:ext cx="2856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/>
              <a:t>(Convergence!!)</a:t>
            </a:r>
          </a:p>
        </p:txBody>
      </p:sp>
    </p:spTree>
    <p:extLst>
      <p:ext uri="{BB962C8B-B14F-4D97-AF65-F5344CB8AC3E}">
        <p14:creationId xmlns:p14="http://schemas.microsoft.com/office/powerpoint/2010/main" val="241987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Vocab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Starting values = initial guess for parameters, e.g.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r>
                  <a:rPr lang="en-US" dirty="0"/>
                  <a:t>Iterations = how many times do you need to run through the algorithm to reach convergence?</a:t>
                </a:r>
              </a:p>
              <a:p>
                <a:r>
                  <a:rPr lang="en-US" dirty="0"/>
                  <a:t>Convergence =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ar-AE" dirty="0"/>
              </a:p>
              <a:p>
                <a:r>
                  <a:rPr lang="en-US" dirty="0"/>
                  <a:t>Tolerance = How close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ar-A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need to be to be considered “converged”?</a:t>
                </a:r>
              </a:p>
              <a:p>
                <a:r>
                  <a:rPr lang="en-US" dirty="0"/>
                  <a:t>MLE = maximum likelihood estimate = the estimate of a parameter that maximizes likelihood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4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Real error messages you might see: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Warning: </a:t>
            </a:r>
            <a:r>
              <a:rPr sz="1800" dirty="0" err="1">
                <a:latin typeface="Courier"/>
              </a:rPr>
              <a:t>glm.fit</a:t>
            </a:r>
            <a:r>
              <a:rPr sz="1800" dirty="0">
                <a:latin typeface="Courier"/>
              </a:rPr>
              <a:t>: algorithm did not converge</a:t>
            </a:r>
          </a:p>
          <a:p>
            <a:pPr marL="0" lvl="0" indent="0" algn="ctr">
              <a:buNone/>
            </a:pPr>
            <a:r>
              <a:rPr dirty="0"/>
              <a:t>OR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Warning: </a:t>
            </a:r>
            <a:r>
              <a:rPr sz="1800" dirty="0" err="1">
                <a:latin typeface="Courier"/>
              </a:rPr>
              <a:t>glm.fit</a:t>
            </a:r>
            <a:r>
              <a:rPr sz="1800" dirty="0">
                <a:latin typeface="Courier"/>
              </a:rPr>
              <a:t>: algorithm stopped at boundary value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These are not</a:t>
            </a:r>
            <a:r>
              <a:rPr lang="en-US" dirty="0"/>
              <a:t> actually</a:t>
            </a:r>
            <a:r>
              <a:rPr dirty="0"/>
              <a:t> errors. That is, </a:t>
            </a:r>
            <a:r>
              <a:rPr sz="1800" dirty="0" err="1">
                <a:latin typeface="Courier"/>
              </a:rPr>
              <a:t>glm</a:t>
            </a:r>
            <a:r>
              <a:rPr sz="1800" dirty="0">
                <a:latin typeface="Courier"/>
              </a:rPr>
              <a:t>()</a:t>
            </a:r>
            <a:r>
              <a:rPr dirty="0"/>
              <a:t> sill runs and spits out an answer.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However,</a:t>
            </a:r>
            <a:r>
              <a:rPr dirty="0"/>
              <a:t> you should not trust the MLE of any parameters in these cases</a:t>
            </a:r>
            <a:r>
              <a:rPr lang="en-US" dirty="0"/>
              <a:t>!</a:t>
            </a:r>
            <a:endParaRPr dirty="0"/>
          </a:p>
          <a:p>
            <a:pPr marL="0" lvl="0" indent="0">
              <a:buNone/>
            </a:pPr>
            <a:r>
              <a:rPr dirty="0"/>
              <a:t>How to fix? You can tell R to try harder by doing more iterations and sometimes that works!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48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Real error messages you might see: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Error in eval(</a:t>
            </a:r>
            <a:r>
              <a:rPr sz="1800" dirty="0" err="1">
                <a:latin typeface="Courier"/>
              </a:rPr>
              <a:t>family$initialize</a:t>
            </a:r>
            <a:r>
              <a:rPr sz="1800" dirty="0">
                <a:latin typeface="Courier"/>
              </a:rPr>
              <a:t>) : cannot find valid starting values: please specify some</a:t>
            </a:r>
          </a:p>
          <a:p>
            <a:pPr marL="0" lvl="0" indent="0">
              <a:buNone/>
            </a:pPr>
            <a:r>
              <a:rPr dirty="0"/>
              <a:t>This is an error. That is, </a:t>
            </a:r>
            <a:r>
              <a:rPr sz="1800" dirty="0" err="1">
                <a:latin typeface="Courier"/>
              </a:rPr>
              <a:t>glm</a:t>
            </a:r>
            <a:r>
              <a:rPr sz="1800" dirty="0">
                <a:latin typeface="Courier"/>
              </a:rPr>
              <a:t>()</a:t>
            </a:r>
            <a:r>
              <a:rPr dirty="0"/>
              <a:t> doesn’t run and doesn’t produce any results.</a:t>
            </a:r>
          </a:p>
          <a:p>
            <a:pPr marL="0" lvl="0" indent="0">
              <a:buNone/>
            </a:pPr>
            <a:r>
              <a:rPr dirty="0"/>
              <a:t>How to fix? You can supply some starting values</a:t>
            </a:r>
            <a:r>
              <a:rPr lang="en-US" dirty="0"/>
              <a:t>.</a:t>
            </a:r>
            <a:r>
              <a:rPr dirty="0"/>
              <a:t> HOWEVER, this error often results from other more complicated underlying issues.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success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failure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success</a:t>
            </a:r>
            <a:br>
              <a:rPr dirty="0"/>
            </a:br>
            <a:br>
              <a:rPr dirty="0"/>
            </a:br>
            <a:r>
              <a:rPr lang="en-US" sz="1800" dirty="0">
                <a:latin typeface="Courier"/>
              </a:rPr>
              <a:t>X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(success, failure)</a:t>
            </a:r>
            <a:br>
              <a:rPr dirty="0"/>
            </a:b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X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Error: no valid set of coefficients has been found: please supply starting values</a:t>
            </a:r>
          </a:p>
          <a:p>
            <a:pPr marL="0" lvl="0" indent="0">
              <a:buNone/>
            </a:pPr>
            <a:r>
              <a:rPr dirty="0"/>
              <a:t>Here, it can’t find starting values because it’s really hard to estimate the probability of an event that never happens! You’ve got bigger problems than valid starting values for </a:t>
            </a:r>
            <a:r>
              <a:rPr sz="1800" dirty="0" err="1">
                <a:latin typeface="Courier"/>
              </a:rPr>
              <a:t>glm.fit</a:t>
            </a:r>
            <a:r>
              <a:rPr sz="1800" dirty="0">
                <a:latin typeface="Courier"/>
              </a:rPr>
              <a:t>()</a:t>
            </a:r>
            <a:r>
              <a:rPr dirty="0"/>
              <a:t>! 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732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F1A3-370C-2C43-A3E0-C3CC2FD6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Orchids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C264-482F-6747-8A55-8EC28DAA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the orchid dataset (available on Canvas) first, use math to get the MLE for proportion of seeds from the previous spring that become seedlings</a:t>
            </a:r>
          </a:p>
          <a:p>
            <a:pPr marL="857250" lvl="1" indent="-457200"/>
            <a:r>
              <a:rPr lang="en-US" dirty="0"/>
              <a:t>Hint: seeds = “trials”, seedlings = </a:t>
            </a:r>
            <a:r>
              <a:rPr lang="en-US"/>
              <a:t>“events”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Next, use </a:t>
            </a:r>
            <a:r>
              <a:rPr lang="en-US" dirty="0" err="1"/>
              <a:t>dbinom</a:t>
            </a:r>
            <a:r>
              <a:rPr lang="en-US" dirty="0"/>
              <a:t>() to calculate the log-likelihood using your MLE for 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glm</a:t>
            </a:r>
            <a:r>
              <a:rPr lang="en-US" dirty="0"/>
              <a:t>() to get MLE for proportion of seeds from the previous spring that become seedlings and the log-likelihood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the </a:t>
            </a:r>
            <a:r>
              <a:rPr lang="en-US" dirty="0" err="1"/>
              <a:t>glm</a:t>
            </a:r>
            <a:r>
              <a:rPr lang="en-US" dirty="0"/>
              <a:t>() for seeds from 1, 2, 3, and 4 years ago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model has the highest log-likelihood?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68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8035"/>
              </p:ext>
            </p:extLst>
          </p:nvPr>
        </p:nvGraphicFramePr>
        <p:xfrm>
          <a:off x="6090380" y="1289908"/>
          <a:ext cx="4267200" cy="2514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acorns with…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Arial"/>
                        </a:rPr>
                        <a:t>oak.sp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weevils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828" y="6448426"/>
            <a:ext cx="6725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DATA: Prof. Michael Steele, Wilkes University, http://www.wilkes.edu/pages/969.asp?pidm=6010</a:t>
            </a:r>
          </a:p>
        </p:txBody>
      </p:sp>
      <p:pic>
        <p:nvPicPr>
          <p:cNvPr id="2053" name="Picture 5" descr="Identify Oak Leaves Step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8672"/>
          <a:stretch/>
        </p:blipFill>
        <p:spPr bwMode="auto">
          <a:xfrm>
            <a:off x="849378" y="438187"/>
            <a:ext cx="4272197" cy="45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27226" y="674557"/>
            <a:ext cx="284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78" y="5229336"/>
            <a:ext cx="646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Estimate the MLE proportion of acorns with weevils, for each species</a:t>
            </a:r>
          </a:p>
        </p:txBody>
      </p:sp>
      <p:pic>
        <p:nvPicPr>
          <p:cNvPr id="8" name="Picture 2" descr="Figure 4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t="10476" r="5680" b="8095"/>
          <a:stretch/>
        </p:blipFill>
        <p:spPr bwMode="auto">
          <a:xfrm>
            <a:off x="7551451" y="4217002"/>
            <a:ext cx="2657592" cy="20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9412" y="270573"/>
            <a:ext cx="83933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en-US" sz="2800" dirty="0"/>
              <a:t>R code for </a:t>
            </a:r>
            <a:r>
              <a:rPr lang="en-US" sz="2800" dirty="0" err="1"/>
              <a:t>glm</a:t>
            </a:r>
            <a:r>
              <a:rPr lang="en-US" sz="2800" dirty="0"/>
              <a:t> with some real data…</a:t>
            </a:r>
          </a:p>
          <a:p>
            <a:pPr indent="-457200"/>
            <a:endParaRPr lang="en-US" sz="2800" dirty="0"/>
          </a:p>
          <a:p>
            <a:pPr indent="-457200"/>
            <a:r>
              <a:rPr lang="en-US" sz="2800" dirty="0" err="1"/>
              <a:t>red.events</a:t>
            </a:r>
            <a:r>
              <a:rPr lang="en-US" sz="2800" dirty="0"/>
              <a:t> = c (584, 910, 391)  </a:t>
            </a:r>
            <a:r>
              <a:rPr lang="en-US" sz="2800" dirty="0">
                <a:solidFill>
                  <a:schemeClr val="accent3"/>
                </a:solidFill>
              </a:rPr>
              <a:t># successes, k</a:t>
            </a:r>
          </a:p>
          <a:p>
            <a:pPr indent="-457200"/>
            <a:r>
              <a:rPr lang="en-US" sz="2800" dirty="0" err="1"/>
              <a:t>red.fails</a:t>
            </a:r>
            <a:r>
              <a:rPr lang="en-US" sz="2800" dirty="0"/>
              <a:t> = c (187,118,101)  </a:t>
            </a:r>
            <a:r>
              <a:rPr lang="en-US" sz="2800" dirty="0">
                <a:solidFill>
                  <a:schemeClr val="accent3"/>
                </a:solidFill>
              </a:rPr>
              <a:t># successes, k</a:t>
            </a:r>
          </a:p>
          <a:p>
            <a:pPr indent="-457200"/>
            <a:r>
              <a:rPr lang="en-US" sz="2800" dirty="0"/>
              <a:t>red.dat = </a:t>
            </a:r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red.events</a:t>
            </a:r>
            <a:r>
              <a:rPr lang="en-US" sz="2800" dirty="0"/>
              <a:t>, </a:t>
            </a:r>
            <a:r>
              <a:rPr lang="en-US" sz="2800" dirty="0" err="1"/>
              <a:t>red.fails</a:t>
            </a:r>
            <a:r>
              <a:rPr lang="en-US" sz="2800" dirty="0"/>
              <a:t>)</a:t>
            </a:r>
          </a:p>
          <a:p>
            <a:pPr indent="-457200"/>
            <a:r>
              <a:rPr lang="en-US" sz="2800" dirty="0"/>
              <a:t>m2 = </a:t>
            </a:r>
            <a:r>
              <a:rPr lang="en-US" sz="2800" dirty="0" err="1"/>
              <a:t>glm</a:t>
            </a:r>
            <a:r>
              <a:rPr lang="en-US" sz="2800" dirty="0"/>
              <a:t>(red.dat~1, family = binomial(link = "identity")) </a:t>
            </a:r>
            <a:r>
              <a:rPr lang="en-US" sz="2800" dirty="0">
                <a:solidFill>
                  <a:schemeClr val="accent3"/>
                </a:solidFill>
              </a:rPr>
              <a:t># save the analysis as an object</a:t>
            </a:r>
          </a:p>
          <a:p>
            <a:pPr indent="-457200"/>
            <a:r>
              <a:rPr lang="en-US" sz="2800" dirty="0" err="1"/>
              <a:t>logLik</a:t>
            </a:r>
            <a:r>
              <a:rPr lang="en-US" sz="2800" dirty="0"/>
              <a:t>(m2) </a:t>
            </a:r>
            <a:r>
              <a:rPr lang="en-US" sz="2800" dirty="0">
                <a:solidFill>
                  <a:schemeClr val="accent3"/>
                </a:solidFill>
              </a:rPr>
              <a:t># extract the log likelihood, evaluated at MLE</a:t>
            </a:r>
          </a:p>
          <a:p>
            <a:pPr indent="-457200"/>
            <a:r>
              <a:rPr lang="en-US" sz="2800" dirty="0" err="1"/>
              <a:t>coef</a:t>
            </a:r>
            <a:r>
              <a:rPr lang="en-US" sz="2800" dirty="0"/>
              <a:t>(m2) </a:t>
            </a:r>
            <a:r>
              <a:rPr lang="en-US" sz="2800" dirty="0">
                <a:solidFill>
                  <a:schemeClr val="accent3"/>
                </a:solidFill>
              </a:rPr>
              <a:t># extract the maximum likelihood estimates of the coefficients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7B97CB-8434-46D9-BDB2-DB8D5066CEB4}"/>
              </a:ext>
            </a:extLst>
          </p:cNvPr>
          <p:cNvGraphicFramePr>
            <a:graphicFrameLocks noGrp="1"/>
          </p:cNvGraphicFramePr>
          <p:nvPr/>
        </p:nvGraphicFramePr>
        <p:xfrm>
          <a:off x="5336235" y="4230278"/>
          <a:ext cx="4267200" cy="2514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acorns with…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oak.sp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weevils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9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Finding Maximum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To find the maximum likelihood estimate (MLE) of our parameters…</a:t>
            </a:r>
          </a:p>
          <a:p>
            <a:pPr>
              <a:buAutoNum type="arabicPeriod"/>
            </a:pPr>
            <a:r>
              <a:rPr dirty="0"/>
              <a:t>Likelihood Profile (grid search of all parameter combinations)</a:t>
            </a:r>
          </a:p>
          <a:p>
            <a:pPr lvl="1"/>
            <a:r>
              <a:rPr dirty="0"/>
              <a:t>slow</a:t>
            </a:r>
          </a:p>
          <a:p>
            <a:pPr lvl="1"/>
            <a:r>
              <a:rPr dirty="0"/>
              <a:t>you might miss a sharp maximum</a:t>
            </a:r>
            <a:endParaRPr lang="en-US" dirty="0"/>
          </a:p>
          <a:p>
            <a:pPr lvl="1"/>
            <a:endParaRPr dirty="0"/>
          </a:p>
          <a:p>
            <a:pPr>
              <a:buAutoNum type="arabicPeriod"/>
            </a:pPr>
            <a:r>
              <a:rPr dirty="0"/>
              <a:t>Calculus</a:t>
            </a:r>
          </a:p>
          <a:p>
            <a:pPr lvl="1"/>
            <a:r>
              <a:rPr dirty="0"/>
              <a:t>not always solvable</a:t>
            </a:r>
            <a:br>
              <a:rPr dirty="0"/>
            </a:br>
            <a:endParaRPr dirty="0"/>
          </a:p>
          <a:p>
            <a:pPr>
              <a:buAutoNum type="arabicPeriod"/>
            </a:pPr>
            <a:r>
              <a:rPr dirty="0"/>
              <a:t>Clever search algorithms (R uses these)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Last time we saw that for binomial distributions,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(because calculus!)</a:t>
                </a:r>
              </a:p>
              <a:p>
                <a:r>
                  <a:rPr dirty="0"/>
                  <a:t>What is the maximum likelihood estimate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for 10 events and 30 trials?</a:t>
                </a:r>
              </a:p>
              <a:p>
                <a:r>
                  <a:rPr dirty="0"/>
                  <a:t>Most of the time, our models will be more complex with more than one parameter to estimate, and our likelihood profile (or surface) won’t be easy to do calculus 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 R using clever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sz="1800" dirty="0" err="1"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()</a:t>
                </a:r>
                <a:r>
                  <a:rPr dirty="0"/>
                  <a:t> is one function that we can use to get a MLE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.</a:t>
                </a:r>
              </a:p>
              <a:p>
                <a:r>
                  <a:rPr dirty="0"/>
                  <a:t>the </a:t>
                </a:r>
                <a:r>
                  <a:rPr sz="1800" dirty="0" err="1">
                    <a:latin typeface="Courier"/>
                  </a:rPr>
                  <a:t>glm</a:t>
                </a:r>
                <a:r>
                  <a:rPr sz="1800" dirty="0">
                    <a:latin typeface="Courier"/>
                  </a:rPr>
                  <a:t>()</a:t>
                </a:r>
                <a:r>
                  <a:rPr dirty="0"/>
                  <a:t> function fits a </a:t>
                </a:r>
                <a:r>
                  <a:rPr b="1" dirty="0"/>
                  <a:t>generalized linear model</a:t>
                </a:r>
                <a:r>
                  <a:rPr dirty="0"/>
                  <a:t>, a concept we will explain in more depth later in the course.</a:t>
                </a:r>
              </a:p>
              <a:p>
                <a:r>
                  <a:rPr dirty="0"/>
                  <a:t>For now, we’re going to use it to get the likelihood for a “null” model (i.e. the usual shape of the distribution without any additional sources of variation).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code for MLE using </a:t>
            </a:r>
            <a:r>
              <a:rPr dirty="0" err="1"/>
              <a:t>glm</a:t>
            </a:r>
            <a:r>
              <a:rPr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0" indent="0">
              <a:buNone/>
            </a:pPr>
            <a:r>
              <a:rPr sz="2000" dirty="0">
                <a:latin typeface="Courier"/>
              </a:rPr>
              <a:t>success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br>
              <a:rPr sz="2000" dirty="0"/>
            </a:br>
            <a:r>
              <a:rPr sz="2000" dirty="0">
                <a:latin typeface="Courier"/>
              </a:rPr>
              <a:t>failure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30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dirty="0">
                <a:latin typeface="Courier"/>
              </a:rPr>
              <a:t>success</a:t>
            </a:r>
            <a:br>
              <a:rPr sz="2000" dirty="0"/>
            </a:br>
            <a:r>
              <a:rPr sz="2000" dirty="0" err="1">
                <a:latin typeface="Courier"/>
              </a:rPr>
              <a:t>mydat</a:t>
            </a:r>
            <a:r>
              <a:rPr sz="2000" dirty="0">
                <a:latin typeface="Courier"/>
              </a:rPr>
              <a:t>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2000" dirty="0">
                <a:latin typeface="Courier"/>
              </a:rPr>
              <a:t>(success, failure) 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successes and failures, i.e., k and N-k</a:t>
            </a:r>
            <a:br>
              <a:rPr sz="2000" dirty="0"/>
            </a:br>
            <a:r>
              <a:rPr sz="20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mydat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~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2000" dirty="0">
                <a:latin typeface="Courier"/>
              </a:rPr>
              <a:t>))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function  to estimate parameters</a:t>
            </a:r>
          </a:p>
          <a:p>
            <a:pPr marL="91440" lvl="0" indent="0">
              <a:buNone/>
            </a:pPr>
            <a:r>
              <a:rPr sz="2000" dirty="0">
                <a:latin typeface="Courier"/>
              </a:rPr>
              <a:t>m1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mydat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~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2000" dirty="0">
                <a:latin typeface="Courier"/>
              </a:rPr>
              <a:t>))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need to save the analysis as an object to see results</a:t>
            </a:r>
            <a:endParaRPr lang="en-US" sz="2000" i="1" dirty="0">
              <a:solidFill>
                <a:srgbClr val="60A0B0"/>
              </a:solidFill>
              <a:latin typeface="Courier"/>
            </a:endParaRPr>
          </a:p>
          <a:p>
            <a:pPr marL="91440" lvl="0" indent="0">
              <a:buNone/>
            </a:pPr>
            <a:br>
              <a:rPr sz="2000" dirty="0"/>
            </a:br>
            <a:r>
              <a:rPr sz="20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2000" dirty="0">
                <a:latin typeface="Courier"/>
              </a:rPr>
              <a:t>(m1)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extract the log likelihood, evaluated at MLE</a:t>
            </a:r>
          </a:p>
          <a:p>
            <a:pPr marL="91440" lvl="0" indent="0">
              <a:buNone/>
            </a:pPr>
            <a:r>
              <a:rPr sz="20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2000" dirty="0">
                <a:latin typeface="Courier"/>
              </a:rPr>
              <a:t>(m1) 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# extract the maximum likelihood estimates of the coefficients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Under the hood of glm()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</a:t>
            </a:r>
            <a:r>
              <a:rPr sz="1800" dirty="0" err="1">
                <a:latin typeface="Courier"/>
              </a:rPr>
              <a:t>glm</a:t>
            </a:r>
            <a:r>
              <a:rPr sz="1800" dirty="0">
                <a:latin typeface="Courier"/>
              </a:rPr>
              <a:t>()</a:t>
            </a:r>
            <a:r>
              <a:rPr dirty="0"/>
              <a:t> function in turn calls </a:t>
            </a:r>
            <a:r>
              <a:rPr sz="1800" dirty="0" err="1">
                <a:latin typeface="Courier"/>
              </a:rPr>
              <a:t>glm.fit</a:t>
            </a:r>
            <a:r>
              <a:rPr sz="1800" dirty="0">
                <a:latin typeface="Courier"/>
              </a:rPr>
              <a:t>()</a:t>
            </a:r>
            <a:r>
              <a:rPr dirty="0"/>
              <a:t> which in turn calls </a:t>
            </a:r>
            <a:r>
              <a:rPr sz="1800" dirty="0" err="1">
                <a:latin typeface="Courier"/>
              </a:rPr>
              <a:t>glm.control</a:t>
            </a:r>
            <a:r>
              <a:rPr sz="1800" dirty="0">
                <a:latin typeface="Courier"/>
              </a:rPr>
              <a:t>()</a:t>
            </a:r>
            <a:r>
              <a:rPr dirty="0"/>
              <a:t>.</a:t>
            </a:r>
          </a:p>
          <a:p>
            <a:r>
              <a:rPr dirty="0"/>
              <a:t>It uses an algorithm to find the parameter values that maximize likelihood. </a:t>
            </a:r>
            <a:endParaRPr lang="en-US" dirty="0"/>
          </a:p>
          <a:p>
            <a:r>
              <a:rPr dirty="0"/>
              <a:t>You don’t need to know how to do these calculations, R does them for you!</a:t>
            </a:r>
          </a:p>
          <a:p>
            <a:r>
              <a:rPr dirty="0"/>
              <a:t>So why am I telling you about this? Because common error messages </a:t>
            </a:r>
            <a:r>
              <a:rPr lang="en-US" dirty="0"/>
              <a:t>encountered</a:t>
            </a:r>
            <a:r>
              <a:rPr dirty="0"/>
              <a:t> when running </a:t>
            </a:r>
            <a:r>
              <a:rPr sz="1800" dirty="0" err="1">
                <a:latin typeface="Courier"/>
              </a:rPr>
              <a:t>glm</a:t>
            </a:r>
            <a:r>
              <a:rPr sz="1800" dirty="0">
                <a:latin typeface="Courier"/>
              </a:rPr>
              <a:t>()</a:t>
            </a:r>
            <a:r>
              <a:rPr dirty="0"/>
              <a:t> can </a:t>
            </a:r>
            <a:r>
              <a:rPr b="1" i="1" dirty="0"/>
              <a:t>only</a:t>
            </a:r>
            <a:r>
              <a:rPr dirty="0"/>
              <a:t> be understood if you have an idea of what is going on under the hood</a:t>
            </a:r>
            <a:r>
              <a:rPr lang="en-US" dirty="0"/>
              <a:t>.</a:t>
            </a:r>
            <a:endParaRPr dirty="0"/>
          </a:p>
          <a:p>
            <a:pPr marL="0" lvl="0" indent="0">
              <a:buNone/>
            </a:pPr>
            <a:r>
              <a:rPr dirty="0"/>
              <a:t>Terms you</a:t>
            </a:r>
            <a:r>
              <a:rPr lang="en-US" dirty="0"/>
              <a:t>’ll</a:t>
            </a:r>
            <a:r>
              <a:rPr dirty="0"/>
              <a:t> want to understand:</a:t>
            </a:r>
          </a:p>
          <a:p>
            <a:pPr lvl="1"/>
            <a:r>
              <a:rPr dirty="0"/>
              <a:t>“convergence”</a:t>
            </a:r>
          </a:p>
          <a:p>
            <a:pPr lvl="1"/>
            <a:r>
              <a:rPr dirty="0"/>
              <a:t>“starting values”</a:t>
            </a:r>
          </a:p>
          <a:p>
            <a:pPr lvl="1"/>
            <a:r>
              <a:rPr dirty="0"/>
              <a:t>“iterations”</a:t>
            </a:r>
          </a:p>
          <a:p>
            <a:pPr lvl="1"/>
            <a:r>
              <a:rPr dirty="0"/>
              <a:t>“tolerance”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Maximum Likelihood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GOAL: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</a:t>
            </a:r>
            <a:r>
              <a:rPr dirty="0"/>
              <a:t>ind </a:t>
            </a:r>
            <a:r>
              <a:rPr lang="en-US" i="1" dirty="0"/>
              <a:t>p</a:t>
            </a:r>
            <a:r>
              <a:rPr dirty="0"/>
              <a:t> where slope (derivative) = 0 in situations where you can’t solve the general equation using calculus.</a:t>
            </a:r>
          </a:p>
        </p:txBody>
      </p:sp>
      <p:pic>
        <p:nvPicPr>
          <p:cNvPr id="5" name="Picture 4" descr="6-maximum-likelihood-slides_files/figure-pptx/unnamed-chunk-2-1.png">
            <a:extLst>
              <a:ext uri="{FF2B5EF4-FFF2-40B4-BE49-F238E27FC236}">
                <a16:creationId xmlns:a16="http://schemas.microsoft.com/office/drawing/2014/main" id="{C2A6EB26-16B2-4543-8BF9-2C55D91DB69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1600201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5DCB62-E1FF-3A45-A820-43938A36446A}"/>
              </a:ext>
            </a:extLst>
          </p:cNvPr>
          <p:cNvCxnSpPr/>
          <p:nvPr/>
        </p:nvCxnSpPr>
        <p:spPr>
          <a:xfrm>
            <a:off x="8019990" y="2737775"/>
            <a:ext cx="8207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98E94-092A-E246-B301-CF91359689DF}"/>
              </a:ext>
            </a:extLst>
          </p:cNvPr>
          <p:cNvCxnSpPr/>
          <p:nvPr/>
        </p:nvCxnSpPr>
        <p:spPr>
          <a:xfrm>
            <a:off x="8469071" y="2737775"/>
            <a:ext cx="0" cy="29106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We’ll come back to maximum likelihood in a bit…</a:t>
                </a:r>
                <a:br>
                  <a:rPr dirty="0"/>
                </a:br>
                <a:r>
                  <a:rPr dirty="0"/>
                  <a:t>Newton’s method is a way to find the x-intercept of arbitrary functions</a:t>
                </a:r>
              </a:p>
              <a:p>
                <a:pPr marL="0" lvl="0" indent="0">
                  <a:buNone/>
                </a:pPr>
                <a:r>
                  <a:rPr dirty="0"/>
                  <a:t>In a </a:t>
                </a:r>
                <a:r>
                  <a:rPr dirty="0" err="1"/>
                  <a:t>nutshel</a:t>
                </a:r>
                <a:r>
                  <a:rPr dirty="0"/>
                  <a:t>…</a:t>
                </a:r>
              </a:p>
              <a:p>
                <a:pPr lvl="1"/>
                <a:r>
                  <a:rPr dirty="0"/>
                  <a:t>Start with a guess,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Calculate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and the derivative (slope)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Pick a new guess, based on where the tangent line crosses the x-axis: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Keep going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with some tolerance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[</a:t>
                </a:r>
                <a:r>
                  <a:rPr lang="en-US" dirty="0"/>
                  <a:t>demo </a:t>
                </a:r>
                <a:r>
                  <a:rPr dirty="0"/>
                  <a:t>on board]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1321</Words>
  <Application>Microsoft Macintosh PowerPoint</Application>
  <PresentationFormat>Widescreen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Maximum Likelihood</vt:lpstr>
      <vt:lpstr>Maximum Likelihood Estimates</vt:lpstr>
      <vt:lpstr>Finding Maximum Likelihood</vt:lpstr>
      <vt:lpstr>Calculus</vt:lpstr>
      <vt:lpstr>In R using clever algorithms</vt:lpstr>
      <vt:lpstr>R code for MLE using glm()</vt:lpstr>
      <vt:lpstr>Under the hood of glm()</vt:lpstr>
      <vt:lpstr>Maximum Likelihood algorithms</vt:lpstr>
      <vt:lpstr>Newton’s Method</vt:lpstr>
      <vt:lpstr>Newton’s Method</vt:lpstr>
      <vt:lpstr>Iterate</vt:lpstr>
      <vt:lpstr>Follow @ChelseaParlett on Twitter and Instagram for more stats memes</vt:lpstr>
      <vt:lpstr>Using Newton’s Method for MLE</vt:lpstr>
      <vt:lpstr>Using Newton’s Method for MLE</vt:lpstr>
      <vt:lpstr>Example</vt:lpstr>
      <vt:lpstr>step 1</vt:lpstr>
      <vt:lpstr>step 2</vt:lpstr>
      <vt:lpstr>Step 3</vt:lpstr>
      <vt:lpstr>Step 5</vt:lpstr>
      <vt:lpstr>Step 6</vt:lpstr>
      <vt:lpstr>Vocab Recap</vt:lpstr>
      <vt:lpstr>Real error messages you might see:</vt:lpstr>
      <vt:lpstr>Real error messages you might see:</vt:lpstr>
      <vt:lpstr>Exercise 1: Orchids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</dc:title>
  <dc:creator>Eric Scott</dc:creator>
  <cp:keywords/>
  <cp:lastModifiedBy>Scott, Eric R.</cp:lastModifiedBy>
  <cp:revision>11</cp:revision>
  <dcterms:created xsi:type="dcterms:W3CDTF">2020-01-28T19:07:43Z</dcterms:created>
  <dcterms:modified xsi:type="dcterms:W3CDTF">2020-01-30T18:30:17Z</dcterms:modified>
</cp:coreProperties>
</file>