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6" autoAdjust="0"/>
    <p:restoredTop sz="94696" autoAdjust="0"/>
  </p:normalViewPr>
  <p:slideViewPr>
    <p:cSldViewPr snapToGrid="0" snapToObjects="1">
      <p:cViewPr varScale="1">
        <p:scale>
          <a:sx n="86" d="100"/>
          <a:sy n="86" d="100"/>
        </p:scale>
        <p:origin x="248" y="5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2103D-89B8-1F4F-8EFD-F26027AC662B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196AA-B982-414E-A691-FB9C8B48A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definitions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96AA-B982-414E-A691-FB9C8B48A9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valon.owens@tufts.edu" TargetMode="External"/><Relationship Id="rId2" Type="http://schemas.openxmlformats.org/officeDocument/2006/relationships/hyperlink" Target="mailto:eric.scott@tufts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Welcome to Ecological Statistics and Data!</a:t>
            </a:r>
            <a:r>
              <a:rPr lang="en-US" dirty="0"/>
              <a:t> (Bio 133)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lang="en-US" dirty="0"/>
              <a:t>Instructor: </a:t>
            </a:r>
            <a:r>
              <a:rPr dirty="0"/>
              <a:t>Eric Scott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2019-01-16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Scope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dirty="0"/>
              <a:t>Definition of probability assumes trials are representative of a “population”</a:t>
            </a:r>
          </a:p>
          <a:p>
            <a:pPr>
              <a:lnSpc>
                <a:spcPct val="150000"/>
              </a:lnSpc>
            </a:pPr>
            <a:r>
              <a:rPr dirty="0"/>
              <a:t>“population” (statistics definition) = larger group for which you estimating the probability</a:t>
            </a:r>
          </a:p>
          <a:p>
            <a:pPr>
              <a:lnSpc>
                <a:spcPct val="150000"/>
              </a:lnSpc>
            </a:pPr>
            <a:r>
              <a:rPr dirty="0"/>
              <a:t>Trials should be </a:t>
            </a:r>
            <a:r>
              <a:rPr b="1" dirty="0"/>
              <a:t>representative</a:t>
            </a:r>
            <a:r>
              <a:rPr dirty="0"/>
              <a:t> and </a:t>
            </a:r>
            <a:r>
              <a:rPr b="1" dirty="0"/>
              <a:t>independent</a:t>
            </a:r>
            <a:r>
              <a:rPr dirty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dirty="0"/>
              <a:t>Scope of inference = “population” over which your data are </a:t>
            </a:r>
            <a:r>
              <a:rPr b="1" dirty="0"/>
              <a:t>representative</a:t>
            </a:r>
            <a:r>
              <a:rPr dirty="0"/>
              <a:t> and </a:t>
            </a:r>
            <a:r>
              <a:rPr b="1" dirty="0"/>
              <a:t>independent</a:t>
            </a:r>
            <a:r>
              <a:rPr dirty="0"/>
              <a:t> observations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AD3085-AFF1-C04F-9B2A-B8B6DE9695B9}"/>
              </a:ext>
            </a:extLst>
          </p:cNvPr>
          <p:cNvSpPr/>
          <p:nvPr/>
        </p:nvSpPr>
        <p:spPr>
          <a:xfrm>
            <a:off x="609600" y="1600201"/>
            <a:ext cx="5101652" cy="42572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BABC43E-37B3-F944-B2A3-A436475BF402}"/>
              </a:ext>
            </a:extLst>
          </p:cNvPr>
          <p:cNvSpPr/>
          <p:nvPr/>
        </p:nvSpPr>
        <p:spPr>
          <a:xfrm>
            <a:off x="647798" y="1619441"/>
            <a:ext cx="2852599" cy="3252866"/>
          </a:xfrm>
          <a:custGeom>
            <a:avLst/>
            <a:gdLst>
              <a:gd name="connsiteX0" fmla="*/ 2848131 w 2852599"/>
              <a:gd name="connsiteY0" fmla="*/ 224853 h 3252866"/>
              <a:gd name="connsiteX1" fmla="*/ 2683239 w 2852599"/>
              <a:gd name="connsiteY1" fmla="*/ 314794 h 3252866"/>
              <a:gd name="connsiteX2" fmla="*/ 2593298 w 2852599"/>
              <a:gd name="connsiteY2" fmla="*/ 404735 h 3252866"/>
              <a:gd name="connsiteX3" fmla="*/ 2488367 w 2852599"/>
              <a:gd name="connsiteY3" fmla="*/ 629587 h 3252866"/>
              <a:gd name="connsiteX4" fmla="*/ 2518347 w 2852599"/>
              <a:gd name="connsiteY4" fmla="*/ 809469 h 3252866"/>
              <a:gd name="connsiteX5" fmla="*/ 2548328 w 2852599"/>
              <a:gd name="connsiteY5" fmla="*/ 854440 h 3252866"/>
              <a:gd name="connsiteX6" fmla="*/ 2578308 w 2852599"/>
              <a:gd name="connsiteY6" fmla="*/ 944381 h 3252866"/>
              <a:gd name="connsiteX7" fmla="*/ 2533338 w 2852599"/>
              <a:gd name="connsiteY7" fmla="*/ 1229194 h 3252866"/>
              <a:gd name="connsiteX8" fmla="*/ 2488367 w 2852599"/>
              <a:gd name="connsiteY8" fmla="*/ 1319135 h 3252866"/>
              <a:gd name="connsiteX9" fmla="*/ 2473377 w 2852599"/>
              <a:gd name="connsiteY9" fmla="*/ 1424066 h 3252866"/>
              <a:gd name="connsiteX10" fmla="*/ 2413416 w 2852599"/>
              <a:gd name="connsiteY10" fmla="*/ 1543987 h 3252866"/>
              <a:gd name="connsiteX11" fmla="*/ 2338465 w 2852599"/>
              <a:gd name="connsiteY11" fmla="*/ 1693889 h 3252866"/>
              <a:gd name="connsiteX12" fmla="*/ 2323475 w 2852599"/>
              <a:gd name="connsiteY12" fmla="*/ 1738859 h 3252866"/>
              <a:gd name="connsiteX13" fmla="*/ 2293495 w 2852599"/>
              <a:gd name="connsiteY13" fmla="*/ 1783830 h 3252866"/>
              <a:gd name="connsiteX14" fmla="*/ 2278505 w 2852599"/>
              <a:gd name="connsiteY14" fmla="*/ 1828800 h 3252866"/>
              <a:gd name="connsiteX15" fmla="*/ 2248524 w 2852599"/>
              <a:gd name="connsiteY15" fmla="*/ 1903751 h 3252866"/>
              <a:gd name="connsiteX16" fmla="*/ 2188564 w 2852599"/>
              <a:gd name="connsiteY16" fmla="*/ 2008682 h 3252866"/>
              <a:gd name="connsiteX17" fmla="*/ 2128603 w 2852599"/>
              <a:gd name="connsiteY17" fmla="*/ 2113613 h 3252866"/>
              <a:gd name="connsiteX18" fmla="*/ 2113613 w 2852599"/>
              <a:gd name="connsiteY18" fmla="*/ 2173574 h 3252866"/>
              <a:gd name="connsiteX19" fmla="*/ 2038662 w 2852599"/>
              <a:gd name="connsiteY19" fmla="*/ 2323476 h 3252866"/>
              <a:gd name="connsiteX20" fmla="*/ 2008682 w 2852599"/>
              <a:gd name="connsiteY20" fmla="*/ 2368446 h 3252866"/>
              <a:gd name="connsiteX21" fmla="*/ 1918741 w 2852599"/>
              <a:gd name="connsiteY21" fmla="*/ 2548328 h 3252866"/>
              <a:gd name="connsiteX22" fmla="*/ 1948721 w 2852599"/>
              <a:gd name="connsiteY22" fmla="*/ 2728210 h 3252866"/>
              <a:gd name="connsiteX23" fmla="*/ 1978702 w 2852599"/>
              <a:gd name="connsiteY23" fmla="*/ 2758191 h 3252866"/>
              <a:gd name="connsiteX24" fmla="*/ 1918741 w 2852599"/>
              <a:gd name="connsiteY24" fmla="*/ 2878112 h 3252866"/>
              <a:gd name="connsiteX25" fmla="*/ 1873770 w 2852599"/>
              <a:gd name="connsiteY25" fmla="*/ 2923082 h 3252866"/>
              <a:gd name="connsiteX26" fmla="*/ 1813810 w 2852599"/>
              <a:gd name="connsiteY26" fmla="*/ 2938073 h 3252866"/>
              <a:gd name="connsiteX27" fmla="*/ 1708879 w 2852599"/>
              <a:gd name="connsiteY27" fmla="*/ 2923082 h 3252866"/>
              <a:gd name="connsiteX28" fmla="*/ 1588957 w 2852599"/>
              <a:gd name="connsiteY28" fmla="*/ 2833141 h 3252866"/>
              <a:gd name="connsiteX29" fmla="*/ 1543987 w 2852599"/>
              <a:gd name="connsiteY29" fmla="*/ 2818151 h 3252866"/>
              <a:gd name="connsiteX30" fmla="*/ 1484026 w 2852599"/>
              <a:gd name="connsiteY30" fmla="*/ 2788171 h 3252866"/>
              <a:gd name="connsiteX31" fmla="*/ 1409075 w 2852599"/>
              <a:gd name="connsiteY31" fmla="*/ 2713220 h 3252866"/>
              <a:gd name="connsiteX32" fmla="*/ 1379095 w 2852599"/>
              <a:gd name="connsiteY32" fmla="*/ 2668250 h 3252866"/>
              <a:gd name="connsiteX33" fmla="*/ 1319134 w 2852599"/>
              <a:gd name="connsiteY33" fmla="*/ 2638269 h 3252866"/>
              <a:gd name="connsiteX34" fmla="*/ 1229193 w 2852599"/>
              <a:gd name="connsiteY34" fmla="*/ 2593299 h 3252866"/>
              <a:gd name="connsiteX35" fmla="*/ 944380 w 2852599"/>
              <a:gd name="connsiteY35" fmla="*/ 2608289 h 3252866"/>
              <a:gd name="connsiteX36" fmla="*/ 899410 w 2852599"/>
              <a:gd name="connsiteY36" fmla="*/ 2623279 h 3252866"/>
              <a:gd name="connsiteX37" fmla="*/ 839449 w 2852599"/>
              <a:gd name="connsiteY37" fmla="*/ 2698230 h 3252866"/>
              <a:gd name="connsiteX38" fmla="*/ 764498 w 2852599"/>
              <a:gd name="connsiteY38" fmla="*/ 2773181 h 3252866"/>
              <a:gd name="connsiteX39" fmla="*/ 734518 w 2852599"/>
              <a:gd name="connsiteY39" fmla="*/ 2818151 h 3252866"/>
              <a:gd name="connsiteX40" fmla="*/ 689547 w 2852599"/>
              <a:gd name="connsiteY40" fmla="*/ 2833141 h 3252866"/>
              <a:gd name="connsiteX41" fmla="*/ 644577 w 2852599"/>
              <a:gd name="connsiteY41" fmla="*/ 2863122 h 3252866"/>
              <a:gd name="connsiteX42" fmla="*/ 539646 w 2852599"/>
              <a:gd name="connsiteY42" fmla="*/ 2893102 h 3252866"/>
              <a:gd name="connsiteX43" fmla="*/ 509665 w 2852599"/>
              <a:gd name="connsiteY43" fmla="*/ 2923082 h 3252866"/>
              <a:gd name="connsiteX44" fmla="*/ 464695 w 2852599"/>
              <a:gd name="connsiteY44" fmla="*/ 2953063 h 3252866"/>
              <a:gd name="connsiteX45" fmla="*/ 494675 w 2852599"/>
              <a:gd name="connsiteY45" fmla="*/ 3013023 h 3252866"/>
              <a:gd name="connsiteX46" fmla="*/ 509665 w 2852599"/>
              <a:gd name="connsiteY46" fmla="*/ 3057994 h 3252866"/>
              <a:gd name="connsiteX47" fmla="*/ 449705 w 2852599"/>
              <a:gd name="connsiteY47" fmla="*/ 3147935 h 3252866"/>
              <a:gd name="connsiteX48" fmla="*/ 419724 w 2852599"/>
              <a:gd name="connsiteY48" fmla="*/ 3207895 h 3252866"/>
              <a:gd name="connsiteX49" fmla="*/ 299803 w 2852599"/>
              <a:gd name="connsiteY49" fmla="*/ 3252866 h 3252866"/>
              <a:gd name="connsiteX50" fmla="*/ 224852 w 2852599"/>
              <a:gd name="connsiteY50" fmla="*/ 3192905 h 3252866"/>
              <a:gd name="connsiteX51" fmla="*/ 164892 w 2852599"/>
              <a:gd name="connsiteY51" fmla="*/ 3147935 h 3252866"/>
              <a:gd name="connsiteX52" fmla="*/ 104931 w 2852599"/>
              <a:gd name="connsiteY52" fmla="*/ 3057994 h 3252866"/>
              <a:gd name="connsiteX53" fmla="*/ 74951 w 2852599"/>
              <a:gd name="connsiteY53" fmla="*/ 2623279 h 3252866"/>
              <a:gd name="connsiteX54" fmla="*/ 44970 w 2852599"/>
              <a:gd name="connsiteY54" fmla="*/ 2533338 h 3252866"/>
              <a:gd name="connsiteX55" fmla="*/ 29980 w 2852599"/>
              <a:gd name="connsiteY55" fmla="*/ 2488368 h 3252866"/>
              <a:gd name="connsiteX56" fmla="*/ 29980 w 2852599"/>
              <a:gd name="connsiteY56" fmla="*/ 1978702 h 3252866"/>
              <a:gd name="connsiteX57" fmla="*/ 44970 w 2852599"/>
              <a:gd name="connsiteY57" fmla="*/ 1439056 h 3252866"/>
              <a:gd name="connsiteX58" fmla="*/ 29980 w 2852599"/>
              <a:gd name="connsiteY58" fmla="*/ 1244184 h 3252866"/>
              <a:gd name="connsiteX59" fmla="*/ 44970 w 2852599"/>
              <a:gd name="connsiteY59" fmla="*/ 1079292 h 3252866"/>
              <a:gd name="connsiteX60" fmla="*/ 29980 w 2852599"/>
              <a:gd name="connsiteY60" fmla="*/ 1004341 h 3252866"/>
              <a:gd name="connsiteX61" fmla="*/ 0 w 2852599"/>
              <a:gd name="connsiteY61" fmla="*/ 839450 h 3252866"/>
              <a:gd name="connsiteX62" fmla="*/ 14990 w 2852599"/>
              <a:gd name="connsiteY62" fmla="*/ 599607 h 3252866"/>
              <a:gd name="connsiteX63" fmla="*/ 0 w 2852599"/>
              <a:gd name="connsiteY63" fmla="*/ 494676 h 3252866"/>
              <a:gd name="connsiteX64" fmla="*/ 14990 w 2852599"/>
              <a:gd name="connsiteY64" fmla="*/ 419725 h 3252866"/>
              <a:gd name="connsiteX65" fmla="*/ 29980 w 2852599"/>
              <a:gd name="connsiteY65" fmla="*/ 314794 h 3252866"/>
              <a:gd name="connsiteX66" fmla="*/ 59961 w 2852599"/>
              <a:gd name="connsiteY66" fmla="*/ 164892 h 3252866"/>
              <a:gd name="connsiteX67" fmla="*/ 74951 w 2852599"/>
              <a:gd name="connsiteY67" fmla="*/ 119922 h 3252866"/>
              <a:gd name="connsiteX68" fmla="*/ 194872 w 2852599"/>
              <a:gd name="connsiteY68" fmla="*/ 74951 h 3252866"/>
              <a:gd name="connsiteX69" fmla="*/ 584616 w 2852599"/>
              <a:gd name="connsiteY69" fmla="*/ 104932 h 3252866"/>
              <a:gd name="connsiteX70" fmla="*/ 779488 w 2852599"/>
              <a:gd name="connsiteY70" fmla="*/ 89941 h 3252866"/>
              <a:gd name="connsiteX71" fmla="*/ 1394085 w 2852599"/>
              <a:gd name="connsiteY71" fmla="*/ 104932 h 3252866"/>
              <a:gd name="connsiteX72" fmla="*/ 1499016 w 2852599"/>
              <a:gd name="connsiteY72" fmla="*/ 119922 h 3252866"/>
              <a:gd name="connsiteX73" fmla="*/ 1738859 w 2852599"/>
              <a:gd name="connsiteY73" fmla="*/ 104932 h 3252866"/>
              <a:gd name="connsiteX74" fmla="*/ 1933731 w 2852599"/>
              <a:gd name="connsiteY74" fmla="*/ 59961 h 3252866"/>
              <a:gd name="connsiteX75" fmla="*/ 2113613 w 2852599"/>
              <a:gd name="connsiteY75" fmla="*/ 14991 h 3252866"/>
              <a:gd name="connsiteX76" fmla="*/ 2158584 w 2852599"/>
              <a:gd name="connsiteY76" fmla="*/ 0 h 3252866"/>
              <a:gd name="connsiteX77" fmla="*/ 2728210 w 2852599"/>
              <a:gd name="connsiteY77" fmla="*/ 14991 h 3252866"/>
              <a:gd name="connsiteX78" fmla="*/ 2788170 w 2852599"/>
              <a:gd name="connsiteY78" fmla="*/ 59961 h 3252866"/>
              <a:gd name="connsiteX79" fmla="*/ 2818151 w 2852599"/>
              <a:gd name="connsiteY79" fmla="*/ 149902 h 3252866"/>
              <a:gd name="connsiteX80" fmla="*/ 2848131 w 2852599"/>
              <a:gd name="connsiteY80" fmla="*/ 224853 h 325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852599" h="3252866">
                <a:moveTo>
                  <a:pt x="2848131" y="224853"/>
                </a:moveTo>
                <a:cubicBezTo>
                  <a:pt x="2825646" y="252335"/>
                  <a:pt x="2734388" y="278689"/>
                  <a:pt x="2683239" y="314794"/>
                </a:cubicBezTo>
                <a:cubicBezTo>
                  <a:pt x="2648601" y="339245"/>
                  <a:pt x="2617318" y="369797"/>
                  <a:pt x="2593298" y="404735"/>
                </a:cubicBezTo>
                <a:cubicBezTo>
                  <a:pt x="2551694" y="465249"/>
                  <a:pt x="2517236" y="557414"/>
                  <a:pt x="2488367" y="629587"/>
                </a:cubicBezTo>
                <a:cubicBezTo>
                  <a:pt x="2490593" y="645167"/>
                  <a:pt x="2508231" y="782492"/>
                  <a:pt x="2518347" y="809469"/>
                </a:cubicBezTo>
                <a:cubicBezTo>
                  <a:pt x="2524673" y="826338"/>
                  <a:pt x="2538334" y="839450"/>
                  <a:pt x="2548328" y="854440"/>
                </a:cubicBezTo>
                <a:cubicBezTo>
                  <a:pt x="2558321" y="884420"/>
                  <a:pt x="2576647" y="912823"/>
                  <a:pt x="2578308" y="944381"/>
                </a:cubicBezTo>
                <a:cubicBezTo>
                  <a:pt x="2584010" y="1052715"/>
                  <a:pt x="2572707" y="1134708"/>
                  <a:pt x="2533338" y="1229194"/>
                </a:cubicBezTo>
                <a:cubicBezTo>
                  <a:pt x="2520446" y="1260135"/>
                  <a:pt x="2503357" y="1289155"/>
                  <a:pt x="2488367" y="1319135"/>
                </a:cubicBezTo>
                <a:cubicBezTo>
                  <a:pt x="2483370" y="1354112"/>
                  <a:pt x="2484550" y="1390547"/>
                  <a:pt x="2473377" y="1424066"/>
                </a:cubicBezTo>
                <a:cubicBezTo>
                  <a:pt x="2459244" y="1466465"/>
                  <a:pt x="2430014" y="1502491"/>
                  <a:pt x="2413416" y="1543987"/>
                </a:cubicBezTo>
                <a:cubicBezTo>
                  <a:pt x="2336407" y="1736512"/>
                  <a:pt x="2436486" y="1497848"/>
                  <a:pt x="2338465" y="1693889"/>
                </a:cubicBezTo>
                <a:cubicBezTo>
                  <a:pt x="2331399" y="1708022"/>
                  <a:pt x="2330541" y="1724726"/>
                  <a:pt x="2323475" y="1738859"/>
                </a:cubicBezTo>
                <a:cubicBezTo>
                  <a:pt x="2315418" y="1754973"/>
                  <a:pt x="2301552" y="1767716"/>
                  <a:pt x="2293495" y="1783830"/>
                </a:cubicBezTo>
                <a:cubicBezTo>
                  <a:pt x="2286429" y="1797963"/>
                  <a:pt x="2284053" y="1814005"/>
                  <a:pt x="2278505" y="1828800"/>
                </a:cubicBezTo>
                <a:cubicBezTo>
                  <a:pt x="2269057" y="1853995"/>
                  <a:pt x="2259453" y="1879162"/>
                  <a:pt x="2248524" y="1903751"/>
                </a:cubicBezTo>
                <a:cubicBezTo>
                  <a:pt x="2223164" y="1960810"/>
                  <a:pt x="2220719" y="1960450"/>
                  <a:pt x="2188564" y="2008682"/>
                </a:cubicBezTo>
                <a:cubicBezTo>
                  <a:pt x="2142716" y="2146229"/>
                  <a:pt x="2219354" y="1932113"/>
                  <a:pt x="2128603" y="2113613"/>
                </a:cubicBezTo>
                <a:cubicBezTo>
                  <a:pt x="2119389" y="2132040"/>
                  <a:pt x="2121729" y="2154638"/>
                  <a:pt x="2113613" y="2173574"/>
                </a:cubicBezTo>
                <a:cubicBezTo>
                  <a:pt x="2091607" y="2224922"/>
                  <a:pt x="2069650" y="2276993"/>
                  <a:pt x="2038662" y="2323476"/>
                </a:cubicBezTo>
                <a:cubicBezTo>
                  <a:pt x="2028669" y="2338466"/>
                  <a:pt x="2017160" y="2352550"/>
                  <a:pt x="2008682" y="2368446"/>
                </a:cubicBezTo>
                <a:cubicBezTo>
                  <a:pt x="1977135" y="2427597"/>
                  <a:pt x="1918741" y="2548328"/>
                  <a:pt x="1918741" y="2548328"/>
                </a:cubicBezTo>
                <a:cubicBezTo>
                  <a:pt x="1920147" y="2559580"/>
                  <a:pt x="1932214" y="2695196"/>
                  <a:pt x="1948721" y="2728210"/>
                </a:cubicBezTo>
                <a:cubicBezTo>
                  <a:pt x="1955042" y="2740851"/>
                  <a:pt x="1968708" y="2748197"/>
                  <a:pt x="1978702" y="2758191"/>
                </a:cubicBezTo>
                <a:cubicBezTo>
                  <a:pt x="1960258" y="2813521"/>
                  <a:pt x="1961218" y="2821476"/>
                  <a:pt x="1918741" y="2878112"/>
                </a:cubicBezTo>
                <a:cubicBezTo>
                  <a:pt x="1906021" y="2895071"/>
                  <a:pt x="1892176" y="2912564"/>
                  <a:pt x="1873770" y="2923082"/>
                </a:cubicBezTo>
                <a:cubicBezTo>
                  <a:pt x="1855883" y="2933303"/>
                  <a:pt x="1833797" y="2933076"/>
                  <a:pt x="1813810" y="2938073"/>
                </a:cubicBezTo>
                <a:cubicBezTo>
                  <a:pt x="1778833" y="2933076"/>
                  <a:pt x="1742966" y="2932379"/>
                  <a:pt x="1708879" y="2923082"/>
                </a:cubicBezTo>
                <a:cubicBezTo>
                  <a:pt x="1628754" y="2901229"/>
                  <a:pt x="1658246" y="2882633"/>
                  <a:pt x="1588957" y="2833141"/>
                </a:cubicBezTo>
                <a:cubicBezTo>
                  <a:pt x="1576099" y="2823957"/>
                  <a:pt x="1558510" y="2824375"/>
                  <a:pt x="1543987" y="2818151"/>
                </a:cubicBezTo>
                <a:cubicBezTo>
                  <a:pt x="1523448" y="2809349"/>
                  <a:pt x="1504013" y="2798164"/>
                  <a:pt x="1484026" y="2788171"/>
                </a:cubicBezTo>
                <a:cubicBezTo>
                  <a:pt x="1404082" y="2668252"/>
                  <a:pt x="1509007" y="2813151"/>
                  <a:pt x="1409075" y="2713220"/>
                </a:cubicBezTo>
                <a:cubicBezTo>
                  <a:pt x="1396336" y="2700481"/>
                  <a:pt x="1392935" y="2679783"/>
                  <a:pt x="1379095" y="2668250"/>
                </a:cubicBezTo>
                <a:cubicBezTo>
                  <a:pt x="1361928" y="2653944"/>
                  <a:pt x="1338536" y="2649356"/>
                  <a:pt x="1319134" y="2638269"/>
                </a:cubicBezTo>
                <a:cubicBezTo>
                  <a:pt x="1237772" y="2591776"/>
                  <a:pt x="1311643" y="2620782"/>
                  <a:pt x="1229193" y="2593299"/>
                </a:cubicBezTo>
                <a:cubicBezTo>
                  <a:pt x="1134255" y="2598296"/>
                  <a:pt x="1039059" y="2599682"/>
                  <a:pt x="944380" y="2608289"/>
                </a:cubicBezTo>
                <a:cubicBezTo>
                  <a:pt x="928644" y="2609720"/>
                  <a:pt x="912959" y="2615150"/>
                  <a:pt x="899410" y="2623279"/>
                </a:cubicBezTo>
                <a:cubicBezTo>
                  <a:pt x="868646" y="2641737"/>
                  <a:pt x="862027" y="2672426"/>
                  <a:pt x="839449" y="2698230"/>
                </a:cubicBezTo>
                <a:cubicBezTo>
                  <a:pt x="816183" y="2724820"/>
                  <a:pt x="784097" y="2743783"/>
                  <a:pt x="764498" y="2773181"/>
                </a:cubicBezTo>
                <a:cubicBezTo>
                  <a:pt x="754505" y="2788171"/>
                  <a:pt x="748586" y="2806897"/>
                  <a:pt x="734518" y="2818151"/>
                </a:cubicBezTo>
                <a:cubicBezTo>
                  <a:pt x="722179" y="2828022"/>
                  <a:pt x="704537" y="2828144"/>
                  <a:pt x="689547" y="2833141"/>
                </a:cubicBezTo>
                <a:cubicBezTo>
                  <a:pt x="674557" y="2843135"/>
                  <a:pt x="660691" y="2855065"/>
                  <a:pt x="644577" y="2863122"/>
                </a:cubicBezTo>
                <a:cubicBezTo>
                  <a:pt x="623074" y="2873874"/>
                  <a:pt x="558855" y="2888300"/>
                  <a:pt x="539646" y="2893102"/>
                </a:cubicBezTo>
                <a:cubicBezTo>
                  <a:pt x="529652" y="2903095"/>
                  <a:pt x="520701" y="2914253"/>
                  <a:pt x="509665" y="2923082"/>
                </a:cubicBezTo>
                <a:cubicBezTo>
                  <a:pt x="495597" y="2934336"/>
                  <a:pt x="467657" y="2935292"/>
                  <a:pt x="464695" y="2953063"/>
                </a:cubicBezTo>
                <a:cubicBezTo>
                  <a:pt x="461021" y="2975105"/>
                  <a:pt x="485873" y="2992484"/>
                  <a:pt x="494675" y="3013023"/>
                </a:cubicBezTo>
                <a:cubicBezTo>
                  <a:pt x="500899" y="3027547"/>
                  <a:pt x="504668" y="3043004"/>
                  <a:pt x="509665" y="3057994"/>
                </a:cubicBezTo>
                <a:cubicBezTo>
                  <a:pt x="489678" y="3087974"/>
                  <a:pt x="465819" y="3115707"/>
                  <a:pt x="449705" y="3147935"/>
                </a:cubicBezTo>
                <a:cubicBezTo>
                  <a:pt x="439711" y="3167922"/>
                  <a:pt x="435525" y="3192094"/>
                  <a:pt x="419724" y="3207895"/>
                </a:cubicBezTo>
                <a:cubicBezTo>
                  <a:pt x="393593" y="3234026"/>
                  <a:pt x="333265" y="3244501"/>
                  <a:pt x="299803" y="3252866"/>
                </a:cubicBezTo>
                <a:cubicBezTo>
                  <a:pt x="188619" y="3178743"/>
                  <a:pt x="310291" y="3264104"/>
                  <a:pt x="224852" y="3192905"/>
                </a:cubicBezTo>
                <a:cubicBezTo>
                  <a:pt x="205659" y="3176911"/>
                  <a:pt x="181490" y="3166608"/>
                  <a:pt x="164892" y="3147935"/>
                </a:cubicBezTo>
                <a:cubicBezTo>
                  <a:pt x="140954" y="3121004"/>
                  <a:pt x="104931" y="3057994"/>
                  <a:pt x="104931" y="3057994"/>
                </a:cubicBezTo>
                <a:cubicBezTo>
                  <a:pt x="45037" y="2878309"/>
                  <a:pt x="121744" y="3122403"/>
                  <a:pt x="74951" y="2623279"/>
                </a:cubicBezTo>
                <a:cubicBezTo>
                  <a:pt x="72001" y="2591815"/>
                  <a:pt x="54964" y="2563318"/>
                  <a:pt x="44970" y="2533338"/>
                </a:cubicBezTo>
                <a:lnTo>
                  <a:pt x="29980" y="2488368"/>
                </a:lnTo>
                <a:cubicBezTo>
                  <a:pt x="75893" y="1616005"/>
                  <a:pt x="29980" y="2703382"/>
                  <a:pt x="29980" y="1978702"/>
                </a:cubicBezTo>
                <a:cubicBezTo>
                  <a:pt x="29980" y="1798751"/>
                  <a:pt x="39973" y="1618938"/>
                  <a:pt x="44970" y="1439056"/>
                </a:cubicBezTo>
                <a:cubicBezTo>
                  <a:pt x="39973" y="1374099"/>
                  <a:pt x="29980" y="1309333"/>
                  <a:pt x="29980" y="1244184"/>
                </a:cubicBezTo>
                <a:cubicBezTo>
                  <a:pt x="29980" y="1188993"/>
                  <a:pt x="44970" y="1134483"/>
                  <a:pt x="44970" y="1079292"/>
                </a:cubicBezTo>
                <a:cubicBezTo>
                  <a:pt x="44970" y="1053814"/>
                  <a:pt x="34538" y="1029408"/>
                  <a:pt x="29980" y="1004341"/>
                </a:cubicBezTo>
                <a:cubicBezTo>
                  <a:pt x="-8374" y="793389"/>
                  <a:pt x="37025" y="1024576"/>
                  <a:pt x="0" y="839450"/>
                </a:cubicBezTo>
                <a:cubicBezTo>
                  <a:pt x="4997" y="759502"/>
                  <a:pt x="14990" y="679711"/>
                  <a:pt x="14990" y="599607"/>
                </a:cubicBezTo>
                <a:cubicBezTo>
                  <a:pt x="14990" y="564275"/>
                  <a:pt x="0" y="530008"/>
                  <a:pt x="0" y="494676"/>
                </a:cubicBezTo>
                <a:cubicBezTo>
                  <a:pt x="0" y="469198"/>
                  <a:pt x="10801" y="444857"/>
                  <a:pt x="14990" y="419725"/>
                </a:cubicBezTo>
                <a:cubicBezTo>
                  <a:pt x="20798" y="384874"/>
                  <a:pt x="23840" y="349588"/>
                  <a:pt x="29980" y="314794"/>
                </a:cubicBezTo>
                <a:cubicBezTo>
                  <a:pt x="38836" y="264612"/>
                  <a:pt x="43847" y="213234"/>
                  <a:pt x="59961" y="164892"/>
                </a:cubicBezTo>
                <a:cubicBezTo>
                  <a:pt x="64958" y="149902"/>
                  <a:pt x="65080" y="132260"/>
                  <a:pt x="74951" y="119922"/>
                </a:cubicBezTo>
                <a:cubicBezTo>
                  <a:pt x="104361" y="83160"/>
                  <a:pt x="154241" y="83077"/>
                  <a:pt x="194872" y="74951"/>
                </a:cubicBezTo>
                <a:lnTo>
                  <a:pt x="584616" y="104932"/>
                </a:lnTo>
                <a:cubicBezTo>
                  <a:pt x="649765" y="104932"/>
                  <a:pt x="714531" y="94938"/>
                  <a:pt x="779488" y="89941"/>
                </a:cubicBezTo>
                <a:lnTo>
                  <a:pt x="1394085" y="104932"/>
                </a:lnTo>
                <a:cubicBezTo>
                  <a:pt x="1429386" y="106403"/>
                  <a:pt x="1463684" y="119922"/>
                  <a:pt x="1499016" y="119922"/>
                </a:cubicBezTo>
                <a:cubicBezTo>
                  <a:pt x="1579120" y="119922"/>
                  <a:pt x="1658911" y="109929"/>
                  <a:pt x="1738859" y="104932"/>
                </a:cubicBezTo>
                <a:cubicBezTo>
                  <a:pt x="1990798" y="73438"/>
                  <a:pt x="1751029" y="113696"/>
                  <a:pt x="1933731" y="59961"/>
                </a:cubicBezTo>
                <a:cubicBezTo>
                  <a:pt x="1993026" y="42522"/>
                  <a:pt x="2054979" y="34537"/>
                  <a:pt x="2113613" y="14991"/>
                </a:cubicBezTo>
                <a:lnTo>
                  <a:pt x="2158584" y="0"/>
                </a:lnTo>
                <a:cubicBezTo>
                  <a:pt x="2348459" y="4997"/>
                  <a:pt x="2539125" y="-3017"/>
                  <a:pt x="2728210" y="14991"/>
                </a:cubicBezTo>
                <a:cubicBezTo>
                  <a:pt x="2753081" y="17360"/>
                  <a:pt x="2774312" y="39174"/>
                  <a:pt x="2788170" y="59961"/>
                </a:cubicBezTo>
                <a:cubicBezTo>
                  <a:pt x="2805700" y="86256"/>
                  <a:pt x="2818151" y="149902"/>
                  <a:pt x="2818151" y="149902"/>
                </a:cubicBezTo>
                <a:cubicBezTo>
                  <a:pt x="2800001" y="204354"/>
                  <a:pt x="2870616" y="197371"/>
                  <a:pt x="2848131" y="224853"/>
                </a:cubicBezTo>
                <a:close/>
              </a:path>
            </a:pathLst>
          </a:cu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B4A6A-56FE-844A-94A9-001CAE82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0883-5B09-AB44-8306-50840CD9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00201"/>
            <a:ext cx="5486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Random</a:t>
            </a:r>
          </a:p>
          <a:p>
            <a:pPr lvl="1"/>
            <a:r>
              <a:rPr lang="en-US" dirty="0"/>
              <a:t>Label all plants in population with numbers.  Choose subset at random</a:t>
            </a:r>
          </a:p>
          <a:p>
            <a:r>
              <a:rPr lang="en-US" dirty="0"/>
              <a:t>Systematic</a:t>
            </a:r>
          </a:p>
          <a:p>
            <a:pPr lvl="1"/>
            <a:r>
              <a:rPr lang="en-US" dirty="0"/>
              <a:t>Walk a transect and sample individuals every 10 paces</a:t>
            </a:r>
          </a:p>
          <a:p>
            <a:r>
              <a:rPr lang="en-US" dirty="0"/>
              <a:t>Haphazard</a:t>
            </a:r>
          </a:p>
          <a:p>
            <a:pPr lvl="1"/>
            <a:r>
              <a:rPr lang="en-US" dirty="0"/>
              <a:t>Choose samples without any conscious bias (Be careful! Unconscious bias exists!!!)</a:t>
            </a:r>
          </a:p>
          <a:p>
            <a:r>
              <a:rPr lang="en-US" dirty="0"/>
              <a:t>Stratified</a:t>
            </a:r>
          </a:p>
          <a:p>
            <a:pPr lvl="1"/>
            <a:r>
              <a:rPr lang="en-US" dirty="0"/>
              <a:t>Sample in forest and old field separately. # samples in each determined by relative area and variability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08516-D5FD-AC44-806B-45BC4F6E2941}"/>
              </a:ext>
            </a:extLst>
          </p:cNvPr>
          <p:cNvSpPr txBox="1"/>
          <p:nvPr/>
        </p:nvSpPr>
        <p:spPr>
          <a:xfrm>
            <a:off x="1277807" y="2876542"/>
            <a:ext cx="7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303E6-E59F-BA43-A30F-E776E2BA6690}"/>
              </a:ext>
            </a:extLst>
          </p:cNvPr>
          <p:cNvSpPr txBox="1"/>
          <p:nvPr/>
        </p:nvSpPr>
        <p:spPr>
          <a:xfrm>
            <a:off x="4070287" y="372880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Field</a:t>
            </a:r>
          </a:p>
        </p:txBody>
      </p:sp>
      <p:pic>
        <p:nvPicPr>
          <p:cNvPr id="24" name="Graphic 23" descr="Flower">
            <a:extLst>
              <a:ext uri="{FF2B5EF4-FFF2-40B4-BE49-F238E27FC236}">
                <a16:creationId xmlns:a16="http://schemas.microsoft.com/office/drawing/2014/main" id="{856BB022-BB7F-1C43-A0E6-C55C30207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281" y="1891441"/>
            <a:ext cx="642400" cy="642400"/>
          </a:xfrm>
          <a:prstGeom prst="rect">
            <a:avLst/>
          </a:prstGeom>
        </p:spPr>
      </p:pic>
      <p:pic>
        <p:nvPicPr>
          <p:cNvPr id="25" name="Graphic 24" descr="Flower">
            <a:extLst>
              <a:ext uri="{FF2B5EF4-FFF2-40B4-BE49-F238E27FC236}">
                <a16:creationId xmlns:a16="http://schemas.microsoft.com/office/drawing/2014/main" id="{159E5B4C-7181-F042-828E-83EA29A2A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0908" y="2464282"/>
            <a:ext cx="642400" cy="642400"/>
          </a:xfrm>
          <a:prstGeom prst="rect">
            <a:avLst/>
          </a:prstGeom>
        </p:spPr>
      </p:pic>
      <p:pic>
        <p:nvPicPr>
          <p:cNvPr id="26" name="Graphic 25" descr="Flower">
            <a:extLst>
              <a:ext uri="{FF2B5EF4-FFF2-40B4-BE49-F238E27FC236}">
                <a16:creationId xmlns:a16="http://schemas.microsoft.com/office/drawing/2014/main" id="{E404477F-56D5-EB42-867C-B9536D860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3424" y="1570241"/>
            <a:ext cx="642400" cy="642400"/>
          </a:xfrm>
          <a:prstGeom prst="rect">
            <a:avLst/>
          </a:prstGeom>
        </p:spPr>
      </p:pic>
      <p:pic>
        <p:nvPicPr>
          <p:cNvPr id="27" name="Graphic 26" descr="Flower">
            <a:extLst>
              <a:ext uri="{FF2B5EF4-FFF2-40B4-BE49-F238E27FC236}">
                <a16:creationId xmlns:a16="http://schemas.microsoft.com/office/drawing/2014/main" id="{521ED324-84DF-3946-942E-F19056177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332" y="3563408"/>
            <a:ext cx="642400" cy="642400"/>
          </a:xfrm>
          <a:prstGeom prst="rect">
            <a:avLst/>
          </a:prstGeom>
        </p:spPr>
      </p:pic>
      <p:pic>
        <p:nvPicPr>
          <p:cNvPr id="28" name="Graphic 27" descr="Flower">
            <a:extLst>
              <a:ext uri="{FF2B5EF4-FFF2-40B4-BE49-F238E27FC236}">
                <a16:creationId xmlns:a16="http://schemas.microsoft.com/office/drawing/2014/main" id="{42A2B096-DBDB-A74E-91DB-B35E30600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4097" y="4722457"/>
            <a:ext cx="642400" cy="642400"/>
          </a:xfrm>
          <a:prstGeom prst="rect">
            <a:avLst/>
          </a:prstGeom>
        </p:spPr>
      </p:pic>
      <p:pic>
        <p:nvPicPr>
          <p:cNvPr id="29" name="Graphic 28" descr="Flower">
            <a:extLst>
              <a:ext uri="{FF2B5EF4-FFF2-40B4-BE49-F238E27FC236}">
                <a16:creationId xmlns:a16="http://schemas.microsoft.com/office/drawing/2014/main" id="{01FC2C88-BFFF-1941-8D34-09AA8FDF4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7887" y="5109543"/>
            <a:ext cx="642400" cy="642400"/>
          </a:xfrm>
          <a:prstGeom prst="rect">
            <a:avLst/>
          </a:prstGeom>
        </p:spPr>
      </p:pic>
      <p:pic>
        <p:nvPicPr>
          <p:cNvPr id="30" name="Graphic 29" descr="Flower">
            <a:extLst>
              <a:ext uri="{FF2B5EF4-FFF2-40B4-BE49-F238E27FC236}">
                <a16:creationId xmlns:a16="http://schemas.microsoft.com/office/drawing/2014/main" id="{67CF28B7-D867-4C45-82DE-8EB02A430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6335" y="2995123"/>
            <a:ext cx="642400" cy="642400"/>
          </a:xfrm>
          <a:prstGeom prst="rect">
            <a:avLst/>
          </a:prstGeom>
        </p:spPr>
      </p:pic>
      <p:pic>
        <p:nvPicPr>
          <p:cNvPr id="31" name="Graphic 30" descr="Flower">
            <a:extLst>
              <a:ext uri="{FF2B5EF4-FFF2-40B4-BE49-F238E27FC236}">
                <a16:creationId xmlns:a16="http://schemas.microsoft.com/office/drawing/2014/main" id="{326C212E-314D-2342-AC34-1BFF3F16C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5824" y="2460535"/>
            <a:ext cx="642400" cy="642400"/>
          </a:xfrm>
          <a:prstGeom prst="rect">
            <a:avLst/>
          </a:prstGeom>
        </p:spPr>
      </p:pic>
      <p:pic>
        <p:nvPicPr>
          <p:cNvPr id="32" name="Graphic 31" descr="Flower">
            <a:extLst>
              <a:ext uri="{FF2B5EF4-FFF2-40B4-BE49-F238E27FC236}">
                <a16:creationId xmlns:a16="http://schemas.microsoft.com/office/drawing/2014/main" id="{921C667C-F57F-304D-9021-4162C6002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8631" y="4184855"/>
            <a:ext cx="642400" cy="642400"/>
          </a:xfrm>
          <a:prstGeom prst="rect">
            <a:avLst/>
          </a:prstGeom>
        </p:spPr>
      </p:pic>
      <p:pic>
        <p:nvPicPr>
          <p:cNvPr id="33" name="Graphic 32" descr="Flower">
            <a:extLst>
              <a:ext uri="{FF2B5EF4-FFF2-40B4-BE49-F238E27FC236}">
                <a16:creationId xmlns:a16="http://schemas.microsoft.com/office/drawing/2014/main" id="{E42496F8-4C68-704E-A590-A2358BDD0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9197" y="4108846"/>
            <a:ext cx="642400" cy="6424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BBAF40-701A-ED4B-B8A9-9266BC0DDEE8}"/>
              </a:ext>
            </a:extLst>
          </p:cNvPr>
          <p:cNvCxnSpPr>
            <a:cxnSpLocks/>
          </p:cNvCxnSpPr>
          <p:nvPr/>
        </p:nvCxnSpPr>
        <p:spPr>
          <a:xfrm>
            <a:off x="893059" y="2277972"/>
            <a:ext cx="4692254" cy="34739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9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Measure a probability of some event by sampling a population.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20th century: design experiments to fit statistical analysis assumptions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dirty="0"/>
              <a:t>21st century: option to design statistical models to be more like data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Our focus for this course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-US" dirty="0"/>
              <a:t>Focus on theory and interpretation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Focus on learning flexible tools rather than memorizing statistical tests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“Ecological”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Ecologists often count things and watch when they reproduce and die</a:t>
            </a:r>
          </a:p>
          <a:p>
            <a:pPr>
              <a:lnSpc>
                <a:spcPct val="150000"/>
              </a:lnSpc>
            </a:pPr>
            <a:r>
              <a:rPr dirty="0"/>
              <a:t>These types of data have special properties</a:t>
            </a:r>
          </a:p>
          <a:p>
            <a:pPr>
              <a:lnSpc>
                <a:spcPct val="150000"/>
              </a:lnSpc>
            </a:pPr>
            <a:r>
              <a:rPr dirty="0"/>
              <a:t>Violate assumptions of statistical tests typically covered in more general or introductory courses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Rather than trying to force data to match one of a list of statistical tests, use flexible tools to model data generated by a variety of ecological processes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team:</a:t>
            </a:r>
          </a:p>
          <a:p>
            <a:r>
              <a:rPr dirty="0"/>
              <a:t>Eric Scott (</a:t>
            </a:r>
            <a:r>
              <a:rPr dirty="0">
                <a:hlinkClick r:id="rId2"/>
              </a:rPr>
              <a:t>eric.scott@tufts.edu</a:t>
            </a:r>
            <a:r>
              <a:rPr dirty="0"/>
              <a:t>)</a:t>
            </a:r>
          </a:p>
          <a:p>
            <a:r>
              <a:rPr dirty="0"/>
              <a:t>Avalon Owens (</a:t>
            </a:r>
            <a:r>
              <a:rPr dirty="0">
                <a:hlinkClick r:id="rId3"/>
              </a:rPr>
              <a:t>avalon.owens@tufts.edu</a:t>
            </a:r>
            <a:r>
              <a:rPr dirty="0"/>
              <a:t>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dirty="0"/>
              <a:t>The class:</a:t>
            </a:r>
          </a:p>
          <a:p>
            <a:r>
              <a:rPr dirty="0"/>
              <a:t>Undergraduate and graduate students from several departments with varied backgrounds in math, statistics, computer programming, and ecology.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Today’s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lang="en-US" dirty="0"/>
              <a:t> </a:t>
            </a:r>
            <a:r>
              <a:rPr dirty="0"/>
              <a:t>Logistics</a:t>
            </a:r>
          </a:p>
          <a:p>
            <a:pPr lvl="1">
              <a:buAutoNum type="arabicPeriod"/>
            </a:pPr>
            <a:r>
              <a:rPr lang="en-US" dirty="0"/>
              <a:t> </a:t>
            </a:r>
            <a:r>
              <a:rPr dirty="0"/>
              <a:t>Probability</a:t>
            </a:r>
          </a:p>
          <a:p>
            <a:pPr lvl="1">
              <a:buAutoNum type="arabicPeriod"/>
            </a:pPr>
            <a:r>
              <a:rPr lang="en-US" dirty="0"/>
              <a:t> </a:t>
            </a:r>
            <a:r>
              <a:rPr dirty="0"/>
              <a:t>Homework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Take a look at the syllabus:</a:t>
            </a:r>
          </a:p>
          <a:p>
            <a:r>
              <a:rPr dirty="0"/>
              <a:t>General format (lectures mixed with computer exercises – find a partner or 2)</a:t>
            </a:r>
          </a:p>
          <a:p>
            <a:r>
              <a:rPr dirty="0"/>
              <a:t>Books: </a:t>
            </a:r>
            <a:r>
              <a:rPr dirty="0" err="1"/>
              <a:t>Bolker</a:t>
            </a:r>
            <a:r>
              <a:rPr dirty="0"/>
              <a:t>, R4DS</a:t>
            </a:r>
          </a:p>
          <a:p>
            <a:r>
              <a:rPr dirty="0"/>
              <a:t>Access to laptops</a:t>
            </a:r>
          </a:p>
          <a:p>
            <a:r>
              <a:rPr dirty="0"/>
              <a:t>Lab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Probability: textbook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0574" y="801866"/>
                <a:ext cx="5306084" cy="5230634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“If an observation is made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times and event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occurs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times, then with a high degree of </a:t>
                </a:r>
                <a:r>
                  <a:rPr lang="en-US" b="1" dirty="0">
                    <a:solidFill>
                      <a:srgbClr val="000000"/>
                    </a:solidFill>
                  </a:rPr>
                  <a:t>certainty</a:t>
                </a:r>
                <a:r>
                  <a:rPr lang="en-US" dirty="0">
                    <a:solidFill>
                      <a:srgbClr val="000000"/>
                    </a:solidFill>
                  </a:rPr>
                  <a:t>, the relative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ar-A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ar-AE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is </a:t>
                </a:r>
                <a:r>
                  <a:rPr lang="en-US" b="1" dirty="0">
                    <a:solidFill>
                      <a:srgbClr val="000000"/>
                    </a:solidFill>
                  </a:rPr>
                  <a:t>close</a:t>
                </a:r>
                <a:r>
                  <a:rPr lang="en-US" dirty="0">
                    <a:solidFill>
                      <a:srgbClr val="0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the probability of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in a single trial,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)≈</m:t>
                    </m:r>
                    <m:sSub>
                      <m:sSubPr>
                        <m:ctrlPr>
                          <a:rPr lang="ar-A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ar-A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ar-AE" dirty="0">
                    <a:solidFill>
                      <a:srgbClr val="000000"/>
                    </a:solidFill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</a:rPr>
                  <a:t>provided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</a:t>
                </a:r>
                <a:r>
                  <a:rPr lang="en-US" b="1" dirty="0">
                    <a:solidFill>
                      <a:srgbClr val="000000"/>
                    </a:solidFill>
                  </a:rPr>
                  <a:t>sufficiently large</a:t>
                </a:r>
                <a:r>
                  <a:rPr lang="en-US" dirty="0">
                    <a:solidFill>
                      <a:srgbClr val="000000"/>
                    </a:solidFill>
                  </a:rPr>
                  <a:t>.”</a:t>
                </a: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Mathematical restatement: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ar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ar-AE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ar-AE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ar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ar-A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ar-AE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0574" y="801866"/>
                <a:ext cx="5306084" cy="5230634"/>
              </a:xfrm>
              <a:blipFill>
                <a:blip r:embed="rId4"/>
                <a:stretch>
                  <a:fillRect l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Common ecological application: survival and reproduction of perennial wildflowers</a:t>
            </a:r>
            <a:endParaRPr lang="en-US" dirty="0"/>
          </a:p>
          <a:p>
            <a:r>
              <a:rPr dirty="0"/>
              <a:t>Useful to know to understand and predict what will happen to populations over time</a:t>
            </a:r>
          </a:p>
          <a:p>
            <a:pPr lvl="1"/>
            <a:r>
              <a:rPr dirty="0"/>
              <a:t>Mark individual plants and watch their performance over time.</a:t>
            </a:r>
          </a:p>
          <a:p>
            <a:pPr lvl="1"/>
            <a:r>
              <a:rPr dirty="0"/>
              <a:t>What is the probability that a plant will survive from one year to the next?</a:t>
            </a:r>
          </a:p>
          <a:p>
            <a:pPr lvl="1"/>
            <a:r>
              <a:rPr dirty="0"/>
              <a:t>What is the probability that a plant that survives will flower?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FOR A PARTICULAR DATA SET, we can use the definition of probability to estimate these probabilities (“provided N is </a:t>
            </a:r>
            <a:r>
              <a:rPr b="1" dirty="0"/>
              <a:t>sufficiently large</a:t>
            </a:r>
            <a:r>
              <a:rPr dirty="0"/>
              <a:t>”)</a:t>
            </a:r>
          </a:p>
          <a:p>
            <a:pPr marL="0" lvl="0" indent="0">
              <a:buNone/>
            </a:pPr>
            <a:r>
              <a:rPr dirty="0"/>
              <a:t>Say we have 5 plants, 4 live, and 1 of these flower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69B9204-A21A-4A4F-B3DF-064F32F6E2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814326"/>
              </p:ext>
            </p:extLst>
          </p:nvPr>
        </p:nvGraphicFramePr>
        <p:xfrm>
          <a:off x="609600" y="3063239"/>
          <a:ext cx="28651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Plant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fate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Flowers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Vegetative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Vegetative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Vegetative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Dead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BF4EC74-7EDE-0A41-97B2-8DF312CCACBD}"/>
                  </a:ext>
                </a:extLst>
              </p:cNvPr>
              <p:cNvSpPr/>
              <p:nvPr/>
            </p:nvSpPr>
            <p:spPr>
              <a:xfrm>
                <a:off x="3621024" y="3063239"/>
                <a:ext cx="7583424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= total # trials 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ar-AE" sz="2400" dirty="0"/>
                  <a:t> = </a:t>
                </a:r>
                <a:r>
                  <a:rPr lang="en-US" sz="2400" dirty="0"/>
                  <a:t>number of times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occurs</a:t>
                </a:r>
              </a:p>
              <a:p>
                <a:pPr lvl="0"/>
                <a:endParaRPr lang="en-US" sz="2400" dirty="0"/>
              </a:p>
              <a:p>
                <a:pPr lvl="0"/>
                <a:r>
                  <a:rPr lang="en-US" sz="2400" dirty="0"/>
                  <a:t>Survival:</a:t>
                </a:r>
              </a:p>
              <a:p>
                <a:pPr lvl="1"/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ar-AE" sz="2400" dirty="0"/>
                  <a:t>?</a:t>
                </a:r>
              </a:p>
              <a:p>
                <a:pPr lvl="1"/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BF4EC74-7EDE-0A41-97B2-8DF312CCA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024" y="3063239"/>
                <a:ext cx="7583424" cy="2677656"/>
              </a:xfrm>
              <a:prstGeom prst="rect">
                <a:avLst/>
              </a:prstGeom>
              <a:blipFill>
                <a:blip r:embed="rId2"/>
                <a:stretch>
                  <a:fillRect l="-1171" t="-943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708F62-A41D-8B4B-A044-3966B61A9295}"/>
                  </a:ext>
                </a:extLst>
              </p:cNvPr>
              <p:cNvSpPr/>
              <p:nvPr/>
            </p:nvSpPr>
            <p:spPr>
              <a:xfrm>
                <a:off x="6813409" y="4171235"/>
                <a:ext cx="4580015" cy="156966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lvl="0"/>
                <a:r>
                  <a:rPr lang="en-US" sz="2400" dirty="0"/>
                  <a:t>Flowering, for plants that survive:</a:t>
                </a:r>
              </a:p>
              <a:p>
                <a:pPr lvl="1"/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ar-AE" sz="2400" dirty="0"/>
                  <a:t>?</a:t>
                </a:r>
              </a:p>
              <a:p>
                <a:pPr lvl="1"/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708F62-A41D-8B4B-A044-3966B61A9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409" y="4171235"/>
                <a:ext cx="4580015" cy="1569660"/>
              </a:xfrm>
              <a:prstGeom prst="rect">
                <a:avLst/>
              </a:prstGeom>
              <a:blipFill>
                <a:blip r:embed="rId3"/>
                <a:stretch>
                  <a:fillRect l="-1934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B61AE58-38AE-CF4D-BCAD-9013588030A1}"/>
              </a:ext>
            </a:extLst>
          </p:cNvPr>
          <p:cNvSpPr/>
          <p:nvPr/>
        </p:nvSpPr>
        <p:spPr>
          <a:xfrm>
            <a:off x="392242" y="6126164"/>
            <a:ext cx="11407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latin typeface="Avenir Next" panose="020B0503020202020204" pitchFamily="34" charset="0"/>
              </a:rPr>
              <a:t>FOR THOUGHT:</a:t>
            </a:r>
            <a:r>
              <a:rPr lang="en-US" sz="2000" dirty="0">
                <a:latin typeface="Avenir Next" panose="020B0503020202020204" pitchFamily="34" charset="0"/>
              </a:rPr>
              <a:t> Based on these data, what is the probability that a plant survives AND flowers?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607</Words>
  <Application>Microsoft Macintosh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</vt:lpstr>
      <vt:lpstr>Avenir Next Demi Bold</vt:lpstr>
      <vt:lpstr>Calibri</vt:lpstr>
      <vt:lpstr>Cambria Math</vt:lpstr>
      <vt:lpstr>Courier New</vt:lpstr>
      <vt:lpstr>Office Theme</vt:lpstr>
      <vt:lpstr>Welcome to Ecological Statistics and Data! (Bio 133)</vt:lpstr>
      <vt:lpstr>Overview</vt:lpstr>
      <vt:lpstr>Why “Ecological” statistics?</vt:lpstr>
      <vt:lpstr>Introductions</vt:lpstr>
      <vt:lpstr>Today’s Outline</vt:lpstr>
      <vt:lpstr>Logistics</vt:lpstr>
      <vt:lpstr>Probability: textbook definition</vt:lpstr>
      <vt:lpstr>Example application</vt:lpstr>
      <vt:lpstr>Example application</vt:lpstr>
      <vt:lpstr>Sampling and Scope of Inference</vt:lpstr>
      <vt:lpstr>Types of Sampling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14</TotalTime>
  <Words>475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</vt:lpstr>
      <vt:lpstr>Avenir Next Demi Bold</vt:lpstr>
      <vt:lpstr>Calibri</vt:lpstr>
      <vt:lpstr>Cambria Math</vt:lpstr>
      <vt:lpstr>Courier New</vt:lpstr>
      <vt:lpstr>Office Theme</vt:lpstr>
      <vt:lpstr>Welcome to Ecological Statistics and Data!</vt:lpstr>
      <vt:lpstr>Overview</vt:lpstr>
      <vt:lpstr>Why “Ecological” statistics?</vt:lpstr>
      <vt:lpstr>Introductions</vt:lpstr>
      <vt:lpstr>Today’s Outline</vt:lpstr>
      <vt:lpstr>Logistics</vt:lpstr>
      <vt:lpstr>Probability: textbook definition</vt:lpstr>
      <vt:lpstr>Example application</vt:lpstr>
      <vt:lpstr>Example application</vt:lpstr>
      <vt:lpstr>Sampling and Scope of Inference</vt:lpstr>
      <vt:lpstr>Sampling and Scope of Inference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Ecological Statistics and Data! (Bio 133)</dc:title>
  <dc:creator>Scott, Eric R.</dc:creator>
  <cp:lastModifiedBy>Scott, Eric R.</cp:lastModifiedBy>
  <cp:revision>6</cp:revision>
  <dcterms:created xsi:type="dcterms:W3CDTF">2020-01-06T19:44:52Z</dcterms:created>
  <dcterms:modified xsi:type="dcterms:W3CDTF">2020-01-06T20:37:08Z</dcterms:modified>
</cp:coreProperties>
</file>