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96" autoAdjust="0"/>
  </p:normalViewPr>
  <p:slideViewPr>
    <p:cSldViewPr snapToGrid="0" snapToObjects="1">
      <p:cViewPr varScale="1">
        <p:scale>
          <a:sx n="95" d="100"/>
          <a:sy n="95" d="100"/>
        </p:scale>
        <p:origin x="200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valon.owens@tufts.edu" TargetMode="External"/><Relationship Id="rId2" Type="http://schemas.openxmlformats.org/officeDocument/2006/relationships/hyperlink" Target="mailto:eric.scott@tufts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rPr dirty="0"/>
              <a:t>Welcome to Ecological Statistics and Data!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>
              <a:rPr dirty="0"/>
            </a:br>
            <a:br>
              <a:rPr dirty="0"/>
            </a:br>
            <a:r>
              <a:rPr dirty="0"/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2019-01-16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Sampling and Scope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Definition of probability assumes trials are representative of a “population”</a:t>
            </a:r>
          </a:p>
          <a:p>
            <a:r>
              <a:rPr dirty="0"/>
              <a:t>“population” (statistics definition) = larger group for which you estimating the probability</a:t>
            </a:r>
          </a:p>
          <a:p>
            <a:r>
              <a:rPr dirty="0"/>
              <a:t>Trials should be </a:t>
            </a:r>
            <a:r>
              <a:rPr b="1" dirty="0"/>
              <a:t>representative</a:t>
            </a:r>
            <a:r>
              <a:rPr dirty="0"/>
              <a:t> and </a:t>
            </a:r>
            <a:r>
              <a:rPr b="1" dirty="0"/>
              <a:t>independent</a:t>
            </a:r>
            <a:r>
              <a:rPr dirty="0"/>
              <a:t>.</a:t>
            </a:r>
            <a:endParaRPr lang="en-US" dirty="0"/>
          </a:p>
          <a:p>
            <a:r>
              <a:rPr dirty="0"/>
              <a:t>Sampling types: </a:t>
            </a:r>
            <a:endParaRPr lang="en-US" dirty="0"/>
          </a:p>
          <a:p>
            <a:pPr lvl="1"/>
            <a:r>
              <a:rPr dirty="0"/>
              <a:t>Random </a:t>
            </a:r>
            <a:endParaRPr lang="en-US" dirty="0"/>
          </a:p>
          <a:p>
            <a:pPr lvl="1"/>
            <a:r>
              <a:rPr dirty="0"/>
              <a:t>Stratified (e.g. randomly selected transects) </a:t>
            </a:r>
            <a:endParaRPr lang="en-US" dirty="0"/>
          </a:p>
          <a:p>
            <a:pPr lvl="1"/>
            <a:r>
              <a:rPr dirty="0"/>
              <a:t>Systematic (e.g. every 10 paces along transect) </a:t>
            </a:r>
            <a:endParaRPr lang="en-US" dirty="0"/>
          </a:p>
          <a:p>
            <a:pPr lvl="1"/>
            <a:r>
              <a:rPr dirty="0"/>
              <a:t>Haphazard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Sampling and Scope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inference = “population” over which your data are a </a:t>
            </a:r>
            <a:r>
              <a:rPr lang="en-US" b="1" dirty="0"/>
              <a:t>representative</a:t>
            </a:r>
            <a:r>
              <a:rPr lang="en-US" dirty="0"/>
              <a:t> and </a:t>
            </a:r>
            <a:r>
              <a:rPr lang="en-US" b="1" dirty="0"/>
              <a:t>independent</a:t>
            </a:r>
            <a:r>
              <a:rPr lang="en-US" dirty="0"/>
              <a:t> observations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22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Measure a probability of some event by sampling a population.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20th century: design experiments to fit statistical analysis assumptions</a:t>
            </a:r>
            <a:br>
              <a:rPr dirty="0"/>
            </a:br>
            <a:endParaRPr dirty="0"/>
          </a:p>
          <a:p>
            <a:r>
              <a:rPr dirty="0"/>
              <a:t>21st century: option to design statistical models to be more like data</a:t>
            </a:r>
          </a:p>
          <a:p>
            <a:pPr lvl="1"/>
            <a:r>
              <a:rPr dirty="0"/>
              <a:t>Focus on linear models and their extensions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“Ecological”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Ecologists often count things and watch when they reproduce and die</a:t>
            </a:r>
          </a:p>
          <a:p>
            <a:r>
              <a:rPr dirty="0"/>
              <a:t>These types of data have special properties</a:t>
            </a:r>
          </a:p>
          <a:p>
            <a:r>
              <a:rPr dirty="0"/>
              <a:t>Violate assumptions of statistical tests typically covered in more general or introductory courses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The team:</a:t>
            </a:r>
          </a:p>
          <a:p>
            <a:r>
              <a:rPr dirty="0"/>
              <a:t>Eric Scott (</a:t>
            </a:r>
            <a:r>
              <a:rPr dirty="0">
                <a:hlinkClick r:id="rId2"/>
              </a:rPr>
              <a:t>eric.scott@tufts.edu</a:t>
            </a:r>
            <a:r>
              <a:rPr dirty="0"/>
              <a:t>)</a:t>
            </a:r>
          </a:p>
          <a:p>
            <a:r>
              <a:rPr dirty="0"/>
              <a:t>Avalon Owens (</a:t>
            </a:r>
            <a:r>
              <a:rPr dirty="0">
                <a:hlinkClick r:id="rId3"/>
              </a:rPr>
              <a:t>avalon.owens@tufts.edu</a:t>
            </a:r>
            <a:r>
              <a:rPr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The class:</a:t>
            </a:r>
          </a:p>
          <a:p>
            <a:r>
              <a:rPr dirty="0"/>
              <a:t>Undergraduate and graduate students from several departments with varied backgrounds in math, statistics, computer programming, and ecology.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lang="en-US" dirty="0"/>
              <a:t> </a:t>
            </a:r>
            <a:r>
              <a:rPr dirty="0"/>
              <a:t>Logistics</a:t>
            </a:r>
          </a:p>
          <a:p>
            <a:pPr lvl="1">
              <a:buAutoNum type="arabicPeriod"/>
            </a:pPr>
            <a:r>
              <a:rPr lang="en-US" dirty="0"/>
              <a:t> </a:t>
            </a:r>
            <a:r>
              <a:rPr dirty="0"/>
              <a:t>Probability</a:t>
            </a:r>
          </a:p>
          <a:p>
            <a:pPr lvl="1">
              <a:buAutoNum type="arabicPeriod"/>
            </a:pPr>
            <a:r>
              <a:rPr lang="en-US" dirty="0"/>
              <a:t> </a:t>
            </a:r>
            <a:r>
              <a:rPr dirty="0"/>
              <a:t>Homework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Take a look at the syllabus:</a:t>
            </a:r>
          </a:p>
          <a:p>
            <a:r>
              <a:rPr dirty="0"/>
              <a:t>General format (lectures mixed with computer exercises – find a partner or 2)</a:t>
            </a:r>
          </a:p>
          <a:p>
            <a:r>
              <a:rPr dirty="0"/>
              <a:t>Books: </a:t>
            </a:r>
            <a:r>
              <a:rPr dirty="0" err="1"/>
              <a:t>Bolker</a:t>
            </a:r>
            <a:r>
              <a:rPr dirty="0"/>
              <a:t>, R4DS</a:t>
            </a:r>
          </a:p>
          <a:p>
            <a:r>
              <a:rPr dirty="0"/>
              <a:t>Syllabus</a:t>
            </a:r>
          </a:p>
          <a:p>
            <a:r>
              <a:rPr dirty="0"/>
              <a:t>Access to laptops</a:t>
            </a:r>
          </a:p>
          <a:p>
            <a:r>
              <a:rPr dirty="0"/>
              <a:t>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Probability: textbook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dirty="0"/>
                  <a:t>“If an observation is made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times and event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occurs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dirty="0"/>
                  <a:t> times, then with a high degree of </a:t>
                </a:r>
                <a:r>
                  <a:rPr b="1" dirty="0">
                    <a:latin typeface="Avenir Next Demi Bold" panose="020B0503020202020204" pitchFamily="34" charset="0"/>
                  </a:rPr>
                  <a:t>certainty</a:t>
                </a:r>
                <a:r>
                  <a:rPr dirty="0"/>
                  <a:t>, the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is </a:t>
                </a:r>
                <a:r>
                  <a:rPr b="1" dirty="0">
                    <a:latin typeface="Avenir Next Demi Bold" panose="020B0503020202020204" pitchFamily="34" charset="0"/>
                  </a:rPr>
                  <a:t>close</a:t>
                </a:r>
                <a:r>
                  <a:rPr dirty="0"/>
                  <a:t> 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, the probability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in a single trial,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)≈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, provided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is </a:t>
                </a:r>
                <a:r>
                  <a:rPr b="1" dirty="0">
                    <a:latin typeface="Avenir Next Demi Bold" panose="020B0503020202020204" pitchFamily="34" charset="0"/>
                  </a:rPr>
                  <a:t>sufficiently large</a:t>
                </a:r>
                <a:r>
                  <a:rPr dirty="0"/>
                  <a:t>.”</a:t>
                </a:r>
              </a:p>
              <a:p>
                <a:pPr marL="0" indent="0">
                  <a:buNone/>
                </a:pPr>
                <a:r>
                  <a:rPr dirty="0"/>
                  <a:t>Mathematical restatement: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Common ecological application: survival and reproduction of perennial wildflowers</a:t>
            </a:r>
            <a:endParaRPr lang="en-US" dirty="0"/>
          </a:p>
          <a:p>
            <a:r>
              <a:rPr dirty="0"/>
              <a:t>Mark individual plants and watch their performance over time.</a:t>
            </a:r>
          </a:p>
          <a:p>
            <a:r>
              <a:rPr dirty="0"/>
              <a:t>What is the probability that a plant will survive from one year to the next?</a:t>
            </a:r>
          </a:p>
          <a:p>
            <a:r>
              <a:rPr dirty="0"/>
              <a:t>What is the probability that a plant that survives will flower?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For a particular dataset</a:t>
            </a:r>
            <a:r>
              <a:rPr dirty="0"/>
              <a:t>, we can use the definition of probability to estimate these probabilities (“provided N is </a:t>
            </a:r>
            <a:r>
              <a:rPr b="1" dirty="0">
                <a:latin typeface="Avenir Next Demi Bold" panose="020B0503020202020204" pitchFamily="34" charset="0"/>
              </a:rPr>
              <a:t>sufficiently large</a:t>
            </a:r>
            <a:r>
              <a:rPr dirty="0"/>
              <a:t>”)</a:t>
            </a:r>
          </a:p>
          <a:p>
            <a:pPr marL="0" indent="0">
              <a:buNone/>
            </a:pPr>
            <a:r>
              <a:rPr dirty="0"/>
              <a:t>Say we have 5 plants, 4 live, and 1 of these flower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E016B24-BB85-B54C-A4CB-CF27EDF8D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504609"/>
              </p:ext>
            </p:extLst>
          </p:nvPr>
        </p:nvGraphicFramePr>
        <p:xfrm>
          <a:off x="896112" y="3931604"/>
          <a:ext cx="24079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Plant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Flowers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Dead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34C057-576B-E342-B07E-CB8583D26FFC}"/>
                  </a:ext>
                </a:extLst>
              </p:cNvPr>
              <p:cNvSpPr/>
              <p:nvPr/>
            </p:nvSpPr>
            <p:spPr>
              <a:xfrm>
                <a:off x="3590544" y="3931604"/>
                <a:ext cx="6492240" cy="2015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500" dirty="0"/>
                  <a:t> = total # trials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5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5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500" dirty="0"/>
                  <a:t> = </a:t>
                </a:r>
                <a:r>
                  <a:rPr lang="en-US" sz="2500" dirty="0"/>
                  <a:t>number of times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500" dirty="0"/>
                  <a:t> occurs</a:t>
                </a:r>
              </a:p>
              <a:p>
                <a:r>
                  <a:rPr lang="en-US" sz="2500" dirty="0"/>
                  <a:t>Survival:</a:t>
                </a:r>
              </a:p>
              <a:p>
                <a:pPr lvl="1"/>
                <a:r>
                  <a:rPr lang="en-US" sz="2500" dirty="0"/>
                  <a:t>What is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500" dirty="0"/>
                  <a:t>?</a:t>
                </a:r>
              </a:p>
              <a:p>
                <a:pPr lvl="1"/>
                <a:r>
                  <a:rPr lang="en-US" sz="25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5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5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500" dirty="0"/>
                  <a:t>?</a:t>
                </a:r>
              </a:p>
              <a:p>
                <a:pPr lvl="1"/>
                <a:r>
                  <a:rPr lang="en-US" sz="2500" dirty="0"/>
                  <a:t>What is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?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34C057-576B-E342-B07E-CB8583D2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544" y="3931604"/>
                <a:ext cx="6492240" cy="2015936"/>
              </a:xfrm>
              <a:prstGeom prst="rect">
                <a:avLst/>
              </a:prstGeom>
              <a:blipFill>
                <a:blip r:embed="rId2"/>
                <a:stretch>
                  <a:fillRect l="-1563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ADD047-06FD-D44F-AEAA-BAC2238877D4}"/>
                  </a:ext>
                </a:extLst>
              </p:cNvPr>
              <p:cNvSpPr/>
              <p:nvPr/>
            </p:nvSpPr>
            <p:spPr>
              <a:xfrm>
                <a:off x="6096000" y="4339407"/>
                <a:ext cx="6096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500" dirty="0"/>
                  <a:t>Flowering, for plants that survive:</a:t>
                </a:r>
              </a:p>
              <a:p>
                <a:pPr lvl="1"/>
                <a:r>
                  <a:rPr lang="en-US" sz="2500" dirty="0"/>
                  <a:t>What is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500" dirty="0"/>
                  <a:t>?</a:t>
                </a:r>
              </a:p>
              <a:p>
                <a:pPr lvl="1"/>
                <a:r>
                  <a:rPr lang="en-US" sz="25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5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5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500" dirty="0"/>
                  <a:t>?</a:t>
                </a:r>
              </a:p>
              <a:p>
                <a:pPr lvl="1"/>
                <a:r>
                  <a:rPr lang="en-US" sz="2500" dirty="0"/>
                  <a:t>What is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?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ADD047-06FD-D44F-AEAA-BAC223887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39407"/>
                <a:ext cx="6096000" cy="1631216"/>
              </a:xfrm>
              <a:prstGeom prst="rect">
                <a:avLst/>
              </a:prstGeom>
              <a:blipFill>
                <a:blip r:embed="rId3"/>
                <a:stretch>
                  <a:fillRect l="-1875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FE062DA-0F0F-BA44-8E45-0CD5AF45385C}"/>
              </a:ext>
            </a:extLst>
          </p:cNvPr>
          <p:cNvSpPr/>
          <p:nvPr/>
        </p:nvSpPr>
        <p:spPr>
          <a:xfrm>
            <a:off x="896112" y="6142952"/>
            <a:ext cx="10819638" cy="3357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b="1" dirty="0"/>
              <a:t>FOR THOUGHT:</a:t>
            </a:r>
            <a:r>
              <a:rPr lang="en-US" dirty="0"/>
              <a:t> Based on these data, what is the probability that a plant survives AND flowers?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475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</vt:lpstr>
      <vt:lpstr>Avenir Next Demi Bold</vt:lpstr>
      <vt:lpstr>Calibri</vt:lpstr>
      <vt:lpstr>Cambria Math</vt:lpstr>
      <vt:lpstr>Courier New</vt:lpstr>
      <vt:lpstr>Office Theme</vt:lpstr>
      <vt:lpstr>Welcome to Ecological Statistics and Data!</vt:lpstr>
      <vt:lpstr>Overview</vt:lpstr>
      <vt:lpstr>Why “Ecological” statistics?</vt:lpstr>
      <vt:lpstr>Introductions</vt:lpstr>
      <vt:lpstr>Today’s Outline</vt:lpstr>
      <vt:lpstr>Logistics</vt:lpstr>
      <vt:lpstr>Probability: textbook definition</vt:lpstr>
      <vt:lpstr>Example application</vt:lpstr>
      <vt:lpstr>Example application</vt:lpstr>
      <vt:lpstr>Sampling and Scope of Inference</vt:lpstr>
      <vt:lpstr>Sampling and Scope of Inference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Ecological Statistics and Data!</dc:title>
  <dc:creator>Eric Scott</dc:creator>
  <cp:keywords/>
  <cp:lastModifiedBy>Scott, Eric R.</cp:lastModifiedBy>
  <cp:revision>4</cp:revision>
  <dcterms:created xsi:type="dcterms:W3CDTF">2020-01-06T19:09:38Z</dcterms:created>
  <dcterms:modified xsi:type="dcterms:W3CDTF">2020-01-06T19:28:31Z</dcterms:modified>
</cp:coreProperties>
</file>