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6" r:id="rId3"/>
    <p:sldId id="257" r:id="rId4"/>
    <p:sldId id="259" r:id="rId5"/>
    <p:sldId id="260" r:id="rId6"/>
    <p:sldId id="261" r:id="rId7"/>
    <p:sldId id="262" r:id="rId8"/>
    <p:sldId id="263" r:id="rId9"/>
    <p:sldId id="267" r:id="rId10"/>
    <p:sldId id="258" r:id="rId11"/>
    <p:sldId id="265" r:id="rId12"/>
    <p:sldId id="271" r:id="rId13"/>
    <p:sldId id="272" r:id="rId14"/>
    <p:sldId id="264" r:id="rId15"/>
    <p:sldId id="273" r:id="rId16"/>
    <p:sldId id="274" r:id="rId17"/>
    <p:sldId id="275" r:id="rId18"/>
    <p:sldId id="268" r:id="rId19"/>
    <p:sldId id="269"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61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350579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42476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405566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32274"/>
            <a:ext cx="14630400" cy="8229600"/>
          </a:xfrm>
          <a:prstGeom prst="rect">
            <a:avLst/>
          </a:prstGeom>
          <a:solidFill>
            <a:srgbClr val="F7EDE9"/>
          </a:solidFill>
          <a:ln/>
        </p:spPr>
      </p:sp>
      <p:sp>
        <p:nvSpPr>
          <p:cNvPr id="5" name="Text 2"/>
          <p:cNvSpPr/>
          <p:nvPr/>
        </p:nvSpPr>
        <p:spPr>
          <a:xfrm>
            <a:off x="824033" y="605433"/>
            <a:ext cx="7362536" cy="3676111"/>
          </a:xfrm>
          <a:prstGeom prst="rect">
            <a:avLst/>
          </a:prstGeom>
          <a:noFill/>
          <a:ln/>
        </p:spPr>
        <p:txBody>
          <a:bodyPr wrap="square" rtlCol="0" anchor="t"/>
          <a:lstStyle/>
          <a:p>
            <a:pPr marL="0" indent="0">
              <a:lnSpc>
                <a:spcPts val="7462"/>
              </a:lnSpc>
              <a:buNone/>
            </a:pPr>
            <a:r>
              <a:rPr lang="en-US" sz="5970" b="1" dirty="0">
                <a:solidFill>
                  <a:srgbClr val="443728"/>
                </a:solidFill>
                <a:latin typeface="Crimson Pro" pitchFamily="34" charset="0"/>
                <a:ea typeface="Crimson Pro" pitchFamily="34" charset="-122"/>
                <a:cs typeface="Crimson Pro" pitchFamily="34" charset="-120"/>
              </a:rPr>
              <a:t>Skinsense: Lesion Detection with Different Convolutional Neural Architectures</a:t>
            </a:r>
            <a:endParaRPr lang="en-US" sz="5970" dirty="0"/>
          </a:p>
        </p:txBody>
      </p:sp>
      <p:sp>
        <p:nvSpPr>
          <p:cNvPr id="6" name="Text 3"/>
          <p:cNvSpPr/>
          <p:nvPr/>
        </p:nvSpPr>
        <p:spPr>
          <a:xfrm>
            <a:off x="757332" y="6305312"/>
            <a:ext cx="7495937" cy="1318736"/>
          </a:xfrm>
          <a:prstGeom prst="rect">
            <a:avLst/>
          </a:prstGeom>
          <a:noFill/>
          <a:ln/>
        </p:spPr>
        <p:txBody>
          <a:bodyPr wrap="square" rtlCol="0" anchor="t"/>
          <a:lstStyle/>
          <a:p>
            <a:pPr marL="0" indent="0">
              <a:lnSpc>
                <a:spcPts val="2596"/>
              </a:lnSpc>
              <a:buNone/>
            </a:pPr>
            <a:r>
              <a:rPr lang="en-US" sz="1730" dirty="0">
                <a:solidFill>
                  <a:srgbClr val="443728"/>
                </a:solidFill>
                <a:latin typeface="Open Sans" pitchFamily="34" charset="0"/>
                <a:ea typeface="Open Sans" pitchFamily="34" charset="-122"/>
                <a:cs typeface="Open Sans" pitchFamily="34" charset="-120"/>
              </a:rPr>
              <a:t>Explore the performance of various convolutional neural network architectures in detecting skin lesions. Gain insights into the strengths and limitations of these models for accurate and reliable skin cancer diagnosis.</a:t>
            </a:r>
            <a:endParaRPr lang="en-US" sz="1730" dirty="0"/>
          </a:p>
        </p:txBody>
      </p:sp>
      <p:sp>
        <p:nvSpPr>
          <p:cNvPr id="9" name="Text 5"/>
          <p:cNvSpPr/>
          <p:nvPr/>
        </p:nvSpPr>
        <p:spPr>
          <a:xfrm>
            <a:off x="1285399" y="7239595"/>
            <a:ext cx="2798088" cy="384453"/>
          </a:xfrm>
          <a:prstGeom prst="rect">
            <a:avLst/>
          </a:prstGeom>
          <a:noFill/>
          <a:ln/>
        </p:spPr>
        <p:txBody>
          <a:bodyPr wrap="none" rtlCol="0" anchor="t"/>
          <a:lstStyle/>
          <a:p>
            <a:pPr marL="0" indent="0" algn="l">
              <a:lnSpc>
                <a:spcPts val="3028"/>
              </a:lnSpc>
              <a:buNone/>
            </a:pPr>
            <a:endParaRPr lang="en-US" sz="2163" dirty="0"/>
          </a:p>
        </p:txBody>
      </p:sp>
      <p:pic>
        <p:nvPicPr>
          <p:cNvPr id="14" name="Picture 13">
            <a:extLst>
              <a:ext uri="{FF2B5EF4-FFF2-40B4-BE49-F238E27FC236}">
                <a16:creationId xmlns:a16="http://schemas.microsoft.com/office/drawing/2014/main" id="{87F81C9A-DA40-2D4C-FB54-92A0D5222BC8}"/>
              </a:ext>
            </a:extLst>
          </p:cNvPr>
          <p:cNvPicPr>
            <a:picLocks noChangeAspect="1"/>
          </p:cNvPicPr>
          <p:nvPr/>
        </p:nvPicPr>
        <p:blipFill>
          <a:blip r:embed="rId3"/>
          <a:stretch>
            <a:fillRect/>
          </a:stretch>
        </p:blipFill>
        <p:spPr>
          <a:xfrm>
            <a:off x="8186569" y="0"/>
            <a:ext cx="6443831"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2037993" y="227207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Model Architecture</a:t>
            </a:r>
            <a:endParaRPr lang="en-US" sz="4374" dirty="0"/>
          </a:p>
        </p:txBody>
      </p:sp>
      <p:sp>
        <p:nvSpPr>
          <p:cNvPr id="5" name="Text 3"/>
          <p:cNvSpPr/>
          <p:nvPr/>
        </p:nvSpPr>
        <p:spPr>
          <a:xfrm>
            <a:off x="2037993" y="352186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Input Layer</a:t>
            </a:r>
            <a:endParaRPr lang="en-US" sz="2187" dirty="0"/>
          </a:p>
        </p:txBody>
      </p:sp>
      <p:sp>
        <p:nvSpPr>
          <p:cNvPr id="6" name="Text 4"/>
          <p:cNvSpPr/>
          <p:nvPr/>
        </p:nvSpPr>
        <p:spPr>
          <a:xfrm>
            <a:off x="2037993" y="4091226"/>
            <a:ext cx="3156347" cy="1333024"/>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model starts with a 28x28x3 input layer, representing the preprocessed medical images.</a:t>
            </a:r>
            <a:endParaRPr lang="en-US" sz="1750" dirty="0"/>
          </a:p>
        </p:txBody>
      </p:sp>
      <p:sp>
        <p:nvSpPr>
          <p:cNvPr id="7" name="Text 5"/>
          <p:cNvSpPr/>
          <p:nvPr/>
        </p:nvSpPr>
        <p:spPr>
          <a:xfrm>
            <a:off x="5743932" y="352186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ResNet101 Backbone</a:t>
            </a:r>
            <a:endParaRPr lang="en-US" sz="2187" dirty="0"/>
          </a:p>
        </p:txBody>
      </p:sp>
      <p:sp>
        <p:nvSpPr>
          <p:cNvPr id="8" name="Text 6"/>
          <p:cNvSpPr/>
          <p:nvPr/>
        </p:nvSpPr>
        <p:spPr>
          <a:xfrm>
            <a:off x="5743932" y="4091226"/>
            <a:ext cx="3156347" cy="1666280"/>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A pre-trained ResNet101 model is used as the backbone, providing a strong foundation for feature extraction.</a:t>
            </a:r>
            <a:endParaRPr lang="en-US" sz="1750" dirty="0"/>
          </a:p>
        </p:txBody>
      </p:sp>
      <p:sp>
        <p:nvSpPr>
          <p:cNvPr id="9" name="Text 7"/>
          <p:cNvSpPr/>
          <p:nvPr/>
        </p:nvSpPr>
        <p:spPr>
          <a:xfrm>
            <a:off x="9449872" y="352186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Soft Attention</a:t>
            </a:r>
            <a:endParaRPr lang="en-US" sz="2187" dirty="0"/>
          </a:p>
        </p:txBody>
      </p:sp>
      <p:sp>
        <p:nvSpPr>
          <p:cNvPr id="10" name="Text 8"/>
          <p:cNvSpPr/>
          <p:nvPr/>
        </p:nvSpPr>
        <p:spPr>
          <a:xfrm>
            <a:off x="9449872" y="4091226"/>
            <a:ext cx="3156347" cy="1666280"/>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soft attention layer enhances the model's focus on the most relevant features, improving classification performance.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a:effectLst>
            <a:outerShdw blurRad="50800" dist="50800" dir="5400000" algn="ctr" rotWithShape="0">
              <a:schemeClr val="tx1"/>
            </a:outerShdw>
          </a:effectLst>
        </p:spPr>
      </p:sp>
      <p:sp>
        <p:nvSpPr>
          <p:cNvPr id="4" name="Text 2"/>
          <p:cNvSpPr/>
          <p:nvPr/>
        </p:nvSpPr>
        <p:spPr>
          <a:xfrm>
            <a:off x="218210" y="81223"/>
            <a:ext cx="3888462" cy="486013"/>
          </a:xfrm>
          <a:prstGeom prst="rect">
            <a:avLst/>
          </a:prstGeom>
          <a:noFill/>
          <a:ln/>
        </p:spPr>
        <p:txBody>
          <a:bodyPr wrap="none" rtlCol="0" anchor="t"/>
          <a:lstStyle/>
          <a:p>
            <a:pPr marL="0" indent="0">
              <a:lnSpc>
                <a:spcPts val="3827"/>
              </a:lnSpc>
              <a:buNone/>
            </a:pPr>
            <a:r>
              <a:rPr lang="en-US" sz="3062" b="1" dirty="0">
                <a:solidFill>
                  <a:srgbClr val="443728"/>
                </a:solidFill>
                <a:latin typeface="Crimson Pro" pitchFamily="34" charset="0"/>
                <a:ea typeface="Crimson Pro" pitchFamily="34" charset="-122"/>
                <a:cs typeface="Crimson Pro" pitchFamily="34" charset="-120"/>
              </a:rPr>
              <a:t>Data Preprocessing</a:t>
            </a:r>
            <a:endParaRPr lang="en-US" sz="3062" dirty="0"/>
          </a:p>
        </p:txBody>
      </p:sp>
      <p:pic>
        <p:nvPicPr>
          <p:cNvPr id="5" name="Image 0" descr="preencoded.png"/>
          <p:cNvPicPr>
            <a:picLocks noChangeAspect="1"/>
          </p:cNvPicPr>
          <p:nvPr/>
        </p:nvPicPr>
        <p:blipFill>
          <a:blip r:embed="rId3"/>
          <a:stretch>
            <a:fillRect/>
          </a:stretch>
        </p:blipFill>
        <p:spPr>
          <a:xfrm>
            <a:off x="3621167" y="689729"/>
            <a:ext cx="777597" cy="1244203"/>
          </a:xfrm>
          <a:prstGeom prst="rect">
            <a:avLst/>
          </a:prstGeom>
          <a:effectLst>
            <a:outerShdw blurRad="50800" dist="50800" dir="5400000" algn="ctr" rotWithShape="0">
              <a:schemeClr val="tx1"/>
            </a:outerShdw>
          </a:effectLst>
        </p:spPr>
      </p:pic>
      <p:sp>
        <p:nvSpPr>
          <p:cNvPr id="6" name="Text 3"/>
          <p:cNvSpPr/>
          <p:nvPr/>
        </p:nvSpPr>
        <p:spPr>
          <a:xfrm>
            <a:off x="4632008" y="927319"/>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Image Mapping</a:t>
            </a:r>
            <a:endParaRPr lang="en-US" sz="1531" dirty="0"/>
          </a:p>
        </p:txBody>
      </p:sp>
      <p:sp>
        <p:nvSpPr>
          <p:cNvPr id="7" name="Text 4"/>
          <p:cNvSpPr/>
          <p:nvPr/>
        </p:nvSpPr>
        <p:spPr>
          <a:xfrm>
            <a:off x="4632008" y="1263551"/>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Map image IDs to file paths and lesion types.</a:t>
            </a:r>
            <a:endParaRPr lang="en-US" sz="1225" dirty="0"/>
          </a:p>
        </p:txBody>
      </p:sp>
      <p:pic>
        <p:nvPicPr>
          <p:cNvPr id="8" name="Image 1" descr="preencoded.png"/>
          <p:cNvPicPr>
            <a:picLocks noChangeAspect="1"/>
          </p:cNvPicPr>
          <p:nvPr/>
        </p:nvPicPr>
        <p:blipFill>
          <a:blip r:embed="rId4"/>
          <a:stretch>
            <a:fillRect/>
          </a:stretch>
        </p:blipFill>
        <p:spPr>
          <a:xfrm>
            <a:off x="3621167" y="1933932"/>
            <a:ext cx="777597" cy="1244203"/>
          </a:xfrm>
          <a:prstGeom prst="rect">
            <a:avLst/>
          </a:prstGeom>
          <a:effectLst>
            <a:outerShdw blurRad="50800" dist="50800" dir="5400000" algn="ctr" rotWithShape="0">
              <a:schemeClr val="tx1"/>
            </a:outerShdw>
          </a:effectLst>
        </p:spPr>
      </p:pic>
      <p:sp>
        <p:nvSpPr>
          <p:cNvPr id="9" name="Text 5"/>
          <p:cNvSpPr/>
          <p:nvPr/>
        </p:nvSpPr>
        <p:spPr>
          <a:xfrm>
            <a:off x="4632008" y="2171522"/>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Category Assignment</a:t>
            </a:r>
            <a:endParaRPr lang="en-US" sz="1531" dirty="0"/>
          </a:p>
        </p:txBody>
      </p:sp>
      <p:sp>
        <p:nvSpPr>
          <p:cNvPr id="10" name="Text 6"/>
          <p:cNvSpPr/>
          <p:nvPr/>
        </p:nvSpPr>
        <p:spPr>
          <a:xfrm>
            <a:off x="4632008" y="2507754"/>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Assign unique category IDs to each lesion type.</a:t>
            </a:r>
            <a:endParaRPr lang="en-US" sz="1225" dirty="0"/>
          </a:p>
        </p:txBody>
      </p:sp>
      <p:pic>
        <p:nvPicPr>
          <p:cNvPr id="11" name="Image 2" descr="preencoded.png"/>
          <p:cNvPicPr>
            <a:picLocks noChangeAspect="1"/>
          </p:cNvPicPr>
          <p:nvPr/>
        </p:nvPicPr>
        <p:blipFill>
          <a:blip r:embed="rId5"/>
          <a:stretch>
            <a:fillRect/>
          </a:stretch>
        </p:blipFill>
        <p:spPr>
          <a:xfrm>
            <a:off x="3621167" y="3178135"/>
            <a:ext cx="777597" cy="1244203"/>
          </a:xfrm>
          <a:prstGeom prst="rect">
            <a:avLst/>
          </a:prstGeom>
          <a:effectLst>
            <a:outerShdw blurRad="50800" dist="50800" dir="5400000" algn="ctr" rotWithShape="0">
              <a:schemeClr val="tx1"/>
            </a:outerShdw>
            <a:softEdge rad="0"/>
          </a:effectLst>
        </p:spPr>
      </p:pic>
      <p:sp>
        <p:nvSpPr>
          <p:cNvPr id="12" name="Text 7"/>
          <p:cNvSpPr/>
          <p:nvPr/>
        </p:nvSpPr>
        <p:spPr>
          <a:xfrm>
            <a:off x="4632008" y="3415725"/>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Image Loading</a:t>
            </a:r>
            <a:endParaRPr lang="en-US" sz="1531" dirty="0"/>
          </a:p>
        </p:txBody>
      </p:sp>
      <p:sp>
        <p:nvSpPr>
          <p:cNvPr id="13" name="Text 8"/>
          <p:cNvSpPr/>
          <p:nvPr/>
        </p:nvSpPr>
        <p:spPr>
          <a:xfrm>
            <a:off x="4632008" y="3751957"/>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Read images into arrays for processing.</a:t>
            </a:r>
            <a:endParaRPr lang="en-US" sz="1225" dirty="0"/>
          </a:p>
        </p:txBody>
      </p:sp>
      <p:pic>
        <p:nvPicPr>
          <p:cNvPr id="14" name="Image 3" descr="preencoded.png"/>
          <p:cNvPicPr>
            <a:picLocks noChangeAspect="1"/>
          </p:cNvPicPr>
          <p:nvPr/>
        </p:nvPicPr>
        <p:blipFill>
          <a:blip r:embed="rId6"/>
          <a:stretch>
            <a:fillRect/>
          </a:stretch>
        </p:blipFill>
        <p:spPr>
          <a:xfrm>
            <a:off x="3621167" y="4422338"/>
            <a:ext cx="777597" cy="1244203"/>
          </a:xfrm>
          <a:prstGeom prst="rect">
            <a:avLst/>
          </a:prstGeom>
          <a:effectLst>
            <a:outerShdw blurRad="50800" dist="50800" dir="5400000" algn="ctr" rotWithShape="0">
              <a:schemeClr val="tx1"/>
            </a:outerShdw>
          </a:effectLst>
        </p:spPr>
      </p:pic>
      <p:sp>
        <p:nvSpPr>
          <p:cNvPr id="15" name="Text 9"/>
          <p:cNvSpPr/>
          <p:nvPr/>
        </p:nvSpPr>
        <p:spPr>
          <a:xfrm>
            <a:off x="4632008" y="4659928"/>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Color Extraction</a:t>
            </a:r>
            <a:endParaRPr lang="en-US" sz="1531" dirty="0"/>
          </a:p>
        </p:txBody>
      </p:sp>
      <p:sp>
        <p:nvSpPr>
          <p:cNvPr id="16" name="Text 10"/>
          <p:cNvSpPr/>
          <p:nvPr/>
        </p:nvSpPr>
        <p:spPr>
          <a:xfrm>
            <a:off x="4632008" y="4996160"/>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Extract and average color information from images.</a:t>
            </a:r>
            <a:endParaRPr lang="en-US" sz="1225" dirty="0"/>
          </a:p>
        </p:txBody>
      </p:sp>
      <p:pic>
        <p:nvPicPr>
          <p:cNvPr id="17" name="Image 4" descr="preencoded.png"/>
          <p:cNvPicPr>
            <a:picLocks noChangeAspect="1"/>
          </p:cNvPicPr>
          <p:nvPr/>
        </p:nvPicPr>
        <p:blipFill>
          <a:blip r:embed="rId7"/>
          <a:stretch>
            <a:fillRect/>
          </a:stretch>
        </p:blipFill>
        <p:spPr>
          <a:xfrm>
            <a:off x="3621167" y="5666541"/>
            <a:ext cx="777597" cy="1244203"/>
          </a:xfrm>
          <a:prstGeom prst="rect">
            <a:avLst/>
          </a:prstGeom>
          <a:effectLst>
            <a:outerShdw blurRad="50800" dist="50800" dir="5400000" algn="ctr" rotWithShape="0">
              <a:schemeClr val="tx1"/>
            </a:outerShdw>
          </a:effectLst>
        </p:spPr>
      </p:pic>
      <p:sp>
        <p:nvSpPr>
          <p:cNvPr id="18" name="Text 11"/>
          <p:cNvSpPr/>
          <p:nvPr/>
        </p:nvSpPr>
        <p:spPr>
          <a:xfrm>
            <a:off x="4632008" y="5904131"/>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Resizing</a:t>
            </a:r>
            <a:endParaRPr lang="en-US" sz="1531" dirty="0"/>
          </a:p>
        </p:txBody>
      </p:sp>
      <p:sp>
        <p:nvSpPr>
          <p:cNvPr id="19" name="Text 12"/>
          <p:cNvSpPr/>
          <p:nvPr/>
        </p:nvSpPr>
        <p:spPr>
          <a:xfrm>
            <a:off x="4632008" y="6240364"/>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Reshape and resize images for model training.</a:t>
            </a:r>
            <a:endParaRPr lang="en-US" sz="1225" dirty="0"/>
          </a:p>
        </p:txBody>
      </p:sp>
      <p:pic>
        <p:nvPicPr>
          <p:cNvPr id="20" name="Image 5" descr="preencoded.png"/>
          <p:cNvPicPr>
            <a:picLocks noChangeAspect="1"/>
          </p:cNvPicPr>
          <p:nvPr/>
        </p:nvPicPr>
        <p:blipFill>
          <a:blip r:embed="rId8"/>
          <a:stretch>
            <a:fillRect/>
          </a:stretch>
        </p:blipFill>
        <p:spPr>
          <a:xfrm>
            <a:off x="3621167" y="6910745"/>
            <a:ext cx="777597" cy="1244203"/>
          </a:xfrm>
          <a:prstGeom prst="rect">
            <a:avLst/>
          </a:prstGeom>
          <a:effectLst>
            <a:outerShdw blurRad="50800" dist="50800" dir="5400000" algn="ctr" rotWithShape="0">
              <a:schemeClr val="tx1"/>
            </a:outerShdw>
          </a:effectLst>
        </p:spPr>
      </p:pic>
      <p:sp>
        <p:nvSpPr>
          <p:cNvPr id="21" name="Text 13"/>
          <p:cNvSpPr/>
          <p:nvPr/>
        </p:nvSpPr>
        <p:spPr>
          <a:xfrm>
            <a:off x="4632008" y="7148334"/>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Class Balancing</a:t>
            </a:r>
            <a:endParaRPr lang="en-US" sz="1531" dirty="0"/>
          </a:p>
        </p:txBody>
      </p:sp>
      <p:sp>
        <p:nvSpPr>
          <p:cNvPr id="22" name="Text 14"/>
          <p:cNvSpPr/>
          <p:nvPr/>
        </p:nvSpPr>
        <p:spPr>
          <a:xfrm>
            <a:off x="4632008" y="7484567"/>
            <a:ext cx="6377226" cy="233243"/>
          </a:xfrm>
          <a:prstGeom prst="rect">
            <a:avLst/>
          </a:prstGeom>
          <a:noFill/>
          <a:ln/>
        </p:spPr>
        <p:txBody>
          <a:bodyPr wrap="none" rtlCol="0" anchor="t"/>
          <a:lstStyle/>
          <a:p>
            <a:pPr marL="0" indent="0" algn="l">
              <a:lnSpc>
                <a:spcPts val="1837"/>
              </a:lnSpc>
              <a:buNone/>
            </a:pPr>
            <a:r>
              <a:rPr lang="en-US" sz="1225" dirty="0">
                <a:solidFill>
                  <a:srgbClr val="443728"/>
                </a:solidFill>
                <a:latin typeface="Open Sans" pitchFamily="34" charset="0"/>
                <a:ea typeface="Open Sans" pitchFamily="34" charset="-122"/>
                <a:cs typeface="Open Sans" pitchFamily="34" charset="-120"/>
              </a:rPr>
              <a:t>Address class imbalance through oversampling techniques.</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dirty="0"/>
          </a:p>
        </p:txBody>
      </p:sp>
      <p:sp>
        <p:nvSpPr>
          <p:cNvPr id="5" name="Text 2"/>
          <p:cNvSpPr/>
          <p:nvPr/>
        </p:nvSpPr>
        <p:spPr>
          <a:xfrm>
            <a:off x="2037993" y="390108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Soft Attention Layer</a:t>
            </a:r>
            <a:endParaRPr lang="en-US" sz="4374" dirty="0"/>
          </a:p>
        </p:txBody>
      </p:sp>
      <p:sp>
        <p:nvSpPr>
          <p:cNvPr id="6" name="Shape 3"/>
          <p:cNvSpPr/>
          <p:nvPr/>
        </p:nvSpPr>
        <p:spPr>
          <a:xfrm>
            <a:off x="2037993" y="4728686"/>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2225635" y="4812030"/>
            <a:ext cx="1246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2760107" y="4728686"/>
            <a:ext cx="264795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Dynamically Focus on Relevant Parts</a:t>
            </a:r>
            <a:endParaRPr lang="en-US" sz="2187" dirty="0"/>
          </a:p>
        </p:txBody>
      </p:sp>
      <p:sp>
        <p:nvSpPr>
          <p:cNvPr id="9" name="Text 6"/>
          <p:cNvSpPr/>
          <p:nvPr/>
        </p:nvSpPr>
        <p:spPr>
          <a:xfrm>
            <a:off x="2760107" y="5826561"/>
            <a:ext cx="2647950" cy="1999536"/>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soft attention layer dynamically focuses the model on the most important regions of the input image during the classification process.</a:t>
            </a:r>
            <a:endParaRPr lang="en-US" sz="1750" dirty="0"/>
          </a:p>
        </p:txBody>
      </p:sp>
      <p:sp>
        <p:nvSpPr>
          <p:cNvPr id="10" name="Shape 7"/>
          <p:cNvSpPr/>
          <p:nvPr/>
        </p:nvSpPr>
        <p:spPr>
          <a:xfrm>
            <a:off x="5630228" y="4728686"/>
            <a:ext cx="499943" cy="499943"/>
          </a:xfrm>
          <a:prstGeom prst="roundRect">
            <a:avLst>
              <a:gd name="adj" fmla="val 20000"/>
            </a:avLst>
          </a:prstGeom>
          <a:solidFill>
            <a:srgbClr val="EBE2E0"/>
          </a:solidFill>
          <a:ln w="7620">
            <a:solidFill>
              <a:srgbClr val="D1C8C6"/>
            </a:solidFill>
            <a:prstDash val="solid"/>
          </a:ln>
        </p:spPr>
      </p:sp>
      <p:sp>
        <p:nvSpPr>
          <p:cNvPr id="11" name="Text 8"/>
          <p:cNvSpPr/>
          <p:nvPr/>
        </p:nvSpPr>
        <p:spPr>
          <a:xfrm>
            <a:off x="5795248" y="4812030"/>
            <a:ext cx="169902"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6352342" y="4728686"/>
            <a:ext cx="264795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Configurable Complexity</a:t>
            </a:r>
            <a:endParaRPr lang="en-US" sz="2187" dirty="0"/>
          </a:p>
        </p:txBody>
      </p:sp>
      <p:sp>
        <p:nvSpPr>
          <p:cNvPr id="13" name="Text 10"/>
          <p:cNvSpPr/>
          <p:nvPr/>
        </p:nvSpPr>
        <p:spPr>
          <a:xfrm>
            <a:off x="6352342" y="5556290"/>
            <a:ext cx="2647950" cy="1999536"/>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Attention parameters control the complexity and granularity of the attention mechanism, allowing fine-tuning for optimal performance.</a:t>
            </a:r>
            <a:endParaRPr lang="en-US" sz="1750" dirty="0"/>
          </a:p>
        </p:txBody>
      </p:sp>
      <p:sp>
        <p:nvSpPr>
          <p:cNvPr id="14" name="Shape 11"/>
          <p:cNvSpPr/>
          <p:nvPr/>
        </p:nvSpPr>
        <p:spPr>
          <a:xfrm>
            <a:off x="9222462" y="4728686"/>
            <a:ext cx="499943" cy="499943"/>
          </a:xfrm>
          <a:prstGeom prst="roundRect">
            <a:avLst>
              <a:gd name="adj" fmla="val 20000"/>
            </a:avLst>
          </a:prstGeom>
          <a:solidFill>
            <a:srgbClr val="EBE2E0"/>
          </a:solidFill>
          <a:ln w="7620">
            <a:solidFill>
              <a:srgbClr val="D1C8C6"/>
            </a:solidFill>
            <a:prstDash val="solid"/>
          </a:ln>
        </p:spPr>
      </p:sp>
      <p:sp>
        <p:nvSpPr>
          <p:cNvPr id="15" name="Text 12"/>
          <p:cNvSpPr/>
          <p:nvPr/>
        </p:nvSpPr>
        <p:spPr>
          <a:xfrm>
            <a:off x="9391055" y="4812030"/>
            <a:ext cx="1627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9944576" y="4728686"/>
            <a:ext cx="264795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Compute Attention Weights</a:t>
            </a:r>
            <a:endParaRPr lang="en-US" sz="2187" dirty="0"/>
          </a:p>
        </p:txBody>
      </p:sp>
      <p:sp>
        <p:nvSpPr>
          <p:cNvPr id="17" name="Text 14"/>
          <p:cNvSpPr/>
          <p:nvPr/>
        </p:nvSpPr>
        <p:spPr>
          <a:xfrm>
            <a:off x="9944576" y="5556290"/>
            <a:ext cx="2647950" cy="1999536"/>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attention layer computes a set of weights that highlight the salient features of the input, guiding the model's decision-making.</a:t>
            </a:r>
            <a:endParaRPr lang="en-US" sz="1750" dirty="0"/>
          </a:p>
        </p:txBody>
      </p:sp>
      <p:pic>
        <p:nvPicPr>
          <p:cNvPr id="20" name="Picture 19">
            <a:extLst>
              <a:ext uri="{FF2B5EF4-FFF2-40B4-BE49-F238E27FC236}">
                <a16:creationId xmlns:a16="http://schemas.microsoft.com/office/drawing/2014/main" id="{B4A2934D-D33F-1DF8-73BB-3D5C200B410F}"/>
              </a:ext>
            </a:extLst>
          </p:cNvPr>
          <p:cNvPicPr>
            <a:picLocks noChangeAspect="1"/>
          </p:cNvPicPr>
          <p:nvPr/>
        </p:nvPicPr>
        <p:blipFill>
          <a:blip r:embed="rId3"/>
          <a:stretch>
            <a:fillRect/>
          </a:stretch>
        </p:blipFill>
        <p:spPr>
          <a:xfrm>
            <a:off x="0" y="41671"/>
            <a:ext cx="14630400" cy="37308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1805" y="-25635"/>
            <a:ext cx="14630400" cy="8229600"/>
          </a:xfrm>
          <a:prstGeom prst="rect">
            <a:avLst/>
          </a:prstGeom>
          <a:solidFill>
            <a:srgbClr val="F7EDE9"/>
          </a:solidFill>
          <a:ln/>
        </p:spPr>
      </p:sp>
      <p:sp>
        <p:nvSpPr>
          <p:cNvPr id="5" name="Text 2"/>
          <p:cNvSpPr/>
          <p:nvPr/>
        </p:nvSpPr>
        <p:spPr>
          <a:xfrm>
            <a:off x="108068" y="-74771"/>
            <a:ext cx="5003602" cy="625435"/>
          </a:xfrm>
          <a:prstGeom prst="rect">
            <a:avLst/>
          </a:prstGeom>
          <a:noFill/>
          <a:ln/>
        </p:spPr>
        <p:txBody>
          <a:bodyPr wrap="none" rtlCol="0" anchor="t"/>
          <a:lstStyle/>
          <a:p>
            <a:pPr marL="0" indent="0">
              <a:lnSpc>
                <a:spcPts val="4925"/>
              </a:lnSpc>
              <a:buNone/>
            </a:pPr>
            <a:r>
              <a:rPr lang="en-US" sz="3940" b="1" dirty="0">
                <a:solidFill>
                  <a:srgbClr val="443728"/>
                </a:solidFill>
                <a:latin typeface="Crimson Pro" pitchFamily="34" charset="0"/>
                <a:ea typeface="Crimson Pro" pitchFamily="34" charset="-122"/>
                <a:cs typeface="Crimson Pro" pitchFamily="34" charset="-120"/>
              </a:rPr>
              <a:t>Model Training</a:t>
            </a:r>
            <a:endParaRPr lang="en-US" sz="3940" dirty="0"/>
          </a:p>
        </p:txBody>
      </p:sp>
      <p:sp>
        <p:nvSpPr>
          <p:cNvPr id="6" name="Shape 3"/>
          <p:cNvSpPr/>
          <p:nvPr/>
        </p:nvSpPr>
        <p:spPr>
          <a:xfrm flipH="1">
            <a:off x="4866833" y="676513"/>
            <a:ext cx="71124" cy="7026945"/>
          </a:xfrm>
          <a:prstGeom prst="roundRect">
            <a:avLst>
              <a:gd name="adj" fmla="val 225136"/>
            </a:avLst>
          </a:prstGeom>
          <a:solidFill>
            <a:srgbClr val="D1C8C6"/>
          </a:solidFill>
          <a:ln/>
        </p:spPr>
      </p:sp>
      <p:sp>
        <p:nvSpPr>
          <p:cNvPr id="7" name="Shape 4"/>
          <p:cNvSpPr/>
          <p:nvPr/>
        </p:nvSpPr>
        <p:spPr>
          <a:xfrm>
            <a:off x="3935927" y="1281113"/>
            <a:ext cx="700445" cy="40005"/>
          </a:xfrm>
          <a:prstGeom prst="roundRect">
            <a:avLst>
              <a:gd name="adj" fmla="val 225136"/>
            </a:avLst>
          </a:prstGeom>
          <a:solidFill>
            <a:srgbClr val="D1C8C6"/>
          </a:solidFill>
          <a:ln/>
        </p:spPr>
      </p:sp>
      <p:sp>
        <p:nvSpPr>
          <p:cNvPr id="8" name="Shape 5"/>
          <p:cNvSpPr/>
          <p:nvPr/>
        </p:nvSpPr>
        <p:spPr>
          <a:xfrm>
            <a:off x="4636372" y="1075968"/>
            <a:ext cx="450294" cy="450294"/>
          </a:xfrm>
          <a:prstGeom prst="roundRect">
            <a:avLst>
              <a:gd name="adj" fmla="val 20002"/>
            </a:avLst>
          </a:prstGeom>
          <a:solidFill>
            <a:srgbClr val="EBE2E0"/>
          </a:solidFill>
          <a:ln w="7620">
            <a:solidFill>
              <a:srgbClr val="D1C8C6"/>
            </a:solidFill>
            <a:prstDash val="solid"/>
          </a:ln>
        </p:spPr>
      </p:sp>
      <p:sp>
        <p:nvSpPr>
          <p:cNvPr id="9" name="Text 6"/>
          <p:cNvSpPr/>
          <p:nvPr/>
        </p:nvSpPr>
        <p:spPr>
          <a:xfrm>
            <a:off x="4805322" y="1150978"/>
            <a:ext cx="112276" cy="300276"/>
          </a:xfrm>
          <a:prstGeom prst="rect">
            <a:avLst/>
          </a:prstGeom>
          <a:noFill/>
          <a:ln/>
        </p:spPr>
        <p:txBody>
          <a:bodyPr wrap="none" rtlCol="0" anchor="t"/>
          <a:lstStyle/>
          <a:p>
            <a:pPr marL="0" indent="0" algn="ctr">
              <a:lnSpc>
                <a:spcPts val="2364"/>
              </a:lnSpc>
              <a:buNone/>
            </a:pPr>
            <a:r>
              <a:rPr lang="en-US" sz="2364" b="1" dirty="0">
                <a:solidFill>
                  <a:srgbClr val="443728"/>
                </a:solidFill>
                <a:latin typeface="Crimson Pro" pitchFamily="34" charset="0"/>
                <a:ea typeface="Crimson Pro" pitchFamily="34" charset="-122"/>
                <a:cs typeface="Crimson Pro" pitchFamily="34" charset="-120"/>
              </a:rPr>
              <a:t>1</a:t>
            </a:r>
            <a:endParaRPr lang="en-US" sz="2364" dirty="0"/>
          </a:p>
        </p:txBody>
      </p:sp>
      <p:sp>
        <p:nvSpPr>
          <p:cNvPr id="10" name="Text 7"/>
          <p:cNvSpPr/>
          <p:nvPr/>
        </p:nvSpPr>
        <p:spPr>
          <a:xfrm>
            <a:off x="1259045" y="1050965"/>
            <a:ext cx="2501741" cy="312658"/>
          </a:xfrm>
          <a:prstGeom prst="rect">
            <a:avLst/>
          </a:prstGeom>
          <a:noFill/>
          <a:ln/>
        </p:spPr>
        <p:txBody>
          <a:bodyPr wrap="none" rtlCol="0" anchor="t"/>
          <a:lstStyle/>
          <a:p>
            <a:pPr marL="0" indent="0" algn="r">
              <a:lnSpc>
                <a:spcPts val="2462"/>
              </a:lnSpc>
              <a:buNone/>
            </a:pPr>
            <a:r>
              <a:rPr lang="en-US" sz="1970" b="1" dirty="0">
                <a:solidFill>
                  <a:srgbClr val="443728"/>
                </a:solidFill>
                <a:latin typeface="Crimson Pro" pitchFamily="34" charset="0"/>
                <a:ea typeface="Crimson Pro" pitchFamily="34" charset="-122"/>
                <a:cs typeface="Crimson Pro" pitchFamily="34" charset="-120"/>
              </a:rPr>
              <a:t>Data Preparation</a:t>
            </a:r>
            <a:endParaRPr lang="en-US" sz="1970" dirty="0"/>
          </a:p>
        </p:txBody>
      </p:sp>
      <p:sp>
        <p:nvSpPr>
          <p:cNvPr id="11" name="Text 8"/>
          <p:cNvSpPr/>
          <p:nvPr/>
        </p:nvSpPr>
        <p:spPr>
          <a:xfrm>
            <a:off x="283209" y="1450625"/>
            <a:ext cx="3652718" cy="900470"/>
          </a:xfrm>
          <a:prstGeom prst="rect">
            <a:avLst/>
          </a:prstGeom>
          <a:noFill/>
          <a:ln/>
        </p:spPr>
        <p:txBody>
          <a:bodyPr wrap="square" rtlCol="0" anchor="t"/>
          <a:lstStyle/>
          <a:p>
            <a:pPr marL="0" indent="0" algn="just">
              <a:lnSpc>
                <a:spcPts val="2364"/>
              </a:lnSpc>
              <a:buNone/>
            </a:pPr>
            <a:r>
              <a:rPr lang="en-US" sz="1576" dirty="0">
                <a:solidFill>
                  <a:srgbClr val="443728"/>
                </a:solidFill>
                <a:latin typeface="Open Sans" pitchFamily="34" charset="0"/>
                <a:ea typeface="Open Sans" pitchFamily="34" charset="-122"/>
                <a:cs typeface="Open Sans" pitchFamily="34" charset="-120"/>
              </a:rPr>
              <a:t>The model is trained on the X_train and Y_train datasets, with a 30% validation split.</a:t>
            </a:r>
            <a:endParaRPr lang="en-US" sz="1576" dirty="0"/>
          </a:p>
        </p:txBody>
      </p:sp>
      <p:sp>
        <p:nvSpPr>
          <p:cNvPr id="12" name="Shape 9"/>
          <p:cNvSpPr/>
          <p:nvPr/>
        </p:nvSpPr>
        <p:spPr>
          <a:xfrm>
            <a:off x="3960931" y="4114800"/>
            <a:ext cx="700445" cy="40005"/>
          </a:xfrm>
          <a:prstGeom prst="roundRect">
            <a:avLst>
              <a:gd name="adj" fmla="val 225136"/>
            </a:avLst>
          </a:prstGeom>
          <a:solidFill>
            <a:srgbClr val="D1C8C6"/>
          </a:solidFill>
          <a:ln/>
        </p:spPr>
      </p:sp>
      <p:sp>
        <p:nvSpPr>
          <p:cNvPr id="13" name="Shape 10"/>
          <p:cNvSpPr/>
          <p:nvPr/>
        </p:nvSpPr>
        <p:spPr>
          <a:xfrm>
            <a:off x="4656732" y="3891435"/>
            <a:ext cx="450294" cy="450294"/>
          </a:xfrm>
          <a:prstGeom prst="roundRect">
            <a:avLst>
              <a:gd name="adj" fmla="val 20002"/>
            </a:avLst>
          </a:prstGeom>
          <a:solidFill>
            <a:srgbClr val="EBE2E0"/>
          </a:solidFill>
          <a:ln w="7620">
            <a:solidFill>
              <a:srgbClr val="D1C8C6"/>
            </a:solidFill>
            <a:prstDash val="solid"/>
          </a:ln>
        </p:spPr>
      </p:sp>
      <p:sp>
        <p:nvSpPr>
          <p:cNvPr id="14" name="Text 11"/>
          <p:cNvSpPr/>
          <p:nvPr/>
        </p:nvSpPr>
        <p:spPr>
          <a:xfrm>
            <a:off x="4805322" y="3966444"/>
            <a:ext cx="152995" cy="300276"/>
          </a:xfrm>
          <a:prstGeom prst="rect">
            <a:avLst/>
          </a:prstGeom>
          <a:noFill/>
          <a:ln/>
        </p:spPr>
        <p:txBody>
          <a:bodyPr wrap="none" rtlCol="0" anchor="t"/>
          <a:lstStyle/>
          <a:p>
            <a:pPr marL="0" indent="0" algn="ctr">
              <a:lnSpc>
                <a:spcPts val="2364"/>
              </a:lnSpc>
              <a:buNone/>
            </a:pPr>
            <a:r>
              <a:rPr lang="en-US" sz="2364" b="1" dirty="0">
                <a:solidFill>
                  <a:srgbClr val="443728"/>
                </a:solidFill>
                <a:latin typeface="Crimson Pro" pitchFamily="34" charset="0"/>
                <a:ea typeface="Crimson Pro" pitchFamily="34" charset="-122"/>
                <a:cs typeface="Crimson Pro" pitchFamily="34" charset="-120"/>
              </a:rPr>
              <a:t>2</a:t>
            </a:r>
            <a:endParaRPr lang="en-US" sz="2364" dirty="0"/>
          </a:p>
        </p:txBody>
      </p:sp>
      <p:sp>
        <p:nvSpPr>
          <p:cNvPr id="15" name="Text 12"/>
          <p:cNvSpPr/>
          <p:nvPr/>
        </p:nvSpPr>
        <p:spPr>
          <a:xfrm>
            <a:off x="1784408" y="3877327"/>
            <a:ext cx="2501741" cy="312658"/>
          </a:xfrm>
          <a:prstGeom prst="rect">
            <a:avLst/>
          </a:prstGeom>
          <a:noFill/>
          <a:ln/>
        </p:spPr>
        <p:txBody>
          <a:bodyPr wrap="none" rtlCol="0" anchor="t"/>
          <a:lstStyle/>
          <a:p>
            <a:pPr marL="0" indent="0" algn="l">
              <a:lnSpc>
                <a:spcPts val="2462"/>
              </a:lnSpc>
              <a:buNone/>
            </a:pPr>
            <a:r>
              <a:rPr lang="en-US" sz="1970" b="1" dirty="0">
                <a:solidFill>
                  <a:srgbClr val="443728"/>
                </a:solidFill>
                <a:latin typeface="Crimson Pro" pitchFamily="34" charset="0"/>
                <a:ea typeface="Crimson Pro" pitchFamily="34" charset="-122"/>
                <a:cs typeface="Crimson Pro" pitchFamily="34" charset="-120"/>
              </a:rPr>
              <a:t>Loss and Optimizer</a:t>
            </a:r>
            <a:endParaRPr lang="en-US" sz="1970" dirty="0"/>
          </a:p>
        </p:txBody>
      </p:sp>
      <p:sp>
        <p:nvSpPr>
          <p:cNvPr id="16" name="Text 13"/>
          <p:cNvSpPr/>
          <p:nvPr/>
        </p:nvSpPr>
        <p:spPr>
          <a:xfrm>
            <a:off x="364553" y="4244307"/>
            <a:ext cx="3652718" cy="900470"/>
          </a:xfrm>
          <a:prstGeom prst="rect">
            <a:avLst/>
          </a:prstGeom>
          <a:noFill/>
          <a:ln/>
        </p:spPr>
        <p:txBody>
          <a:bodyPr wrap="square" rtlCol="0" anchor="t"/>
          <a:lstStyle/>
          <a:p>
            <a:pPr marL="0" indent="0" algn="l">
              <a:lnSpc>
                <a:spcPts val="2364"/>
              </a:lnSpc>
              <a:buNone/>
            </a:pPr>
            <a:r>
              <a:rPr lang="en-US" sz="1576" dirty="0">
                <a:solidFill>
                  <a:srgbClr val="443728"/>
                </a:solidFill>
                <a:latin typeface="Open Sans" pitchFamily="34" charset="0"/>
                <a:ea typeface="Open Sans" pitchFamily="34" charset="-122"/>
                <a:cs typeface="Open Sans" pitchFamily="34" charset="-120"/>
              </a:rPr>
              <a:t>Sparse categorical cross-entropy loss is used with the Adam optimizer to optimize the accuracy metric.</a:t>
            </a:r>
            <a:endParaRPr lang="en-US" sz="1576" dirty="0"/>
          </a:p>
        </p:txBody>
      </p:sp>
      <p:sp>
        <p:nvSpPr>
          <p:cNvPr id="17" name="Shape 14"/>
          <p:cNvSpPr/>
          <p:nvPr/>
        </p:nvSpPr>
        <p:spPr>
          <a:xfrm>
            <a:off x="3960931" y="6421631"/>
            <a:ext cx="700445" cy="40005"/>
          </a:xfrm>
          <a:prstGeom prst="roundRect">
            <a:avLst>
              <a:gd name="adj" fmla="val 225136"/>
            </a:avLst>
          </a:prstGeom>
          <a:solidFill>
            <a:srgbClr val="D1C8C6"/>
          </a:solidFill>
          <a:ln/>
        </p:spPr>
      </p:sp>
      <p:sp>
        <p:nvSpPr>
          <p:cNvPr id="18" name="Shape 15"/>
          <p:cNvSpPr/>
          <p:nvPr/>
        </p:nvSpPr>
        <p:spPr>
          <a:xfrm>
            <a:off x="4661376" y="6216486"/>
            <a:ext cx="450294" cy="450294"/>
          </a:xfrm>
          <a:prstGeom prst="roundRect">
            <a:avLst>
              <a:gd name="adj" fmla="val 20002"/>
            </a:avLst>
          </a:prstGeom>
          <a:solidFill>
            <a:srgbClr val="EBE2E0"/>
          </a:solidFill>
          <a:ln w="7620">
            <a:solidFill>
              <a:srgbClr val="D1C8C6"/>
            </a:solidFill>
            <a:prstDash val="solid"/>
          </a:ln>
        </p:spPr>
      </p:sp>
      <p:sp>
        <p:nvSpPr>
          <p:cNvPr id="19" name="Text 16"/>
          <p:cNvSpPr/>
          <p:nvPr/>
        </p:nvSpPr>
        <p:spPr>
          <a:xfrm>
            <a:off x="4844315" y="6271493"/>
            <a:ext cx="146566" cy="300276"/>
          </a:xfrm>
          <a:prstGeom prst="rect">
            <a:avLst/>
          </a:prstGeom>
          <a:noFill/>
          <a:ln/>
        </p:spPr>
        <p:txBody>
          <a:bodyPr wrap="none" rtlCol="0" anchor="t"/>
          <a:lstStyle/>
          <a:p>
            <a:pPr marL="0" indent="0" algn="ctr">
              <a:lnSpc>
                <a:spcPts val="2364"/>
              </a:lnSpc>
              <a:buNone/>
            </a:pPr>
            <a:r>
              <a:rPr lang="en-US" sz="2364" b="1" dirty="0">
                <a:solidFill>
                  <a:srgbClr val="443728"/>
                </a:solidFill>
                <a:latin typeface="Crimson Pro" pitchFamily="34" charset="0"/>
                <a:ea typeface="Crimson Pro" pitchFamily="34" charset="-122"/>
                <a:cs typeface="Crimson Pro" pitchFamily="34" charset="-120"/>
              </a:rPr>
              <a:t>3</a:t>
            </a:r>
            <a:endParaRPr lang="en-US" sz="2364" dirty="0"/>
          </a:p>
        </p:txBody>
      </p:sp>
      <p:sp>
        <p:nvSpPr>
          <p:cNvPr id="20" name="Text 17"/>
          <p:cNvSpPr/>
          <p:nvPr/>
        </p:nvSpPr>
        <p:spPr>
          <a:xfrm>
            <a:off x="1284049" y="6191483"/>
            <a:ext cx="2501741" cy="312658"/>
          </a:xfrm>
          <a:prstGeom prst="rect">
            <a:avLst/>
          </a:prstGeom>
          <a:noFill/>
          <a:ln/>
        </p:spPr>
        <p:txBody>
          <a:bodyPr wrap="none" rtlCol="0" anchor="t"/>
          <a:lstStyle/>
          <a:p>
            <a:pPr marL="0" indent="0" algn="r">
              <a:lnSpc>
                <a:spcPts val="2462"/>
              </a:lnSpc>
              <a:buNone/>
            </a:pPr>
            <a:r>
              <a:rPr lang="en-US" sz="1970" b="1" dirty="0">
                <a:solidFill>
                  <a:srgbClr val="443728"/>
                </a:solidFill>
                <a:latin typeface="Crimson Pro" pitchFamily="34" charset="0"/>
                <a:ea typeface="Crimson Pro" pitchFamily="34" charset="-122"/>
                <a:cs typeface="Crimson Pro" pitchFamily="34" charset="-120"/>
              </a:rPr>
              <a:t>Training Process</a:t>
            </a:r>
            <a:endParaRPr lang="en-US" sz="1970" dirty="0"/>
          </a:p>
        </p:txBody>
      </p:sp>
      <p:sp>
        <p:nvSpPr>
          <p:cNvPr id="21" name="Text 18"/>
          <p:cNvSpPr/>
          <p:nvPr/>
        </p:nvSpPr>
        <p:spPr>
          <a:xfrm>
            <a:off x="217469" y="6624156"/>
            <a:ext cx="3652718" cy="900470"/>
          </a:xfrm>
          <a:prstGeom prst="rect">
            <a:avLst/>
          </a:prstGeom>
          <a:noFill/>
          <a:ln/>
        </p:spPr>
        <p:txBody>
          <a:bodyPr wrap="square" rtlCol="0" anchor="t"/>
          <a:lstStyle/>
          <a:p>
            <a:pPr marL="0" indent="0" algn="just">
              <a:lnSpc>
                <a:spcPts val="2364"/>
              </a:lnSpc>
              <a:buNone/>
            </a:pPr>
            <a:r>
              <a:rPr lang="en-US" sz="1576" dirty="0">
                <a:solidFill>
                  <a:srgbClr val="443728"/>
                </a:solidFill>
                <a:latin typeface="Open Sans" pitchFamily="34" charset="0"/>
                <a:ea typeface="Open Sans" pitchFamily="34" charset="-122"/>
                <a:cs typeface="Open Sans" pitchFamily="34" charset="-120"/>
              </a:rPr>
              <a:t>The model is trained in batches of 128 samples, and the best model is saved based on validation accuracy.</a:t>
            </a:r>
            <a:endParaRPr lang="en-US" sz="1576" dirty="0"/>
          </a:p>
        </p:txBody>
      </p:sp>
      <p:pic>
        <p:nvPicPr>
          <p:cNvPr id="1026" name="Picture 2" descr="Optimizers in Deep Learning — In short! (without Maths) | by Sanket Kangle  | Medium">
            <a:extLst>
              <a:ext uri="{FF2B5EF4-FFF2-40B4-BE49-F238E27FC236}">
                <a16:creationId xmlns:a16="http://schemas.microsoft.com/office/drawing/2014/main" id="{6DCC3DE0-8C2B-60B1-F15B-9DCE04279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550" y="991976"/>
            <a:ext cx="7474045" cy="5798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582453" y="190171"/>
            <a:ext cx="895469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Comparative Analysis of Architectures</a:t>
            </a:r>
            <a:endParaRPr lang="en-US" sz="4374" dirty="0"/>
          </a:p>
        </p:txBody>
      </p:sp>
      <p:sp>
        <p:nvSpPr>
          <p:cNvPr id="5" name="Shape 3"/>
          <p:cNvSpPr/>
          <p:nvPr/>
        </p:nvSpPr>
        <p:spPr>
          <a:xfrm>
            <a:off x="843894" y="1415251"/>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1031536" y="1498594"/>
            <a:ext cx="1246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1566008" y="141525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Baseline-CNN</a:t>
            </a:r>
            <a:endParaRPr lang="en-US" sz="2187" dirty="0"/>
          </a:p>
        </p:txBody>
      </p:sp>
      <p:sp>
        <p:nvSpPr>
          <p:cNvPr id="8" name="Text 6"/>
          <p:cNvSpPr/>
          <p:nvPr/>
        </p:nvSpPr>
        <p:spPr>
          <a:xfrm>
            <a:off x="1566008" y="1895668"/>
            <a:ext cx="4444008" cy="666512"/>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Simple architecture for image classification with 78% accuracy and 11 layers.</a:t>
            </a:r>
          </a:p>
          <a:p>
            <a:pPr marL="0" indent="0">
              <a:lnSpc>
                <a:spcPts val="2624"/>
              </a:lnSpc>
              <a:buNone/>
            </a:pPr>
            <a:endParaRPr lang="en-US" sz="1750" dirty="0">
              <a:solidFill>
                <a:srgbClr val="443728"/>
              </a:solidFill>
              <a:latin typeface="Open Sans" pitchFamily="34" charset="0"/>
              <a:ea typeface="Open Sans" pitchFamily="34" charset="-122"/>
              <a:cs typeface="Open Sans" pitchFamily="34" charset="-120"/>
            </a:endParaRPr>
          </a:p>
          <a:p>
            <a:pPr marL="0" indent="0">
              <a:lnSpc>
                <a:spcPts val="2624"/>
              </a:lnSpc>
              <a:buNone/>
            </a:pPr>
            <a:endParaRPr lang="en-US" sz="1750" dirty="0"/>
          </a:p>
        </p:txBody>
      </p:sp>
      <p:pic>
        <p:nvPicPr>
          <p:cNvPr id="30" name="Picture 29">
            <a:extLst>
              <a:ext uri="{FF2B5EF4-FFF2-40B4-BE49-F238E27FC236}">
                <a16:creationId xmlns:a16="http://schemas.microsoft.com/office/drawing/2014/main" id="{000E3734-C542-D860-49F3-807232A3B827}"/>
              </a:ext>
            </a:extLst>
          </p:cNvPr>
          <p:cNvPicPr>
            <a:picLocks noChangeAspect="1"/>
          </p:cNvPicPr>
          <p:nvPr/>
        </p:nvPicPr>
        <p:blipFill>
          <a:blip r:embed="rId3"/>
          <a:stretch>
            <a:fillRect/>
          </a:stretch>
        </p:blipFill>
        <p:spPr>
          <a:xfrm>
            <a:off x="1343837" y="3011121"/>
            <a:ext cx="6740247" cy="5028308"/>
          </a:xfrm>
          <a:prstGeom prst="rect">
            <a:avLst/>
          </a:prstGeom>
        </p:spPr>
      </p:pic>
      <p:sp>
        <p:nvSpPr>
          <p:cNvPr id="33" name="TextBox 32">
            <a:extLst>
              <a:ext uri="{FF2B5EF4-FFF2-40B4-BE49-F238E27FC236}">
                <a16:creationId xmlns:a16="http://schemas.microsoft.com/office/drawing/2014/main" id="{48B8DC3C-1668-E9F4-1D3B-63FBE9A62F4E}"/>
              </a:ext>
            </a:extLst>
          </p:cNvPr>
          <p:cNvSpPr txBox="1"/>
          <p:nvPr/>
        </p:nvSpPr>
        <p:spPr>
          <a:xfrm>
            <a:off x="8326419" y="1075765"/>
            <a:ext cx="6153374" cy="5909310"/>
          </a:xfrm>
          <a:prstGeom prst="rect">
            <a:avLst/>
          </a:prstGeom>
          <a:noFill/>
        </p:spPr>
        <p:txBody>
          <a:bodyPr wrap="square" rtlCol="0">
            <a:spAutoFit/>
          </a:bodyPr>
          <a:lstStyle/>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Input Layer:</a:t>
            </a:r>
            <a:r>
              <a:rPr lang="en-US" dirty="0">
                <a:latin typeface="Open Sans" panose="020B0606030504020204" pitchFamily="34" charset="0"/>
                <a:ea typeface="Open Sans" panose="020B0606030504020204" pitchFamily="34" charset="0"/>
                <a:cs typeface="Open Sans" panose="020B0606030504020204" pitchFamily="34" charset="0"/>
              </a:rPr>
              <a:t> Accepts skin lesion images, typically in dimensions representing height, width, and RGB channels.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Convolutional Layers:</a:t>
            </a:r>
            <a:r>
              <a:rPr lang="en-US" dirty="0">
                <a:latin typeface="Open Sans" panose="020B0606030504020204" pitchFamily="34" charset="0"/>
                <a:ea typeface="Open Sans" panose="020B0606030504020204" pitchFamily="34" charset="0"/>
                <a:cs typeface="Open Sans" panose="020B0606030504020204" pitchFamily="34" charset="0"/>
              </a:rPr>
              <a:t> Apply filters to extract features from images.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Activation Functions:</a:t>
            </a:r>
            <a:r>
              <a:rPr lang="en-US" dirty="0">
                <a:latin typeface="Open Sans" panose="020B0606030504020204" pitchFamily="34" charset="0"/>
                <a:ea typeface="Open Sans" panose="020B0606030504020204" pitchFamily="34" charset="0"/>
                <a:cs typeface="Open Sans" panose="020B0606030504020204" pitchFamily="34" charset="0"/>
              </a:rPr>
              <a:t> Non-linear functions (e.g.,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added after each convolution layer to capture complex patterns.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Pooling Layers:</a:t>
            </a:r>
            <a:r>
              <a:rPr lang="en-US" dirty="0">
                <a:latin typeface="Open Sans" panose="020B0606030504020204" pitchFamily="34" charset="0"/>
                <a:ea typeface="Open Sans" panose="020B0606030504020204" pitchFamily="34" charset="0"/>
                <a:cs typeface="Open Sans" panose="020B0606030504020204" pitchFamily="34" charset="0"/>
              </a:rPr>
              <a:t> Reduce spatial dimensions to lower computational load while preserving key features.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Flattening Layer:</a:t>
            </a:r>
            <a:r>
              <a:rPr lang="en-US" dirty="0">
                <a:latin typeface="Open Sans" panose="020B0606030504020204" pitchFamily="34" charset="0"/>
                <a:ea typeface="Open Sans" panose="020B0606030504020204" pitchFamily="34" charset="0"/>
                <a:cs typeface="Open Sans" panose="020B0606030504020204" pitchFamily="34" charset="0"/>
              </a:rPr>
              <a:t> Converts feature maps into a one-dimensional vector for the next layers.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Fully Connected Layers:</a:t>
            </a:r>
            <a:r>
              <a:rPr lang="en-US" dirty="0">
                <a:latin typeface="Open Sans" panose="020B0606030504020204" pitchFamily="34" charset="0"/>
                <a:ea typeface="Open Sans" panose="020B0606030504020204" pitchFamily="34" charset="0"/>
                <a:cs typeface="Open Sans" panose="020B0606030504020204" pitchFamily="34" charset="0"/>
              </a:rPr>
              <a:t> Dense layers that learn to classify the extracted features, making high-level decisions.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Output Layer:</a:t>
            </a:r>
            <a:r>
              <a:rPr lang="en-US" dirty="0">
                <a:latin typeface="Open Sans" panose="020B0606030504020204" pitchFamily="34" charset="0"/>
                <a:ea typeface="Open Sans" panose="020B0606030504020204" pitchFamily="34" charset="0"/>
                <a:cs typeface="Open Sans" panose="020B0606030504020204" pitchFamily="34" charset="0"/>
              </a:rPr>
              <a:t> Produces the final predictions. For skin cancer detection, it typically includes neurons corresponding to different classes (e.g., cancerous or non-cancerous). Uses </a:t>
            </a:r>
            <a:r>
              <a:rPr lang="en-US" dirty="0" err="1">
                <a:latin typeface="Open Sans" panose="020B0606030504020204" pitchFamily="34" charset="0"/>
                <a:ea typeface="Open Sans" panose="020B0606030504020204" pitchFamily="34" charset="0"/>
                <a:cs typeface="Open Sans" panose="020B0606030504020204" pitchFamily="34" charset="0"/>
              </a:rPr>
              <a:t>softmax</a:t>
            </a:r>
            <a:r>
              <a:rPr lang="en-US" dirty="0">
                <a:latin typeface="Open Sans" panose="020B0606030504020204" pitchFamily="34" charset="0"/>
                <a:ea typeface="Open Sans" panose="020B0606030504020204" pitchFamily="34" charset="0"/>
                <a:cs typeface="Open Sans" panose="020B0606030504020204" pitchFamily="34" charset="0"/>
              </a:rPr>
              <a:t> to output probabilities for each class.</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582453" y="190171"/>
            <a:ext cx="895469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Comparative Analysis of Architectures</a:t>
            </a:r>
            <a:endParaRPr lang="en-US" sz="4374" dirty="0"/>
          </a:p>
        </p:txBody>
      </p:sp>
      <p:sp>
        <p:nvSpPr>
          <p:cNvPr id="9" name="Shape 7"/>
          <p:cNvSpPr/>
          <p:nvPr/>
        </p:nvSpPr>
        <p:spPr>
          <a:xfrm>
            <a:off x="369268" y="1101673"/>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534289" y="1185016"/>
            <a:ext cx="169902"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1091382" y="110167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Inception v3</a:t>
            </a:r>
            <a:endParaRPr lang="en-US" sz="2187" dirty="0"/>
          </a:p>
        </p:txBody>
      </p:sp>
      <p:sp>
        <p:nvSpPr>
          <p:cNvPr id="12" name="Text 10"/>
          <p:cNvSpPr/>
          <p:nvPr/>
        </p:nvSpPr>
        <p:spPr>
          <a:xfrm>
            <a:off x="1091382" y="1582090"/>
            <a:ext cx="4444008"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Advanced feature extraction with factorized convolutions, achieving 71% accuracy and 315 layers.</a:t>
            </a:r>
            <a:endParaRPr lang="en-US" sz="1750" dirty="0"/>
          </a:p>
        </p:txBody>
      </p:sp>
      <p:pic>
        <p:nvPicPr>
          <p:cNvPr id="35" name="Picture 34">
            <a:extLst>
              <a:ext uri="{FF2B5EF4-FFF2-40B4-BE49-F238E27FC236}">
                <a16:creationId xmlns:a16="http://schemas.microsoft.com/office/drawing/2014/main" id="{0C8EB23B-1A15-6EEE-ADC2-3815330F044C}"/>
              </a:ext>
            </a:extLst>
          </p:cNvPr>
          <p:cNvPicPr>
            <a:picLocks noChangeAspect="1"/>
          </p:cNvPicPr>
          <p:nvPr/>
        </p:nvPicPr>
        <p:blipFill>
          <a:blip r:embed="rId3"/>
          <a:stretch>
            <a:fillRect/>
          </a:stretch>
        </p:blipFill>
        <p:spPr>
          <a:xfrm>
            <a:off x="869211" y="2907563"/>
            <a:ext cx="6870841" cy="4751881"/>
          </a:xfrm>
          <a:prstGeom prst="rect">
            <a:avLst/>
          </a:prstGeom>
        </p:spPr>
      </p:pic>
      <p:sp>
        <p:nvSpPr>
          <p:cNvPr id="39" name="TextBox 38">
            <a:extLst>
              <a:ext uri="{FF2B5EF4-FFF2-40B4-BE49-F238E27FC236}">
                <a16:creationId xmlns:a16="http://schemas.microsoft.com/office/drawing/2014/main" id="{A4FE6517-7A5F-AB0C-1208-F769C2F46D00}"/>
              </a:ext>
            </a:extLst>
          </p:cNvPr>
          <p:cNvSpPr txBox="1"/>
          <p:nvPr/>
        </p:nvSpPr>
        <p:spPr>
          <a:xfrm>
            <a:off x="7962223" y="2107882"/>
            <a:ext cx="6673249" cy="4247317"/>
          </a:xfrm>
          <a:prstGeom prst="rect">
            <a:avLst/>
          </a:prstGeom>
          <a:noFill/>
        </p:spPr>
        <p:txBody>
          <a:bodyPr wrap="square" rtlCol="0">
            <a:spAutoFit/>
          </a:bodyPr>
          <a:lstStyle/>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Inception Modules:</a:t>
            </a:r>
            <a:r>
              <a:rPr lang="en-US" dirty="0">
                <a:latin typeface="Open Sans" panose="020B0606030504020204" pitchFamily="34" charset="0"/>
                <a:ea typeface="Open Sans" panose="020B0606030504020204" pitchFamily="34" charset="0"/>
                <a:cs typeface="Open Sans" panose="020B0606030504020204" pitchFamily="34" charset="0"/>
              </a:rPr>
              <a:t> Use multiple convolution operations with different filter sizes concurrently to capture diverse features. Inception v3 enhances this with factorized convolutions and batch normalization.</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Factorized Convolutions:</a:t>
            </a:r>
            <a:r>
              <a:rPr lang="en-US" dirty="0">
                <a:latin typeface="Open Sans" panose="020B0606030504020204" pitchFamily="34" charset="0"/>
                <a:ea typeface="Open Sans" panose="020B0606030504020204" pitchFamily="34" charset="0"/>
                <a:cs typeface="Open Sans" panose="020B0606030504020204" pitchFamily="34" charset="0"/>
              </a:rPr>
              <a:t> Split standard convolutions into </a:t>
            </a:r>
            <a:r>
              <a:rPr lang="en-US" dirty="0" err="1">
                <a:latin typeface="Open Sans" panose="020B0606030504020204" pitchFamily="34" charset="0"/>
                <a:ea typeface="Open Sans" panose="020B0606030504020204" pitchFamily="34" charset="0"/>
                <a:cs typeface="Open Sans" panose="020B0606030504020204" pitchFamily="34" charset="0"/>
              </a:rPr>
              <a:t>depthwise</a:t>
            </a:r>
            <a:r>
              <a:rPr lang="en-US" dirty="0">
                <a:latin typeface="Open Sans" panose="020B0606030504020204" pitchFamily="34" charset="0"/>
                <a:ea typeface="Open Sans" panose="020B0606030504020204" pitchFamily="34" charset="0"/>
                <a:cs typeface="Open Sans" panose="020B0606030504020204" pitchFamily="34" charset="0"/>
              </a:rPr>
              <a:t> and pointwise convolutions, reducing computational cost while maintaining representational capacity.</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Batch Normalization:</a:t>
            </a:r>
            <a:r>
              <a:rPr lang="en-US" dirty="0">
                <a:latin typeface="Open Sans" panose="020B0606030504020204" pitchFamily="34" charset="0"/>
                <a:ea typeface="Open Sans" panose="020B0606030504020204" pitchFamily="34" charset="0"/>
                <a:cs typeface="Open Sans" panose="020B0606030504020204" pitchFamily="34" charset="0"/>
              </a:rPr>
              <a:t> Applied after each convolution to stabilize and accelerate training by normalizing layer activations and improving gradient flow.</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Auxiliary Classifiers:</a:t>
            </a:r>
            <a:r>
              <a:rPr lang="en-US" dirty="0">
                <a:latin typeface="Open Sans" panose="020B0606030504020204" pitchFamily="34" charset="0"/>
                <a:ea typeface="Open Sans" panose="020B0606030504020204" pitchFamily="34" charset="0"/>
                <a:cs typeface="Open Sans" panose="020B0606030504020204" pitchFamily="34" charset="0"/>
              </a:rPr>
              <a:t> Intermediate classifiers included during training to improve gradient flow and prevent overfitting.</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141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21516"/>
            <a:ext cx="14630400" cy="8229600"/>
          </a:xfrm>
          <a:prstGeom prst="rect">
            <a:avLst/>
          </a:prstGeom>
          <a:solidFill>
            <a:srgbClr val="F7EDE9"/>
          </a:solidFill>
          <a:ln/>
        </p:spPr>
      </p:sp>
      <p:sp>
        <p:nvSpPr>
          <p:cNvPr id="4" name="Text 2"/>
          <p:cNvSpPr/>
          <p:nvPr/>
        </p:nvSpPr>
        <p:spPr>
          <a:xfrm>
            <a:off x="582453" y="190171"/>
            <a:ext cx="895469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Comparative Analysis of Architectures</a:t>
            </a:r>
            <a:endParaRPr lang="en-US" sz="4374" dirty="0"/>
          </a:p>
        </p:txBody>
      </p:sp>
      <p:sp>
        <p:nvSpPr>
          <p:cNvPr id="13" name="Shape 11"/>
          <p:cNvSpPr/>
          <p:nvPr/>
        </p:nvSpPr>
        <p:spPr>
          <a:xfrm>
            <a:off x="704045" y="1161644"/>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872637" y="1244988"/>
            <a:ext cx="1627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1426159" y="116164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Inception ResNet v2</a:t>
            </a:r>
            <a:endParaRPr lang="en-US" sz="2187" dirty="0"/>
          </a:p>
        </p:txBody>
      </p:sp>
      <p:sp>
        <p:nvSpPr>
          <p:cNvPr id="16" name="Text 14"/>
          <p:cNvSpPr/>
          <p:nvPr/>
        </p:nvSpPr>
        <p:spPr>
          <a:xfrm>
            <a:off x="1426159" y="1642062"/>
            <a:ext cx="4444008"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Combines Inception modules with residual connections, resulting in 93% accuracy and 784 layers.</a:t>
            </a:r>
            <a:endParaRPr lang="en-US" sz="1750" dirty="0"/>
          </a:p>
        </p:txBody>
      </p:sp>
      <p:pic>
        <p:nvPicPr>
          <p:cNvPr id="23" name="Picture 22">
            <a:extLst>
              <a:ext uri="{FF2B5EF4-FFF2-40B4-BE49-F238E27FC236}">
                <a16:creationId xmlns:a16="http://schemas.microsoft.com/office/drawing/2014/main" id="{CA1C2C4A-EDB5-4AFF-0638-D78C8061EA95}"/>
              </a:ext>
            </a:extLst>
          </p:cNvPr>
          <p:cNvPicPr>
            <a:picLocks noChangeAspect="1"/>
          </p:cNvPicPr>
          <p:nvPr/>
        </p:nvPicPr>
        <p:blipFill>
          <a:blip r:embed="rId3"/>
          <a:stretch>
            <a:fillRect/>
          </a:stretch>
        </p:blipFill>
        <p:spPr>
          <a:xfrm>
            <a:off x="1203988" y="3117308"/>
            <a:ext cx="7230007" cy="4673054"/>
          </a:xfrm>
          <a:prstGeom prst="rect">
            <a:avLst/>
          </a:prstGeom>
        </p:spPr>
      </p:pic>
      <p:sp>
        <p:nvSpPr>
          <p:cNvPr id="24" name="TextBox 23">
            <a:extLst>
              <a:ext uri="{FF2B5EF4-FFF2-40B4-BE49-F238E27FC236}">
                <a16:creationId xmlns:a16="http://schemas.microsoft.com/office/drawing/2014/main" id="{0E904AA6-54CB-3573-36E3-DBAF9C111BD8}"/>
              </a:ext>
            </a:extLst>
          </p:cNvPr>
          <p:cNvSpPr txBox="1"/>
          <p:nvPr/>
        </p:nvSpPr>
        <p:spPr>
          <a:xfrm>
            <a:off x="8692179" y="1021976"/>
            <a:ext cx="5723068" cy="5078313"/>
          </a:xfrm>
          <a:prstGeom prst="rect">
            <a:avLst/>
          </a:prstGeom>
          <a:noFill/>
        </p:spPr>
        <p:txBody>
          <a:bodyPr wrap="square" rtlCol="0">
            <a:spAutoFit/>
          </a:bodyPr>
          <a:lstStyle/>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Inception Modules:</a:t>
            </a:r>
            <a:r>
              <a:rPr lang="en-US" dirty="0">
                <a:latin typeface="Open Sans" panose="020B0606030504020204" pitchFamily="34" charset="0"/>
                <a:ea typeface="Open Sans" panose="020B0606030504020204" pitchFamily="34" charset="0"/>
                <a:cs typeface="Open Sans" panose="020B0606030504020204" pitchFamily="34" charset="0"/>
              </a:rPr>
              <a:t> Combine multiple convolution operations with different filter sizes to capture diverse features within a single layer.</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Residual Connections:</a:t>
            </a:r>
            <a:r>
              <a:rPr lang="en-US" dirty="0">
                <a:latin typeface="Open Sans" panose="020B0606030504020204" pitchFamily="34" charset="0"/>
                <a:ea typeface="Open Sans" panose="020B0606030504020204" pitchFamily="34" charset="0"/>
                <a:cs typeface="Open Sans" panose="020B0606030504020204" pitchFamily="34" charset="0"/>
              </a:rPr>
              <a:t> Use connections that bypass certain layers to simplify optimization of deep networks and address the vanishing gradient problem.</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Factorized Convolutions:</a:t>
            </a:r>
            <a:r>
              <a:rPr lang="en-US" dirty="0">
                <a:latin typeface="Open Sans" panose="020B0606030504020204" pitchFamily="34" charset="0"/>
                <a:ea typeface="Open Sans" panose="020B0606030504020204" pitchFamily="34" charset="0"/>
                <a:cs typeface="Open Sans" panose="020B0606030504020204" pitchFamily="34" charset="0"/>
              </a:rPr>
              <a:t> Split convolutions into </a:t>
            </a:r>
            <a:r>
              <a:rPr lang="en-US" dirty="0" err="1">
                <a:latin typeface="Open Sans" panose="020B0606030504020204" pitchFamily="34" charset="0"/>
                <a:ea typeface="Open Sans" panose="020B0606030504020204" pitchFamily="34" charset="0"/>
                <a:cs typeface="Open Sans" panose="020B0606030504020204" pitchFamily="34" charset="0"/>
              </a:rPr>
              <a:t>depthwise</a:t>
            </a:r>
            <a:r>
              <a:rPr lang="en-US" dirty="0">
                <a:latin typeface="Open Sans" panose="020B0606030504020204" pitchFamily="34" charset="0"/>
                <a:ea typeface="Open Sans" panose="020B0606030504020204" pitchFamily="34" charset="0"/>
                <a:cs typeface="Open Sans" panose="020B0606030504020204" pitchFamily="34" charset="0"/>
              </a:rPr>
              <a:t> and pointwise operations, reducing complexity while maintaining feature representation.</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Batch Normalization:</a:t>
            </a:r>
            <a:r>
              <a:rPr lang="en-US" dirty="0">
                <a:latin typeface="Open Sans" panose="020B0606030504020204" pitchFamily="34" charset="0"/>
                <a:ea typeface="Open Sans" panose="020B0606030504020204" pitchFamily="34" charset="0"/>
                <a:cs typeface="Open Sans" panose="020B0606030504020204" pitchFamily="34" charset="0"/>
              </a:rPr>
              <a:t> Normalize activations throughout the network to stabilize and speed up training, improving gradient flow and convergence.</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Auxiliary Classifiers:</a:t>
            </a:r>
            <a:r>
              <a:rPr lang="en-US" dirty="0">
                <a:latin typeface="Open Sans" panose="020B0606030504020204" pitchFamily="34" charset="0"/>
                <a:ea typeface="Open Sans" panose="020B0606030504020204" pitchFamily="34" charset="0"/>
                <a:cs typeface="Open Sans" panose="020B0606030504020204" pitchFamily="34" charset="0"/>
              </a:rPr>
              <a:t> Include intermediate classifiers during training to enhance gradient flow and prevent overfitting.</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0603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582453" y="190171"/>
            <a:ext cx="895469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Comparative Analysis of Architectures</a:t>
            </a:r>
            <a:endParaRPr lang="en-US" sz="4374" dirty="0"/>
          </a:p>
        </p:txBody>
      </p:sp>
      <p:sp>
        <p:nvSpPr>
          <p:cNvPr id="17" name="Shape 15"/>
          <p:cNvSpPr/>
          <p:nvPr/>
        </p:nvSpPr>
        <p:spPr>
          <a:xfrm>
            <a:off x="582453" y="1312251"/>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42592" y="1395595"/>
            <a:ext cx="179665"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19" name="Text 17"/>
          <p:cNvSpPr/>
          <p:nvPr/>
        </p:nvSpPr>
        <p:spPr>
          <a:xfrm>
            <a:off x="1304567" y="131225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VGG16</a:t>
            </a:r>
            <a:endParaRPr lang="en-US" sz="2187" dirty="0"/>
          </a:p>
        </p:txBody>
      </p:sp>
      <p:sp>
        <p:nvSpPr>
          <p:cNvPr id="20" name="Text 18"/>
          <p:cNvSpPr/>
          <p:nvPr/>
        </p:nvSpPr>
        <p:spPr>
          <a:xfrm>
            <a:off x="1304567" y="1792669"/>
            <a:ext cx="4444008" cy="666512"/>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Deep network with 13 convolutional layers, delivering 88% accuracy.</a:t>
            </a:r>
            <a:endParaRPr lang="en-US" sz="1750" dirty="0"/>
          </a:p>
        </p:txBody>
      </p:sp>
      <p:pic>
        <p:nvPicPr>
          <p:cNvPr id="23" name="Picture 22">
            <a:extLst>
              <a:ext uri="{FF2B5EF4-FFF2-40B4-BE49-F238E27FC236}">
                <a16:creationId xmlns:a16="http://schemas.microsoft.com/office/drawing/2014/main" id="{159CA9DC-39AC-F9AF-AF90-B5E3C3B504B8}"/>
              </a:ext>
            </a:extLst>
          </p:cNvPr>
          <p:cNvPicPr>
            <a:picLocks noChangeAspect="1"/>
          </p:cNvPicPr>
          <p:nvPr/>
        </p:nvPicPr>
        <p:blipFill>
          <a:blip r:embed="rId3"/>
          <a:stretch>
            <a:fillRect/>
          </a:stretch>
        </p:blipFill>
        <p:spPr>
          <a:xfrm>
            <a:off x="922257" y="3065431"/>
            <a:ext cx="6994827" cy="4725981"/>
          </a:xfrm>
          <a:prstGeom prst="rect">
            <a:avLst/>
          </a:prstGeom>
        </p:spPr>
      </p:pic>
      <p:sp>
        <p:nvSpPr>
          <p:cNvPr id="24" name="TextBox 23">
            <a:extLst>
              <a:ext uri="{FF2B5EF4-FFF2-40B4-BE49-F238E27FC236}">
                <a16:creationId xmlns:a16="http://schemas.microsoft.com/office/drawing/2014/main" id="{82288F88-2485-11A9-1BE2-168596FA8CE9}"/>
              </a:ext>
            </a:extLst>
          </p:cNvPr>
          <p:cNvSpPr txBox="1"/>
          <p:nvPr/>
        </p:nvSpPr>
        <p:spPr>
          <a:xfrm>
            <a:off x="8139255" y="1179119"/>
            <a:ext cx="6454589" cy="5355312"/>
          </a:xfrm>
          <a:prstGeom prst="rect">
            <a:avLst/>
          </a:prstGeom>
          <a:noFill/>
        </p:spPr>
        <p:txBody>
          <a:bodyPr wrap="square" rtlCol="0">
            <a:spAutoFit/>
          </a:bodyPr>
          <a:lstStyle/>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VGG-16 Overview:</a:t>
            </a:r>
            <a:r>
              <a:rPr lang="en-US" dirty="0">
                <a:latin typeface="Open Sans" panose="020B0606030504020204" pitchFamily="34" charset="0"/>
                <a:ea typeface="Open Sans" panose="020B0606030504020204" pitchFamily="34" charset="0"/>
                <a:cs typeface="Open Sans" panose="020B0606030504020204" pitchFamily="34" charset="0"/>
              </a:rPr>
              <a:t> Developed by the University of Oxford's VGG, VGG-16 is a popular CNN architecture for image classification, including skin cancer detection.</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Convolutional Layers:</a:t>
            </a:r>
            <a:r>
              <a:rPr lang="en-US" dirty="0">
                <a:latin typeface="Open Sans" panose="020B0606030504020204" pitchFamily="34" charset="0"/>
                <a:ea typeface="Open Sans" panose="020B0606030504020204" pitchFamily="34" charset="0"/>
                <a:cs typeface="Open Sans" panose="020B0606030504020204" pitchFamily="34" charset="0"/>
              </a:rPr>
              <a:t> Features 13 convolutional layers with 3x3 filters and a stride of 1, capturing detailed features from images.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Max Pooling Layers:</a:t>
            </a:r>
            <a:r>
              <a:rPr lang="en-US" dirty="0">
                <a:latin typeface="Open Sans" panose="020B0606030504020204" pitchFamily="34" charset="0"/>
                <a:ea typeface="Open Sans" panose="020B0606030504020204" pitchFamily="34" charset="0"/>
                <a:cs typeface="Open Sans" panose="020B0606030504020204" pitchFamily="34" charset="0"/>
              </a:rPr>
              <a:t> Uses max pooling with a 2x2 window and a stride of 2 after each convolution layer to reduce spatial dimensions.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Activation Functions:</a:t>
            </a:r>
            <a:r>
              <a:rPr lang="en-US" dirty="0">
                <a:latin typeface="Open Sans" panose="020B0606030504020204" pitchFamily="34" charset="0"/>
                <a:ea typeface="Open Sans" panose="020B0606030504020204" pitchFamily="34" charset="0"/>
                <a:cs typeface="Open Sans" panose="020B0606030504020204" pitchFamily="34" charset="0"/>
              </a:rPr>
              <a:t> Applies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activation after each convolutional layer to introduce non-linearity and learn complex patterns.</a:t>
            </a:r>
          </a:p>
          <a:p>
            <a:pPr>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Fully Connected Layers:</a:t>
            </a:r>
            <a:r>
              <a:rPr lang="en-US" dirty="0">
                <a:latin typeface="Open Sans" panose="020B0606030504020204" pitchFamily="34" charset="0"/>
                <a:ea typeface="Open Sans" panose="020B0606030504020204" pitchFamily="34" charset="0"/>
                <a:cs typeface="Open Sans" panose="020B0606030504020204" pitchFamily="34" charset="0"/>
              </a:rPr>
              <a:t> Includes 3 dense layers following the convolutional layers for high-level reasoning and classification.</a:t>
            </a:r>
          </a:p>
          <a:p>
            <a:pPr>
              <a:buFont typeface="Arial" panose="020B0604020202020204" pitchFamily="34" charset="0"/>
              <a:buChar char="•"/>
            </a:pPr>
            <a:r>
              <a:rPr lang="en-US" b="1" dirty="0" err="1">
                <a:latin typeface="Open Sans" panose="020B0606030504020204" pitchFamily="34" charset="0"/>
                <a:ea typeface="Open Sans" panose="020B0606030504020204" pitchFamily="34" charset="0"/>
                <a:cs typeface="Open Sans" panose="020B0606030504020204" pitchFamily="34" charset="0"/>
              </a:rPr>
              <a:t>Softmax</a:t>
            </a:r>
            <a:r>
              <a:rPr lang="en-US" b="1" dirty="0">
                <a:latin typeface="Open Sans" panose="020B0606030504020204" pitchFamily="34" charset="0"/>
                <a:ea typeface="Open Sans" panose="020B0606030504020204" pitchFamily="34" charset="0"/>
                <a:cs typeface="Open Sans" panose="020B0606030504020204" pitchFamily="34" charset="0"/>
              </a:rPr>
              <a:t> Output:</a:t>
            </a:r>
            <a:r>
              <a:rPr lang="en-US" dirty="0">
                <a:latin typeface="Open Sans" panose="020B0606030504020204" pitchFamily="34" charset="0"/>
                <a:ea typeface="Open Sans" panose="020B0606030504020204" pitchFamily="34" charset="0"/>
                <a:cs typeface="Open Sans" panose="020B0606030504020204" pitchFamily="34" charset="0"/>
              </a:rPr>
              <a:t> The final layer outputs class probabilities using the </a:t>
            </a:r>
            <a:r>
              <a:rPr lang="en-US" dirty="0" err="1">
                <a:latin typeface="Open Sans" panose="020B0606030504020204" pitchFamily="34" charset="0"/>
                <a:ea typeface="Open Sans" panose="020B0606030504020204" pitchFamily="34" charset="0"/>
                <a:cs typeface="Open Sans" panose="020B0606030504020204" pitchFamily="34" charset="0"/>
              </a:rPr>
              <a:t>softmax</a:t>
            </a:r>
            <a:r>
              <a:rPr lang="en-US" dirty="0">
                <a:latin typeface="Open Sans" panose="020B0606030504020204" pitchFamily="34" charset="0"/>
                <a:ea typeface="Open Sans" panose="020B0606030504020204" pitchFamily="34" charset="0"/>
                <a:cs typeface="Open Sans" panose="020B0606030504020204" pitchFamily="34" charset="0"/>
              </a:rPr>
              <a:t> function, enabling predictions about whether a lesion is cancerous or not.</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272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2037993" y="227207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Achievements</a:t>
            </a:r>
            <a:endParaRPr lang="en-US" sz="4374" dirty="0"/>
          </a:p>
        </p:txBody>
      </p:sp>
      <p:sp>
        <p:nvSpPr>
          <p:cNvPr id="5" name="Text 3"/>
          <p:cNvSpPr/>
          <p:nvPr/>
        </p:nvSpPr>
        <p:spPr>
          <a:xfrm>
            <a:off x="2037993" y="3521869"/>
            <a:ext cx="287750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Integrated Architectures</a:t>
            </a:r>
            <a:endParaRPr lang="en-US" sz="2187" dirty="0"/>
          </a:p>
        </p:txBody>
      </p:sp>
      <p:sp>
        <p:nvSpPr>
          <p:cNvPr id="6" name="Text 4"/>
          <p:cNvSpPr/>
          <p:nvPr/>
        </p:nvSpPr>
        <p:spPr>
          <a:xfrm>
            <a:off x="2037993" y="4091226"/>
            <a:ext cx="3156347" cy="1666280"/>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Skinsense successfully integrates multiple CNN models to enhance the accuracy and robustness of skin lesion detection.</a:t>
            </a:r>
            <a:endParaRPr lang="en-US" sz="1750" dirty="0"/>
          </a:p>
        </p:txBody>
      </p:sp>
      <p:sp>
        <p:nvSpPr>
          <p:cNvPr id="7" name="Text 5"/>
          <p:cNvSpPr/>
          <p:nvPr/>
        </p:nvSpPr>
        <p:spPr>
          <a:xfrm>
            <a:off x="5743932" y="352186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Highest Precision</a:t>
            </a:r>
            <a:endParaRPr lang="en-US" sz="2187" dirty="0"/>
          </a:p>
        </p:txBody>
      </p:sp>
      <p:sp>
        <p:nvSpPr>
          <p:cNvPr id="8" name="Text 6"/>
          <p:cNvSpPr/>
          <p:nvPr/>
        </p:nvSpPr>
        <p:spPr>
          <a:xfrm>
            <a:off x="5743932" y="4091226"/>
            <a:ext cx="3156347" cy="1333024"/>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ResNet101+Custom model achieves the highest precision among the tested architectures.</a:t>
            </a:r>
            <a:endParaRPr lang="en-US" sz="1750" dirty="0"/>
          </a:p>
        </p:txBody>
      </p:sp>
      <p:sp>
        <p:nvSpPr>
          <p:cNvPr id="9" name="Text 7"/>
          <p:cNvSpPr/>
          <p:nvPr/>
        </p:nvSpPr>
        <p:spPr>
          <a:xfrm>
            <a:off x="9449872" y="3521869"/>
            <a:ext cx="2893457"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Comprehensive Solution</a:t>
            </a:r>
            <a:endParaRPr lang="en-US" sz="2187" dirty="0"/>
          </a:p>
        </p:txBody>
      </p:sp>
      <p:sp>
        <p:nvSpPr>
          <p:cNvPr id="10" name="Text 8"/>
          <p:cNvSpPr/>
          <p:nvPr/>
        </p:nvSpPr>
        <p:spPr>
          <a:xfrm>
            <a:off x="9449872" y="4091226"/>
            <a:ext cx="3156347" cy="1333024"/>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Skinsense provides not only diagnostic capabilities but also educational and interactive features for users.</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3476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Enhancements</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Explore New Models</a:t>
            </a:r>
            <a:endParaRPr lang="en-US" sz="2187" dirty="0"/>
          </a:p>
        </p:txBody>
      </p:sp>
      <p:sp>
        <p:nvSpPr>
          <p:cNvPr id="8" name="Text 4"/>
          <p:cNvSpPr/>
          <p:nvPr/>
        </p:nvSpPr>
        <p:spPr>
          <a:xfrm>
            <a:off x="5935028" y="2664976"/>
            <a:ext cx="7862173"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Investigate additional deep learning models and techniques to further improve the system's performance.</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Expand Dataset</a:t>
            </a:r>
            <a:endParaRPr lang="en-US" sz="2187" dirty="0"/>
          </a:p>
        </p:txBody>
      </p:sp>
      <p:sp>
        <p:nvSpPr>
          <p:cNvPr id="11" name="Text 6"/>
          <p:cNvSpPr/>
          <p:nvPr/>
        </p:nvSpPr>
        <p:spPr>
          <a:xfrm>
            <a:off x="5935028" y="4442460"/>
            <a:ext cx="7862173"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Acquire a more diverse and extensive dataset of skin lesion images to enhance the model's generalization.</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Improve Interactivity</a:t>
            </a:r>
            <a:endParaRPr lang="en-US" sz="2187" dirty="0"/>
          </a:p>
        </p:txBody>
      </p:sp>
      <p:sp>
        <p:nvSpPr>
          <p:cNvPr id="14" name="Text 8"/>
          <p:cNvSpPr/>
          <p:nvPr/>
        </p:nvSpPr>
        <p:spPr>
          <a:xfrm>
            <a:off x="5935028" y="6219944"/>
            <a:ext cx="7862173"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Enhance the user interface and educational components to provide a more engaging and informative experience.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dirty="0"/>
          </a:p>
        </p:txBody>
      </p:sp>
      <p:pic>
        <p:nvPicPr>
          <p:cNvPr id="4" name="Image 0" descr="preencoded.png"/>
          <p:cNvPicPr>
            <a:picLocks noChangeAspect="1"/>
          </p:cNvPicPr>
          <p:nvPr/>
        </p:nvPicPr>
        <p:blipFill rotWithShape="1">
          <a:blip r:embed="rId3"/>
          <a:srcRect t="65963" r="56962" b="2953"/>
          <a:stretch/>
        </p:blipFill>
        <p:spPr>
          <a:xfrm>
            <a:off x="173019" y="3753803"/>
            <a:ext cx="2451904" cy="2558006"/>
          </a:xfrm>
          <a:prstGeom prst="rect">
            <a:avLst/>
          </a:prstGeom>
        </p:spPr>
      </p:pic>
      <p:sp>
        <p:nvSpPr>
          <p:cNvPr id="5" name="Text 2"/>
          <p:cNvSpPr/>
          <p:nvPr/>
        </p:nvSpPr>
        <p:spPr>
          <a:xfrm>
            <a:off x="6319599" y="1837373"/>
            <a:ext cx="7477601" cy="1916430"/>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Skinsense: Skin Lesion Detection</a:t>
            </a:r>
            <a:endParaRPr lang="en-US" sz="6036" dirty="0"/>
          </a:p>
        </p:txBody>
      </p:sp>
      <p:sp>
        <p:nvSpPr>
          <p:cNvPr id="6" name="Text 3"/>
          <p:cNvSpPr/>
          <p:nvPr/>
        </p:nvSpPr>
        <p:spPr>
          <a:xfrm>
            <a:off x="6319599" y="4087058"/>
            <a:ext cx="7477601" cy="1666280"/>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 Skinsense is an AI-powered system that integrates multiple convolutional neural network (CNN) architectures to provide accurate and reliable skin lesion detection. This comprehensive solution aims to assist medical professionals and empower patients in early diagnosis and management of various skin conditions.</a:t>
            </a:r>
            <a:endParaRPr lang="en-US" sz="1750" dirty="0"/>
          </a:p>
        </p:txBody>
      </p:sp>
      <p:sp>
        <p:nvSpPr>
          <p:cNvPr id="7" name="Shape 4"/>
          <p:cNvSpPr/>
          <p:nvPr/>
        </p:nvSpPr>
        <p:spPr>
          <a:xfrm>
            <a:off x="6319599" y="6019919"/>
            <a:ext cx="355402" cy="355402"/>
          </a:xfrm>
          <a:prstGeom prst="roundRect">
            <a:avLst>
              <a:gd name="adj" fmla="val 25726039"/>
            </a:avLst>
          </a:prstGeom>
          <a:noFill/>
          <a:ln w="7620">
            <a:solidFill>
              <a:srgbClr val="FFFFFF"/>
            </a:solidFill>
            <a:prstDash val="solid"/>
          </a:ln>
        </p:spPr>
      </p:sp>
      <p:pic>
        <p:nvPicPr>
          <p:cNvPr id="8" name="Image 0" descr="preencoded.png">
            <a:extLst>
              <a:ext uri="{FF2B5EF4-FFF2-40B4-BE49-F238E27FC236}">
                <a16:creationId xmlns:a16="http://schemas.microsoft.com/office/drawing/2014/main" id="{B31EA00F-E8EA-FC71-DEE8-C7A72449F81A}"/>
              </a:ext>
            </a:extLst>
          </p:cNvPr>
          <p:cNvPicPr>
            <a:picLocks noChangeAspect="1"/>
          </p:cNvPicPr>
          <p:nvPr/>
        </p:nvPicPr>
        <p:blipFill rotWithShape="1">
          <a:blip r:embed="rId3"/>
          <a:srcRect t="13057" r="55309" b="56238"/>
          <a:stretch/>
        </p:blipFill>
        <p:spPr>
          <a:xfrm>
            <a:off x="195623" y="708491"/>
            <a:ext cx="2451904" cy="2526887"/>
          </a:xfrm>
          <a:prstGeom prst="rect">
            <a:avLst/>
          </a:prstGeom>
        </p:spPr>
      </p:pic>
      <p:pic>
        <p:nvPicPr>
          <p:cNvPr id="9" name="Image 0" descr="preencoded.png">
            <a:extLst>
              <a:ext uri="{FF2B5EF4-FFF2-40B4-BE49-F238E27FC236}">
                <a16:creationId xmlns:a16="http://schemas.microsoft.com/office/drawing/2014/main" id="{9D6E60DE-C342-BD37-5AF7-65413517551E}"/>
              </a:ext>
            </a:extLst>
          </p:cNvPr>
          <p:cNvPicPr>
            <a:picLocks noChangeAspect="1"/>
          </p:cNvPicPr>
          <p:nvPr/>
        </p:nvPicPr>
        <p:blipFill rotWithShape="1">
          <a:blip r:embed="rId3"/>
          <a:srcRect l="54782" t="66207" b="3704"/>
          <a:stretch/>
        </p:blipFill>
        <p:spPr>
          <a:xfrm>
            <a:off x="2994167" y="3753803"/>
            <a:ext cx="2586942" cy="2558006"/>
          </a:xfrm>
          <a:prstGeom prst="rect">
            <a:avLst/>
          </a:prstGeom>
        </p:spPr>
      </p:pic>
      <p:pic>
        <p:nvPicPr>
          <p:cNvPr id="10" name="Image 0" descr="preencoded.png">
            <a:extLst>
              <a:ext uri="{FF2B5EF4-FFF2-40B4-BE49-F238E27FC236}">
                <a16:creationId xmlns:a16="http://schemas.microsoft.com/office/drawing/2014/main" id="{13D2BED8-6FE7-8307-8758-78764BBACAF1}"/>
              </a:ext>
            </a:extLst>
          </p:cNvPr>
          <p:cNvPicPr>
            <a:picLocks noChangeAspect="1"/>
          </p:cNvPicPr>
          <p:nvPr/>
        </p:nvPicPr>
        <p:blipFill rotWithShape="1">
          <a:blip r:embed="rId3"/>
          <a:srcRect l="53513" t="10696" r="-665" b="57161"/>
          <a:stretch/>
        </p:blipFill>
        <p:spPr>
          <a:xfrm>
            <a:off x="2994167" y="656658"/>
            <a:ext cx="2586942" cy="2578719"/>
          </a:xfrm>
          <a:prstGeom prst="rect">
            <a:avLst/>
          </a:prstGeom>
        </p:spPr>
      </p:pic>
      <p:sp>
        <p:nvSpPr>
          <p:cNvPr id="11" name="TextBox 10">
            <a:extLst>
              <a:ext uri="{FF2B5EF4-FFF2-40B4-BE49-F238E27FC236}">
                <a16:creationId xmlns:a16="http://schemas.microsoft.com/office/drawing/2014/main" id="{E8FB58F0-4B7F-2C31-385D-24631487AA9F}"/>
              </a:ext>
            </a:extLst>
          </p:cNvPr>
          <p:cNvSpPr txBox="1"/>
          <p:nvPr/>
        </p:nvSpPr>
        <p:spPr>
          <a:xfrm>
            <a:off x="3584293" y="3207376"/>
            <a:ext cx="1199367" cy="369332"/>
          </a:xfrm>
          <a:prstGeom prst="rect">
            <a:avLst/>
          </a:prstGeom>
          <a:noFill/>
        </p:spPr>
        <p:txBody>
          <a:bodyPr wrap="none" rtlCol="0">
            <a:spAutoFit/>
          </a:bodyPr>
          <a:lstStyle/>
          <a:p>
            <a:r>
              <a:rPr lang="en-IN" dirty="0"/>
              <a:t>Melanoma</a:t>
            </a:r>
          </a:p>
        </p:txBody>
      </p:sp>
      <p:sp>
        <p:nvSpPr>
          <p:cNvPr id="13" name="TextBox 12">
            <a:extLst>
              <a:ext uri="{FF2B5EF4-FFF2-40B4-BE49-F238E27FC236}">
                <a16:creationId xmlns:a16="http://schemas.microsoft.com/office/drawing/2014/main" id="{36E122B1-9E63-6965-DEFA-1D21B6079EF3}"/>
              </a:ext>
            </a:extLst>
          </p:cNvPr>
          <p:cNvSpPr txBox="1"/>
          <p:nvPr/>
        </p:nvSpPr>
        <p:spPr>
          <a:xfrm>
            <a:off x="3225584" y="6304238"/>
            <a:ext cx="2124108" cy="369332"/>
          </a:xfrm>
          <a:prstGeom prst="rect">
            <a:avLst/>
          </a:prstGeom>
          <a:noFill/>
        </p:spPr>
        <p:txBody>
          <a:bodyPr wrap="none" rtlCol="0">
            <a:spAutoFit/>
          </a:bodyPr>
          <a:lstStyle/>
          <a:p>
            <a:r>
              <a:rPr lang="en-IN" dirty="0"/>
              <a:t>Basal Cell Carcinoma</a:t>
            </a:r>
          </a:p>
        </p:txBody>
      </p:sp>
      <p:sp>
        <p:nvSpPr>
          <p:cNvPr id="14" name="TextBox 13">
            <a:extLst>
              <a:ext uri="{FF2B5EF4-FFF2-40B4-BE49-F238E27FC236}">
                <a16:creationId xmlns:a16="http://schemas.microsoft.com/office/drawing/2014/main" id="{2C6F87F7-ED27-B4C3-A60E-7840E5633D2C}"/>
              </a:ext>
            </a:extLst>
          </p:cNvPr>
          <p:cNvSpPr txBox="1"/>
          <p:nvPr/>
        </p:nvSpPr>
        <p:spPr>
          <a:xfrm>
            <a:off x="557620" y="6311809"/>
            <a:ext cx="1727909" cy="369332"/>
          </a:xfrm>
          <a:prstGeom prst="rect">
            <a:avLst/>
          </a:prstGeom>
          <a:noFill/>
        </p:spPr>
        <p:txBody>
          <a:bodyPr wrap="none" rtlCol="0">
            <a:spAutoFit/>
          </a:bodyPr>
          <a:lstStyle/>
          <a:p>
            <a:r>
              <a:rPr lang="en-IN" dirty="0"/>
              <a:t>Benign Keratosis</a:t>
            </a:r>
          </a:p>
        </p:txBody>
      </p:sp>
      <p:sp>
        <p:nvSpPr>
          <p:cNvPr id="15" name="TextBox 14">
            <a:extLst>
              <a:ext uri="{FF2B5EF4-FFF2-40B4-BE49-F238E27FC236}">
                <a16:creationId xmlns:a16="http://schemas.microsoft.com/office/drawing/2014/main" id="{277A027C-0A88-DF68-56DD-A508C246C7DB}"/>
              </a:ext>
            </a:extLst>
          </p:cNvPr>
          <p:cNvSpPr txBox="1"/>
          <p:nvPr/>
        </p:nvSpPr>
        <p:spPr>
          <a:xfrm>
            <a:off x="831089" y="3226238"/>
            <a:ext cx="958404" cy="369332"/>
          </a:xfrm>
          <a:prstGeom prst="rect">
            <a:avLst/>
          </a:prstGeom>
          <a:noFill/>
        </p:spPr>
        <p:txBody>
          <a:bodyPr wrap="none" rtlCol="0">
            <a:spAutoFit/>
          </a:bodyPr>
          <a:lstStyle/>
          <a:p>
            <a:r>
              <a:rPr lang="en-IN" dirty="0"/>
              <a:t>Fibroma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1790567" y="1668601"/>
            <a:ext cx="4791432" cy="555427"/>
          </a:xfrm>
          <a:prstGeom prst="rect">
            <a:avLst/>
          </a:prstGeom>
          <a:noFill/>
          <a:ln/>
        </p:spPr>
        <p:txBody>
          <a:bodyPr wrap="none" rtlCol="0" anchor="t"/>
          <a:lstStyle/>
          <a:p>
            <a:pPr marL="0" indent="0">
              <a:lnSpc>
                <a:spcPts val="4374"/>
              </a:lnSpc>
              <a:buNone/>
            </a:pPr>
            <a:r>
              <a:rPr lang="en-US" sz="4800" b="1" dirty="0">
                <a:solidFill>
                  <a:srgbClr val="443728"/>
                </a:solidFill>
                <a:latin typeface="Crimson Pro" pitchFamily="34" charset="0"/>
                <a:ea typeface="Crimson Pro" pitchFamily="34" charset="-122"/>
                <a:cs typeface="Crimson Pro" pitchFamily="34" charset="-120"/>
              </a:rPr>
              <a:t>Presenters and Affiliation</a:t>
            </a:r>
            <a:endParaRPr lang="en-US" sz="4800" dirty="0"/>
          </a:p>
        </p:txBody>
      </p:sp>
      <p:sp>
        <p:nvSpPr>
          <p:cNvPr id="7" name="Text 4"/>
          <p:cNvSpPr/>
          <p:nvPr/>
        </p:nvSpPr>
        <p:spPr>
          <a:xfrm>
            <a:off x="1876628" y="2730880"/>
            <a:ext cx="10554414" cy="666512"/>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presentation is delivered by </a:t>
            </a:r>
            <a:r>
              <a:rPr lang="en-US" sz="1750" dirty="0" err="1">
                <a:solidFill>
                  <a:srgbClr val="443728"/>
                </a:solidFill>
                <a:latin typeface="Open Sans" pitchFamily="34" charset="0"/>
                <a:ea typeface="Open Sans" pitchFamily="34" charset="-122"/>
                <a:cs typeface="Open Sans" pitchFamily="34" charset="-120"/>
              </a:rPr>
              <a:t>Aark</a:t>
            </a:r>
            <a:r>
              <a:rPr lang="en-US" sz="1750" dirty="0">
                <a:solidFill>
                  <a:srgbClr val="443728"/>
                </a:solidFill>
                <a:latin typeface="Open Sans" pitchFamily="34" charset="0"/>
                <a:ea typeface="Open Sans" pitchFamily="34" charset="-122"/>
                <a:cs typeface="Open Sans" pitchFamily="34" charset="-120"/>
              </a:rPr>
              <a:t> Deep Sarkar , Aman Prasad Gupta and Dr. </a:t>
            </a:r>
            <a:r>
              <a:rPr lang="en-US" sz="1750" dirty="0" err="1">
                <a:solidFill>
                  <a:srgbClr val="443728"/>
                </a:solidFill>
                <a:latin typeface="Open Sans" pitchFamily="34" charset="0"/>
                <a:ea typeface="Open Sans" pitchFamily="34" charset="-122"/>
                <a:cs typeface="Open Sans" pitchFamily="34" charset="-120"/>
              </a:rPr>
              <a:t>Jeya</a:t>
            </a:r>
            <a:r>
              <a:rPr lang="en-US" sz="1750" dirty="0">
                <a:solidFill>
                  <a:srgbClr val="443728"/>
                </a:solidFill>
                <a:latin typeface="Open Sans" pitchFamily="34" charset="0"/>
                <a:ea typeface="Open Sans" pitchFamily="34" charset="-122"/>
                <a:cs typeface="Open Sans" pitchFamily="34" charset="-120"/>
              </a:rPr>
              <a:t> R from the SRM Institute of Science and Technology , </a:t>
            </a:r>
            <a:r>
              <a:rPr lang="en-US" sz="1750" dirty="0" err="1">
                <a:solidFill>
                  <a:srgbClr val="443728"/>
                </a:solidFill>
                <a:latin typeface="Open Sans" pitchFamily="34" charset="0"/>
                <a:ea typeface="Open Sans" pitchFamily="34" charset="-122"/>
                <a:cs typeface="Open Sans" pitchFamily="34" charset="-120"/>
              </a:rPr>
              <a:t>Kattankulathur</a:t>
            </a:r>
            <a:r>
              <a:rPr lang="en-US" sz="1750" dirty="0">
                <a:solidFill>
                  <a:srgbClr val="443728"/>
                </a:solidFill>
                <a:latin typeface="Open Sans" pitchFamily="34" charset="0"/>
                <a:ea typeface="Open Sans" pitchFamily="34" charset="-122"/>
                <a:cs typeface="Open Sans" pitchFamily="34" charset="-120"/>
              </a:rPr>
              <a:t>, Tamil Nadu, India.</a:t>
            </a:r>
            <a:endParaRPr lang="en-US" sz="1750" dirty="0"/>
          </a:p>
        </p:txBody>
      </p:sp>
      <p:sp>
        <p:nvSpPr>
          <p:cNvPr id="8" name="Text 5"/>
          <p:cNvSpPr/>
          <p:nvPr/>
        </p:nvSpPr>
        <p:spPr>
          <a:xfrm>
            <a:off x="1876628" y="4114800"/>
            <a:ext cx="10554414" cy="333256"/>
          </a:xfrm>
          <a:prstGeom prst="rect">
            <a:avLst/>
          </a:prstGeom>
          <a:noFill/>
          <a:ln/>
        </p:spPr>
        <p:txBody>
          <a:bodyPr wrap="non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presentation will be given at the </a:t>
            </a:r>
            <a:r>
              <a:rPr lang="en-US" sz="1750" u="sng" dirty="0">
                <a:solidFill>
                  <a:srgbClr val="835E54"/>
                </a:solidFill>
                <a:latin typeface="Open Sans" pitchFamily="34" charset="0"/>
                <a:ea typeface="Open Sans" pitchFamily="34" charset="-122"/>
                <a:cs typeface="Open Sans" pitchFamily="34" charset="-120"/>
              </a:rPr>
              <a:t>ICSCSP 2024</a:t>
            </a:r>
            <a:r>
              <a:rPr lang="en-US" sz="1750" dirty="0">
                <a:solidFill>
                  <a:srgbClr val="443728"/>
                </a:solidFill>
                <a:latin typeface="Open Sans" pitchFamily="34" charset="0"/>
                <a:ea typeface="Open Sans" pitchFamily="34" charset="-122"/>
                <a:cs typeface="Open Sans" pitchFamily="34" charset="-120"/>
              </a:rPr>
              <a:t> on </a:t>
            </a:r>
            <a:r>
              <a:rPr lang="en-US" sz="1750" u="sng" dirty="0">
                <a:solidFill>
                  <a:srgbClr val="835E54"/>
                </a:solidFill>
                <a:latin typeface="Open Sans" pitchFamily="34" charset="0"/>
                <a:ea typeface="Open Sans" pitchFamily="34" charset="-122"/>
                <a:cs typeface="Open Sans" pitchFamily="34" charset="-120"/>
              </a:rPr>
              <a:t>22/06/2024</a:t>
            </a: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46297" y="0"/>
            <a:ext cx="14630400" cy="8229600"/>
          </a:xfrm>
          <a:prstGeom prst="rect">
            <a:avLst/>
          </a:prstGeom>
          <a:solidFill>
            <a:srgbClr val="F7EDE9"/>
          </a:solidFill>
          <a:ln/>
        </p:spPr>
      </p:sp>
      <p:sp>
        <p:nvSpPr>
          <p:cNvPr id="5" name="Text 2"/>
          <p:cNvSpPr/>
          <p:nvPr/>
        </p:nvSpPr>
        <p:spPr>
          <a:xfrm>
            <a:off x="722114" y="78198"/>
            <a:ext cx="5375196" cy="666512"/>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Main Objectives</a:t>
            </a:r>
            <a:endParaRPr lang="en-US" sz="4374" dirty="0"/>
          </a:p>
        </p:txBody>
      </p:sp>
      <p:sp>
        <p:nvSpPr>
          <p:cNvPr id="6" name="Shape 3"/>
          <p:cNvSpPr/>
          <p:nvPr/>
        </p:nvSpPr>
        <p:spPr>
          <a:xfrm>
            <a:off x="728711" y="1045607"/>
            <a:ext cx="388739" cy="388739"/>
          </a:xfrm>
          <a:prstGeom prst="roundRect">
            <a:avLst>
              <a:gd name="adj" fmla="val 25722"/>
            </a:avLst>
          </a:prstGeom>
          <a:solidFill>
            <a:schemeClr val="bg1"/>
          </a:solidFill>
          <a:ln w="7620">
            <a:solidFill>
              <a:schemeClr val="bg1">
                <a:lumMod val="65000"/>
              </a:schemeClr>
            </a:solidFill>
            <a:prstDash val="solid"/>
          </a:ln>
        </p:spPr>
      </p:sp>
      <p:sp>
        <p:nvSpPr>
          <p:cNvPr id="7" name="Text 4"/>
          <p:cNvSpPr/>
          <p:nvPr/>
        </p:nvSpPr>
        <p:spPr>
          <a:xfrm>
            <a:off x="1351512" y="1045607"/>
            <a:ext cx="327683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Robust Skin Lesion Analysis</a:t>
            </a:r>
            <a:endParaRPr lang="en-US" sz="2187" dirty="0"/>
          </a:p>
        </p:txBody>
      </p:sp>
      <p:sp>
        <p:nvSpPr>
          <p:cNvPr id="8" name="Text 5"/>
          <p:cNvSpPr/>
          <p:nvPr/>
        </p:nvSpPr>
        <p:spPr>
          <a:xfrm>
            <a:off x="1351512" y="1526024"/>
            <a:ext cx="3931206"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Develop a powerful tool for analyzing skin lesions and detecting potential cancerous conditions.</a:t>
            </a:r>
            <a:endParaRPr lang="en-US" sz="1750" dirty="0"/>
          </a:p>
        </p:txBody>
      </p:sp>
      <p:sp>
        <p:nvSpPr>
          <p:cNvPr id="9" name="Shape 6"/>
          <p:cNvSpPr/>
          <p:nvPr/>
        </p:nvSpPr>
        <p:spPr>
          <a:xfrm>
            <a:off x="734991" y="4731196"/>
            <a:ext cx="388739" cy="388739"/>
          </a:xfrm>
          <a:prstGeom prst="roundRect">
            <a:avLst>
              <a:gd name="adj" fmla="val 25722"/>
            </a:avLst>
          </a:prstGeom>
          <a:solidFill>
            <a:schemeClr val="bg1"/>
          </a:solidFill>
          <a:ln w="7620">
            <a:solidFill>
              <a:schemeClr val="bg1">
                <a:lumMod val="65000"/>
              </a:schemeClr>
            </a:solidFill>
            <a:prstDash val="solid"/>
          </a:ln>
        </p:spPr>
      </p:sp>
      <p:sp>
        <p:nvSpPr>
          <p:cNvPr id="10" name="Text 7"/>
          <p:cNvSpPr/>
          <p:nvPr/>
        </p:nvSpPr>
        <p:spPr>
          <a:xfrm>
            <a:off x="1335629" y="466446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Lesion Classification</a:t>
            </a:r>
            <a:endParaRPr lang="en-US" sz="2187" dirty="0"/>
          </a:p>
        </p:txBody>
      </p:sp>
      <p:sp>
        <p:nvSpPr>
          <p:cNvPr id="11" name="Text 8"/>
          <p:cNvSpPr/>
          <p:nvPr/>
        </p:nvSpPr>
        <p:spPr>
          <a:xfrm>
            <a:off x="1335629" y="5124102"/>
            <a:ext cx="3931206"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Apply deep learning models to classify skin lesions as cancerous or benign.</a:t>
            </a:r>
            <a:endParaRPr lang="en-US" sz="1750" dirty="0"/>
          </a:p>
        </p:txBody>
      </p:sp>
      <p:sp>
        <p:nvSpPr>
          <p:cNvPr id="12" name="Shape 9"/>
          <p:cNvSpPr/>
          <p:nvPr/>
        </p:nvSpPr>
        <p:spPr>
          <a:xfrm>
            <a:off x="728711" y="2967871"/>
            <a:ext cx="388739" cy="388739"/>
          </a:xfrm>
          <a:prstGeom prst="roundRect">
            <a:avLst>
              <a:gd name="adj" fmla="val 25722"/>
            </a:avLst>
          </a:prstGeom>
          <a:solidFill>
            <a:schemeClr val="bg1"/>
          </a:solidFill>
          <a:ln w="7620">
            <a:solidFill>
              <a:schemeClr val="bg1">
                <a:lumMod val="65000"/>
              </a:schemeClr>
            </a:solidFill>
            <a:prstDash val="solid"/>
          </a:ln>
        </p:spPr>
      </p:sp>
      <p:sp>
        <p:nvSpPr>
          <p:cNvPr id="13" name="Text 10"/>
          <p:cNvSpPr/>
          <p:nvPr/>
        </p:nvSpPr>
        <p:spPr>
          <a:xfrm>
            <a:off x="1351512" y="2967871"/>
            <a:ext cx="357080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CNN Architecture Comparison</a:t>
            </a:r>
            <a:endParaRPr lang="en-US" sz="2187" dirty="0"/>
          </a:p>
        </p:txBody>
      </p:sp>
      <p:sp>
        <p:nvSpPr>
          <p:cNvPr id="14" name="Text 11"/>
          <p:cNvSpPr/>
          <p:nvPr/>
        </p:nvSpPr>
        <p:spPr>
          <a:xfrm>
            <a:off x="1351512" y="3448288"/>
            <a:ext cx="8695492" cy="666512"/>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Compare the performance of different </a:t>
            </a:r>
          </a:p>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convolutional neural network (CNN) architectures</a:t>
            </a:r>
          </a:p>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 in skin lesion detection.</a:t>
            </a:r>
            <a:endParaRPr lang="en-US" sz="1750" dirty="0"/>
          </a:p>
        </p:txBody>
      </p:sp>
      <p:pic>
        <p:nvPicPr>
          <p:cNvPr id="23" name="Picture 22">
            <a:extLst>
              <a:ext uri="{FF2B5EF4-FFF2-40B4-BE49-F238E27FC236}">
                <a16:creationId xmlns:a16="http://schemas.microsoft.com/office/drawing/2014/main" id="{A3966828-AAFB-F56E-85F8-406EEEF5855A}"/>
              </a:ext>
            </a:extLst>
          </p:cNvPr>
          <p:cNvPicPr>
            <a:picLocks noChangeAspect="1"/>
          </p:cNvPicPr>
          <p:nvPr/>
        </p:nvPicPr>
        <p:blipFill>
          <a:blip r:embed="rId3"/>
          <a:stretch>
            <a:fillRect/>
          </a:stretch>
        </p:blipFill>
        <p:spPr>
          <a:xfrm>
            <a:off x="7479236" y="0"/>
            <a:ext cx="7104867"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5" name="Text 2"/>
          <p:cNvSpPr/>
          <p:nvPr/>
        </p:nvSpPr>
        <p:spPr>
          <a:xfrm>
            <a:off x="790168" y="45261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HAM10000 Dataset</a:t>
            </a:r>
            <a:endParaRPr lang="en-US" sz="4374" dirty="0"/>
          </a:p>
        </p:txBody>
      </p:sp>
      <p:sp>
        <p:nvSpPr>
          <p:cNvPr id="6" name="Shape 3"/>
          <p:cNvSpPr/>
          <p:nvPr/>
        </p:nvSpPr>
        <p:spPr>
          <a:xfrm>
            <a:off x="1523334" y="1590931"/>
            <a:ext cx="4542115" cy="2273022"/>
          </a:xfrm>
          <a:prstGeom prst="roundRect">
            <a:avLst>
              <a:gd name="adj" fmla="val 4399"/>
            </a:avLst>
          </a:prstGeom>
          <a:solidFill>
            <a:srgbClr val="EBE2E0"/>
          </a:solidFill>
          <a:ln w="7620">
            <a:solidFill>
              <a:srgbClr val="D1C8C6"/>
            </a:solidFill>
            <a:prstDash val="solid"/>
          </a:ln>
          <a:effectLst>
            <a:innerShdw blurRad="63500" dist="50800" dir="10800000">
              <a:prstClr val="black">
                <a:alpha val="50000"/>
              </a:prstClr>
            </a:innerShdw>
          </a:effectLst>
        </p:spPr>
      </p:sp>
      <p:sp>
        <p:nvSpPr>
          <p:cNvPr id="7" name="Text 4"/>
          <p:cNvSpPr/>
          <p:nvPr/>
        </p:nvSpPr>
        <p:spPr>
          <a:xfrm>
            <a:off x="1753125" y="1820722"/>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Diverse Lesion Types</a:t>
            </a:r>
            <a:endParaRPr lang="en-US" sz="2187" dirty="0"/>
          </a:p>
        </p:txBody>
      </p:sp>
      <p:sp>
        <p:nvSpPr>
          <p:cNvPr id="8" name="Text 5"/>
          <p:cNvSpPr/>
          <p:nvPr/>
        </p:nvSpPr>
        <p:spPr>
          <a:xfrm>
            <a:off x="1753125" y="2301139"/>
            <a:ext cx="4082534" cy="1333024"/>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dataset includes 10,015 dermoscopic images spanning 7 diagnostic categories, from actinic keratoses to melanoma.</a:t>
            </a:r>
            <a:endParaRPr lang="en-US" sz="1750" dirty="0"/>
          </a:p>
        </p:txBody>
      </p:sp>
      <p:sp>
        <p:nvSpPr>
          <p:cNvPr id="9" name="Shape 6"/>
          <p:cNvSpPr/>
          <p:nvPr/>
        </p:nvSpPr>
        <p:spPr>
          <a:xfrm>
            <a:off x="1523334" y="3946596"/>
            <a:ext cx="4542115" cy="2273022"/>
          </a:xfrm>
          <a:prstGeom prst="roundRect">
            <a:avLst>
              <a:gd name="adj" fmla="val 4399"/>
            </a:avLst>
          </a:prstGeom>
          <a:solidFill>
            <a:srgbClr val="EBE2E0"/>
          </a:solidFill>
          <a:ln w="7620">
            <a:solidFill>
              <a:srgbClr val="D1C8C6"/>
            </a:solidFill>
            <a:prstDash val="solid"/>
          </a:ln>
          <a:effectLst>
            <a:innerShdw blurRad="63500" dist="50800" dir="10800000">
              <a:prstClr val="black">
                <a:alpha val="50000"/>
              </a:prstClr>
            </a:innerShdw>
          </a:effectLst>
        </p:spPr>
      </p:sp>
      <p:sp>
        <p:nvSpPr>
          <p:cNvPr id="10" name="Text 7"/>
          <p:cNvSpPr/>
          <p:nvPr/>
        </p:nvSpPr>
        <p:spPr>
          <a:xfrm>
            <a:off x="1753125" y="4176387"/>
            <a:ext cx="307157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Training Neural Networks</a:t>
            </a:r>
            <a:endParaRPr lang="en-US" sz="2187" dirty="0"/>
          </a:p>
        </p:txBody>
      </p:sp>
      <p:sp>
        <p:nvSpPr>
          <p:cNvPr id="11" name="Text 8"/>
          <p:cNvSpPr/>
          <p:nvPr/>
        </p:nvSpPr>
        <p:spPr>
          <a:xfrm>
            <a:off x="1753125" y="4656804"/>
            <a:ext cx="4082534"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dataset is used to train and evaluate convolutional neural networks for automated skin lesion diagnosis.</a:t>
            </a:r>
            <a:endParaRPr lang="en-US" sz="1750" dirty="0"/>
          </a:p>
        </p:txBody>
      </p:sp>
      <p:sp>
        <p:nvSpPr>
          <p:cNvPr id="12" name="Shape 9"/>
          <p:cNvSpPr/>
          <p:nvPr/>
        </p:nvSpPr>
        <p:spPr>
          <a:xfrm>
            <a:off x="1523334" y="6366780"/>
            <a:ext cx="4542116" cy="1787516"/>
          </a:xfrm>
          <a:prstGeom prst="roundRect">
            <a:avLst>
              <a:gd name="adj" fmla="val 6224"/>
            </a:avLst>
          </a:prstGeom>
          <a:solidFill>
            <a:srgbClr val="EBE2E0"/>
          </a:solidFill>
          <a:ln w="7620">
            <a:solidFill>
              <a:srgbClr val="D1C8C6"/>
            </a:solidFill>
            <a:prstDash val="solid"/>
          </a:ln>
          <a:effectLst>
            <a:innerShdw blurRad="63500" dist="50800" dir="10800000">
              <a:prstClr val="black">
                <a:alpha val="50000"/>
              </a:prstClr>
            </a:innerShdw>
          </a:effectLst>
        </p:spPr>
      </p:sp>
      <p:sp>
        <p:nvSpPr>
          <p:cNvPr id="13" name="Text 10"/>
          <p:cNvSpPr/>
          <p:nvPr/>
        </p:nvSpPr>
        <p:spPr>
          <a:xfrm>
            <a:off x="1753125" y="6596571"/>
            <a:ext cx="2965252"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Comprehensive Coverage</a:t>
            </a:r>
            <a:endParaRPr lang="en-US" sz="2187" dirty="0"/>
          </a:p>
        </p:txBody>
      </p:sp>
      <p:sp>
        <p:nvSpPr>
          <p:cNvPr id="14" name="Text 11"/>
          <p:cNvSpPr/>
          <p:nvPr/>
        </p:nvSpPr>
        <p:spPr>
          <a:xfrm>
            <a:off x="1635163" y="7076988"/>
            <a:ext cx="4709985" cy="666512"/>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The wide range of lesion types in the dataset allows for robust model development and evaluation.</a:t>
            </a:r>
            <a:endParaRPr lang="en-US" sz="1750" dirty="0"/>
          </a:p>
        </p:txBody>
      </p:sp>
      <p:pic>
        <p:nvPicPr>
          <p:cNvPr id="17" name="Picture 16">
            <a:extLst>
              <a:ext uri="{FF2B5EF4-FFF2-40B4-BE49-F238E27FC236}">
                <a16:creationId xmlns:a16="http://schemas.microsoft.com/office/drawing/2014/main" id="{C62E3B1F-BDF4-8D47-6286-0D9CA2398B8D}"/>
              </a:ext>
            </a:extLst>
          </p:cNvPr>
          <p:cNvPicPr>
            <a:picLocks noChangeAspect="1"/>
          </p:cNvPicPr>
          <p:nvPr/>
        </p:nvPicPr>
        <p:blipFill>
          <a:blip r:embed="rId3"/>
          <a:stretch>
            <a:fillRect/>
          </a:stretch>
        </p:blipFill>
        <p:spPr>
          <a:xfrm>
            <a:off x="6691003" y="512118"/>
            <a:ext cx="7593542" cy="76757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2037993" y="142851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System Architecture</a:t>
            </a:r>
            <a:endParaRPr lang="en-US" sz="4374" dirty="0"/>
          </a:p>
        </p:txBody>
      </p:sp>
      <p:pic>
        <p:nvPicPr>
          <p:cNvPr id="5" name="Image 0" descr="preencoded.png"/>
          <p:cNvPicPr>
            <a:picLocks noChangeAspect="1"/>
          </p:cNvPicPr>
          <p:nvPr/>
        </p:nvPicPr>
        <p:blipFill>
          <a:blip r:embed="rId3"/>
          <a:stretch>
            <a:fillRect/>
          </a:stretch>
        </p:blipFill>
        <p:spPr>
          <a:xfrm>
            <a:off x="2037993" y="2567226"/>
            <a:ext cx="2388632" cy="1476256"/>
          </a:xfrm>
          <a:prstGeom prst="rect">
            <a:avLst/>
          </a:prstGeom>
        </p:spPr>
      </p:pic>
      <p:sp>
        <p:nvSpPr>
          <p:cNvPr id="6" name="Text 3"/>
          <p:cNvSpPr/>
          <p:nvPr/>
        </p:nvSpPr>
        <p:spPr>
          <a:xfrm>
            <a:off x="2037993" y="4321135"/>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Client Tier</a:t>
            </a:r>
            <a:endParaRPr lang="en-US" sz="2187" dirty="0"/>
          </a:p>
        </p:txBody>
      </p:sp>
      <p:sp>
        <p:nvSpPr>
          <p:cNvPr id="7" name="Text 4"/>
          <p:cNvSpPr/>
          <p:nvPr/>
        </p:nvSpPr>
        <p:spPr>
          <a:xfrm>
            <a:off x="2037993" y="4801553"/>
            <a:ext cx="2388632" cy="1999536"/>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The user interface is built with HTML, CSS, and JavaScript, providing an interactive and responsive experience.</a:t>
            </a:r>
            <a:endParaRPr lang="en-US" sz="1750" dirty="0"/>
          </a:p>
        </p:txBody>
      </p:sp>
      <p:pic>
        <p:nvPicPr>
          <p:cNvPr id="8" name="Image 1" descr="preencoded.png"/>
          <p:cNvPicPr>
            <a:picLocks noChangeAspect="1"/>
          </p:cNvPicPr>
          <p:nvPr/>
        </p:nvPicPr>
        <p:blipFill>
          <a:blip r:embed="rId4"/>
          <a:stretch>
            <a:fillRect/>
          </a:stretch>
        </p:blipFill>
        <p:spPr>
          <a:xfrm>
            <a:off x="4759881" y="2567226"/>
            <a:ext cx="2388632" cy="1476256"/>
          </a:xfrm>
          <a:prstGeom prst="rect">
            <a:avLst/>
          </a:prstGeom>
        </p:spPr>
      </p:pic>
      <p:sp>
        <p:nvSpPr>
          <p:cNvPr id="9" name="Text 5"/>
          <p:cNvSpPr/>
          <p:nvPr/>
        </p:nvSpPr>
        <p:spPr>
          <a:xfrm>
            <a:off x="4759881" y="4321135"/>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Backend Tier</a:t>
            </a:r>
            <a:endParaRPr lang="en-US" sz="2187" dirty="0"/>
          </a:p>
        </p:txBody>
      </p:sp>
      <p:sp>
        <p:nvSpPr>
          <p:cNvPr id="10" name="Text 6"/>
          <p:cNvSpPr/>
          <p:nvPr/>
        </p:nvSpPr>
        <p:spPr>
          <a:xfrm>
            <a:off x="4759881" y="4801553"/>
            <a:ext cx="2388632" cy="1666280"/>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The backend is managed by the Flask framework, handling business logic and data processing.</a:t>
            </a:r>
            <a:endParaRPr lang="en-US" sz="1750" dirty="0"/>
          </a:p>
        </p:txBody>
      </p:sp>
      <p:pic>
        <p:nvPicPr>
          <p:cNvPr id="11" name="Image 2" descr="preencoded.png"/>
          <p:cNvPicPr>
            <a:picLocks noChangeAspect="1"/>
          </p:cNvPicPr>
          <p:nvPr/>
        </p:nvPicPr>
        <p:blipFill>
          <a:blip r:embed="rId5"/>
          <a:stretch>
            <a:fillRect/>
          </a:stretch>
        </p:blipFill>
        <p:spPr>
          <a:xfrm>
            <a:off x="7481768" y="2567226"/>
            <a:ext cx="2388632" cy="1476256"/>
          </a:xfrm>
          <a:prstGeom prst="rect">
            <a:avLst/>
          </a:prstGeom>
        </p:spPr>
      </p:pic>
      <p:sp>
        <p:nvSpPr>
          <p:cNvPr id="12" name="Text 7"/>
          <p:cNvSpPr/>
          <p:nvPr/>
        </p:nvSpPr>
        <p:spPr>
          <a:xfrm>
            <a:off x="7481768" y="4321135"/>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API Tier</a:t>
            </a:r>
            <a:endParaRPr lang="en-US" sz="2187" dirty="0"/>
          </a:p>
        </p:txBody>
      </p:sp>
      <p:sp>
        <p:nvSpPr>
          <p:cNvPr id="13" name="Text 8"/>
          <p:cNvSpPr/>
          <p:nvPr/>
        </p:nvSpPr>
        <p:spPr>
          <a:xfrm>
            <a:off x="7481768" y="4801553"/>
            <a:ext cx="2388632" cy="1666280"/>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The API tier facilitates communication with external systems through the Gemini framework.</a:t>
            </a:r>
            <a:endParaRPr lang="en-US" sz="1750" dirty="0"/>
          </a:p>
        </p:txBody>
      </p:sp>
      <p:pic>
        <p:nvPicPr>
          <p:cNvPr id="14" name="Image 3" descr="preencoded.png"/>
          <p:cNvPicPr>
            <a:picLocks noChangeAspect="1"/>
          </p:cNvPicPr>
          <p:nvPr/>
        </p:nvPicPr>
        <p:blipFill>
          <a:blip r:embed="rId6"/>
          <a:stretch>
            <a:fillRect/>
          </a:stretch>
        </p:blipFill>
        <p:spPr>
          <a:xfrm>
            <a:off x="10203656" y="2567226"/>
            <a:ext cx="2388751" cy="1476256"/>
          </a:xfrm>
          <a:prstGeom prst="rect">
            <a:avLst/>
          </a:prstGeom>
        </p:spPr>
      </p:pic>
      <p:sp>
        <p:nvSpPr>
          <p:cNvPr id="15" name="Text 9"/>
          <p:cNvSpPr/>
          <p:nvPr/>
        </p:nvSpPr>
        <p:spPr>
          <a:xfrm>
            <a:off x="10203656" y="4321135"/>
            <a:ext cx="2388751"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Tier</a:t>
            </a:r>
            <a:endParaRPr lang="en-US" sz="2187" dirty="0"/>
          </a:p>
        </p:txBody>
      </p:sp>
      <p:sp>
        <p:nvSpPr>
          <p:cNvPr id="16" name="Text 10"/>
          <p:cNvSpPr/>
          <p:nvPr/>
        </p:nvSpPr>
        <p:spPr>
          <a:xfrm>
            <a:off x="10203656" y="4801553"/>
            <a:ext cx="2388751" cy="1666280"/>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The model tier incorporates various CNN architectures for data analysis and predictions.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2037993" y="719614"/>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Workflow</a:t>
            </a:r>
            <a:endParaRPr lang="en-US" sz="4374" dirty="0"/>
          </a:p>
        </p:txBody>
      </p:sp>
      <p:sp>
        <p:nvSpPr>
          <p:cNvPr id="5" name="Shape 3"/>
          <p:cNvSpPr/>
          <p:nvPr/>
        </p:nvSpPr>
        <p:spPr>
          <a:xfrm>
            <a:off x="2037993" y="1858328"/>
            <a:ext cx="1055370" cy="791527"/>
          </a:xfrm>
          <a:prstGeom prst="roundRect">
            <a:avLst>
              <a:gd name="adj" fmla="val 12632"/>
            </a:avLst>
          </a:prstGeom>
          <a:gradFill>
            <a:gsLst>
              <a:gs pos="0">
                <a:schemeClr val="accent1">
                  <a:lumMod val="5000"/>
                  <a:lumOff val="95000"/>
                </a:schemeClr>
              </a:gs>
              <a:gs pos="24000">
                <a:schemeClr val="accent1">
                  <a:lumMod val="75000"/>
                </a:schemeClr>
              </a:gs>
              <a:gs pos="83000">
                <a:schemeClr val="accent1">
                  <a:lumMod val="45000"/>
                  <a:lumOff val="55000"/>
                </a:schemeClr>
              </a:gs>
              <a:gs pos="100000">
                <a:schemeClr val="accent1">
                  <a:lumMod val="30000"/>
                  <a:lumOff val="70000"/>
                </a:schemeClr>
              </a:gs>
            </a:gsLst>
            <a:lin ang="5400000" scaled="1"/>
          </a:gradFill>
          <a:ln w="7620">
            <a:solidFill>
              <a:srgbClr val="D1C8C6"/>
            </a:solidFill>
            <a:prstDash val="solid"/>
          </a:ln>
        </p:spPr>
      </p:sp>
      <p:sp>
        <p:nvSpPr>
          <p:cNvPr id="6" name="Text 4"/>
          <p:cNvSpPr/>
          <p:nvPr/>
        </p:nvSpPr>
        <p:spPr>
          <a:xfrm>
            <a:off x="2267783" y="2045732"/>
            <a:ext cx="103942" cy="416600"/>
          </a:xfrm>
          <a:prstGeom prst="rect">
            <a:avLst/>
          </a:prstGeom>
          <a:noFill/>
          <a:ln/>
        </p:spPr>
        <p:txBody>
          <a:bodyPr wrap="none" rtlCol="0" anchor="t"/>
          <a:lstStyle/>
          <a:p>
            <a:pPr marL="0" indent="0" algn="ctr">
              <a:lnSpc>
                <a:spcPts val="3281"/>
              </a:lnSpc>
              <a:buNone/>
            </a:pPr>
            <a:r>
              <a:rPr lang="en-US" sz="2187" b="1" dirty="0">
                <a:solidFill>
                  <a:srgbClr val="443728"/>
                </a:solidFill>
                <a:latin typeface="Crimson Pro" pitchFamily="34" charset="0"/>
                <a:ea typeface="Crimson Pro" pitchFamily="34" charset="-122"/>
                <a:cs typeface="Crimson Pro" pitchFamily="34" charset="-120"/>
              </a:rPr>
              <a:t>1</a:t>
            </a:r>
            <a:endParaRPr lang="en-US" sz="2187" dirty="0"/>
          </a:p>
        </p:txBody>
      </p:sp>
      <p:sp>
        <p:nvSpPr>
          <p:cNvPr id="7" name="Text 5"/>
          <p:cNvSpPr/>
          <p:nvPr/>
        </p:nvSpPr>
        <p:spPr>
          <a:xfrm>
            <a:off x="3315533" y="2080498"/>
            <a:ext cx="191845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User Interaction</a:t>
            </a:r>
            <a:endParaRPr lang="en-US" sz="2187" dirty="0"/>
          </a:p>
        </p:txBody>
      </p:sp>
      <p:sp>
        <p:nvSpPr>
          <p:cNvPr id="8" name="Shape 6"/>
          <p:cNvSpPr/>
          <p:nvPr/>
        </p:nvSpPr>
        <p:spPr>
          <a:xfrm>
            <a:off x="3204448" y="2624167"/>
            <a:ext cx="9276874" cy="22205"/>
          </a:xfrm>
          <a:prstGeom prst="roundRect">
            <a:avLst>
              <a:gd name="adj" fmla="val 450302"/>
            </a:avLst>
          </a:prstGeom>
          <a:solidFill>
            <a:srgbClr val="D1C8C6"/>
          </a:solidFill>
          <a:ln/>
        </p:spPr>
      </p:sp>
      <p:sp>
        <p:nvSpPr>
          <p:cNvPr id="9" name="Shape 7"/>
          <p:cNvSpPr/>
          <p:nvPr/>
        </p:nvSpPr>
        <p:spPr>
          <a:xfrm>
            <a:off x="2037993" y="2760940"/>
            <a:ext cx="2110859" cy="791527"/>
          </a:xfrm>
          <a:prstGeom prst="roundRect">
            <a:avLst>
              <a:gd name="adj" fmla="val 12632"/>
            </a:avLst>
          </a:prstGeom>
          <a:gradFill>
            <a:gsLst>
              <a:gs pos="0">
                <a:schemeClr val="accent1">
                  <a:lumMod val="5000"/>
                  <a:lumOff val="95000"/>
                </a:schemeClr>
              </a:gs>
              <a:gs pos="24000">
                <a:schemeClr val="accent1">
                  <a:lumMod val="75000"/>
                </a:schemeClr>
              </a:gs>
              <a:gs pos="83000">
                <a:schemeClr val="accent1">
                  <a:lumMod val="45000"/>
                  <a:lumOff val="55000"/>
                </a:schemeClr>
              </a:gs>
              <a:gs pos="100000">
                <a:schemeClr val="accent1">
                  <a:lumMod val="30000"/>
                  <a:lumOff val="70000"/>
                </a:schemeClr>
              </a:gs>
            </a:gsLst>
            <a:lin ang="5400000" scaled="1"/>
          </a:gradFill>
          <a:ln w="7620">
            <a:solidFill>
              <a:srgbClr val="D1C8C6"/>
            </a:solidFill>
            <a:prstDash val="solid"/>
          </a:ln>
        </p:spPr>
      </p:sp>
      <p:sp>
        <p:nvSpPr>
          <p:cNvPr id="10" name="Text 8"/>
          <p:cNvSpPr/>
          <p:nvPr/>
        </p:nvSpPr>
        <p:spPr>
          <a:xfrm>
            <a:off x="2267783" y="2948345"/>
            <a:ext cx="141565" cy="416600"/>
          </a:xfrm>
          <a:prstGeom prst="rect">
            <a:avLst/>
          </a:prstGeom>
          <a:noFill/>
          <a:ln/>
        </p:spPr>
        <p:txBody>
          <a:bodyPr wrap="none" rtlCol="0" anchor="t"/>
          <a:lstStyle/>
          <a:p>
            <a:pPr marL="0" indent="0" algn="ctr">
              <a:lnSpc>
                <a:spcPts val="3281"/>
              </a:lnSpc>
              <a:buNone/>
            </a:pPr>
            <a:r>
              <a:rPr lang="en-US" sz="2187" b="1" dirty="0">
                <a:solidFill>
                  <a:srgbClr val="443728"/>
                </a:solidFill>
                <a:latin typeface="Crimson Pro" pitchFamily="34" charset="0"/>
                <a:ea typeface="Crimson Pro" pitchFamily="34" charset="-122"/>
                <a:cs typeface="Crimson Pro" pitchFamily="34" charset="-120"/>
              </a:rPr>
              <a:t>2</a:t>
            </a:r>
            <a:endParaRPr lang="en-US" sz="2187" dirty="0"/>
          </a:p>
        </p:txBody>
      </p:sp>
      <p:sp>
        <p:nvSpPr>
          <p:cNvPr id="11" name="Text 9"/>
          <p:cNvSpPr/>
          <p:nvPr/>
        </p:nvSpPr>
        <p:spPr>
          <a:xfrm>
            <a:off x="4371023" y="2983111"/>
            <a:ext cx="1640443"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Image Upload</a:t>
            </a:r>
            <a:endParaRPr lang="en-US" sz="2187" dirty="0"/>
          </a:p>
        </p:txBody>
      </p:sp>
      <p:sp>
        <p:nvSpPr>
          <p:cNvPr id="12" name="Shape 10"/>
          <p:cNvSpPr/>
          <p:nvPr/>
        </p:nvSpPr>
        <p:spPr>
          <a:xfrm>
            <a:off x="4259937" y="3526780"/>
            <a:ext cx="8221385" cy="22205"/>
          </a:xfrm>
          <a:prstGeom prst="roundRect">
            <a:avLst>
              <a:gd name="adj" fmla="val 450302"/>
            </a:avLst>
          </a:prstGeom>
          <a:solidFill>
            <a:srgbClr val="D1C8C6"/>
          </a:solidFill>
          <a:ln/>
        </p:spPr>
      </p:sp>
      <p:sp>
        <p:nvSpPr>
          <p:cNvPr id="13" name="Shape 11"/>
          <p:cNvSpPr/>
          <p:nvPr/>
        </p:nvSpPr>
        <p:spPr>
          <a:xfrm>
            <a:off x="2037993" y="3663553"/>
            <a:ext cx="3166229" cy="791527"/>
          </a:xfrm>
          <a:prstGeom prst="roundRect">
            <a:avLst>
              <a:gd name="adj" fmla="val 12632"/>
            </a:avLst>
          </a:prstGeom>
          <a:gradFill>
            <a:gsLst>
              <a:gs pos="0">
                <a:schemeClr val="accent1">
                  <a:lumMod val="5000"/>
                  <a:lumOff val="95000"/>
                </a:schemeClr>
              </a:gs>
              <a:gs pos="24000">
                <a:schemeClr val="accent1">
                  <a:lumMod val="75000"/>
                </a:schemeClr>
              </a:gs>
              <a:gs pos="83000">
                <a:schemeClr val="accent1">
                  <a:lumMod val="45000"/>
                  <a:lumOff val="55000"/>
                </a:schemeClr>
              </a:gs>
              <a:gs pos="100000">
                <a:schemeClr val="accent1">
                  <a:lumMod val="30000"/>
                  <a:lumOff val="70000"/>
                </a:schemeClr>
              </a:gs>
            </a:gsLst>
            <a:lin ang="5400000" scaled="1"/>
          </a:gradFill>
          <a:ln w="7620">
            <a:solidFill>
              <a:srgbClr val="D1C8C6"/>
            </a:solidFill>
            <a:prstDash val="solid"/>
          </a:ln>
        </p:spPr>
      </p:sp>
      <p:sp>
        <p:nvSpPr>
          <p:cNvPr id="14" name="Text 12"/>
          <p:cNvSpPr/>
          <p:nvPr/>
        </p:nvSpPr>
        <p:spPr>
          <a:xfrm>
            <a:off x="2267783" y="3850958"/>
            <a:ext cx="135612" cy="416600"/>
          </a:xfrm>
          <a:prstGeom prst="rect">
            <a:avLst/>
          </a:prstGeom>
          <a:noFill/>
          <a:ln/>
        </p:spPr>
        <p:txBody>
          <a:bodyPr wrap="none" rtlCol="0" anchor="t"/>
          <a:lstStyle/>
          <a:p>
            <a:pPr marL="0" indent="0" algn="ctr">
              <a:lnSpc>
                <a:spcPts val="3281"/>
              </a:lnSpc>
              <a:buNone/>
            </a:pPr>
            <a:r>
              <a:rPr lang="en-US" sz="2187" b="1" dirty="0">
                <a:solidFill>
                  <a:srgbClr val="443728"/>
                </a:solidFill>
                <a:latin typeface="Crimson Pro" pitchFamily="34" charset="0"/>
                <a:ea typeface="Crimson Pro" pitchFamily="34" charset="-122"/>
                <a:cs typeface="Crimson Pro" pitchFamily="34" charset="-120"/>
              </a:rPr>
              <a:t>3</a:t>
            </a:r>
            <a:endParaRPr lang="en-US" sz="2187" dirty="0"/>
          </a:p>
        </p:txBody>
      </p:sp>
      <p:sp>
        <p:nvSpPr>
          <p:cNvPr id="15" name="Text 13"/>
          <p:cNvSpPr/>
          <p:nvPr/>
        </p:nvSpPr>
        <p:spPr>
          <a:xfrm>
            <a:off x="5426393" y="3885724"/>
            <a:ext cx="2117765"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Deep CNN Models</a:t>
            </a:r>
            <a:endParaRPr lang="en-US" sz="2187" dirty="0"/>
          </a:p>
        </p:txBody>
      </p:sp>
      <p:sp>
        <p:nvSpPr>
          <p:cNvPr id="16" name="Shape 14"/>
          <p:cNvSpPr/>
          <p:nvPr/>
        </p:nvSpPr>
        <p:spPr>
          <a:xfrm>
            <a:off x="5315307" y="4429393"/>
            <a:ext cx="7166015" cy="22205"/>
          </a:xfrm>
          <a:prstGeom prst="roundRect">
            <a:avLst>
              <a:gd name="adj" fmla="val 450302"/>
            </a:avLst>
          </a:prstGeom>
          <a:solidFill>
            <a:srgbClr val="D1C8C6"/>
          </a:solidFill>
          <a:ln/>
        </p:spPr>
      </p:sp>
      <p:sp>
        <p:nvSpPr>
          <p:cNvPr id="17" name="Shape 15"/>
          <p:cNvSpPr/>
          <p:nvPr/>
        </p:nvSpPr>
        <p:spPr>
          <a:xfrm>
            <a:off x="2037993" y="4566166"/>
            <a:ext cx="4221718" cy="791527"/>
          </a:xfrm>
          <a:prstGeom prst="roundRect">
            <a:avLst>
              <a:gd name="adj" fmla="val 12632"/>
            </a:avLst>
          </a:prstGeom>
          <a:gradFill>
            <a:gsLst>
              <a:gs pos="0">
                <a:schemeClr val="accent1">
                  <a:lumMod val="5000"/>
                  <a:lumOff val="95000"/>
                </a:schemeClr>
              </a:gs>
              <a:gs pos="24000">
                <a:schemeClr val="accent1">
                  <a:lumMod val="75000"/>
                </a:schemeClr>
              </a:gs>
              <a:gs pos="83000">
                <a:schemeClr val="accent1">
                  <a:lumMod val="45000"/>
                  <a:lumOff val="55000"/>
                </a:schemeClr>
              </a:gs>
              <a:gs pos="100000">
                <a:schemeClr val="accent1">
                  <a:lumMod val="30000"/>
                  <a:lumOff val="70000"/>
                </a:schemeClr>
              </a:gs>
            </a:gsLst>
            <a:lin ang="5400000" scaled="1"/>
          </a:gradFill>
          <a:ln w="7620">
            <a:solidFill>
              <a:srgbClr val="D1C8C6"/>
            </a:solidFill>
            <a:prstDash val="solid"/>
          </a:ln>
        </p:spPr>
      </p:sp>
      <p:sp>
        <p:nvSpPr>
          <p:cNvPr id="18" name="Text 16"/>
          <p:cNvSpPr/>
          <p:nvPr/>
        </p:nvSpPr>
        <p:spPr>
          <a:xfrm>
            <a:off x="2267783" y="4753570"/>
            <a:ext cx="149781" cy="416600"/>
          </a:xfrm>
          <a:prstGeom prst="rect">
            <a:avLst/>
          </a:prstGeom>
          <a:noFill/>
          <a:ln/>
        </p:spPr>
        <p:txBody>
          <a:bodyPr wrap="none" rtlCol="0" anchor="t"/>
          <a:lstStyle/>
          <a:p>
            <a:pPr marL="0" indent="0" algn="ctr">
              <a:lnSpc>
                <a:spcPts val="3281"/>
              </a:lnSpc>
              <a:buNone/>
            </a:pPr>
            <a:r>
              <a:rPr lang="en-US" sz="2187" b="1" dirty="0">
                <a:solidFill>
                  <a:srgbClr val="443728"/>
                </a:solidFill>
                <a:latin typeface="Crimson Pro" pitchFamily="34" charset="0"/>
                <a:ea typeface="Crimson Pro" pitchFamily="34" charset="-122"/>
                <a:cs typeface="Crimson Pro" pitchFamily="34" charset="-120"/>
              </a:rPr>
              <a:t>4</a:t>
            </a:r>
            <a:endParaRPr lang="en-US" sz="2187" dirty="0"/>
          </a:p>
        </p:txBody>
      </p:sp>
      <p:sp>
        <p:nvSpPr>
          <p:cNvPr id="19" name="Text 17"/>
          <p:cNvSpPr/>
          <p:nvPr/>
        </p:nvSpPr>
        <p:spPr>
          <a:xfrm>
            <a:off x="6481882" y="4788337"/>
            <a:ext cx="859869"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Output</a:t>
            </a:r>
            <a:endParaRPr lang="en-US" sz="2187" dirty="0"/>
          </a:p>
        </p:txBody>
      </p:sp>
      <p:sp>
        <p:nvSpPr>
          <p:cNvPr id="20" name="Shape 18"/>
          <p:cNvSpPr/>
          <p:nvPr/>
        </p:nvSpPr>
        <p:spPr>
          <a:xfrm>
            <a:off x="6370796" y="5332006"/>
            <a:ext cx="6110526" cy="22205"/>
          </a:xfrm>
          <a:prstGeom prst="roundRect">
            <a:avLst>
              <a:gd name="adj" fmla="val 450302"/>
            </a:avLst>
          </a:prstGeom>
          <a:solidFill>
            <a:srgbClr val="D1C8C6"/>
          </a:solidFill>
          <a:ln/>
        </p:spPr>
      </p:sp>
      <p:sp>
        <p:nvSpPr>
          <p:cNvPr id="21" name="Shape 19"/>
          <p:cNvSpPr/>
          <p:nvPr/>
        </p:nvSpPr>
        <p:spPr>
          <a:xfrm>
            <a:off x="2037993" y="5468779"/>
            <a:ext cx="5277207" cy="791527"/>
          </a:xfrm>
          <a:prstGeom prst="roundRect">
            <a:avLst>
              <a:gd name="adj" fmla="val 12632"/>
            </a:avLst>
          </a:prstGeom>
          <a:gradFill>
            <a:gsLst>
              <a:gs pos="0">
                <a:schemeClr val="accent1">
                  <a:lumMod val="5000"/>
                  <a:lumOff val="95000"/>
                </a:schemeClr>
              </a:gs>
              <a:gs pos="24000">
                <a:schemeClr val="accent1">
                  <a:lumMod val="75000"/>
                </a:schemeClr>
              </a:gs>
              <a:gs pos="83000">
                <a:schemeClr val="accent1">
                  <a:lumMod val="45000"/>
                  <a:lumOff val="55000"/>
                </a:schemeClr>
              </a:gs>
              <a:gs pos="100000">
                <a:schemeClr val="accent1">
                  <a:lumMod val="30000"/>
                  <a:lumOff val="70000"/>
                </a:schemeClr>
              </a:gs>
            </a:gsLst>
            <a:lin ang="5400000" scaled="1"/>
          </a:gradFill>
          <a:ln w="7620">
            <a:solidFill>
              <a:srgbClr val="D1C8C6"/>
            </a:solidFill>
            <a:prstDash val="solid"/>
          </a:ln>
        </p:spPr>
      </p:sp>
      <p:sp>
        <p:nvSpPr>
          <p:cNvPr id="22" name="Text 20"/>
          <p:cNvSpPr/>
          <p:nvPr/>
        </p:nvSpPr>
        <p:spPr>
          <a:xfrm>
            <a:off x="2267783" y="5656183"/>
            <a:ext cx="136208" cy="416600"/>
          </a:xfrm>
          <a:prstGeom prst="rect">
            <a:avLst/>
          </a:prstGeom>
          <a:noFill/>
          <a:ln/>
        </p:spPr>
        <p:txBody>
          <a:bodyPr wrap="none" rtlCol="0" anchor="t"/>
          <a:lstStyle/>
          <a:p>
            <a:pPr marL="0" indent="0" algn="ctr">
              <a:lnSpc>
                <a:spcPts val="3281"/>
              </a:lnSpc>
              <a:buNone/>
            </a:pPr>
            <a:r>
              <a:rPr lang="en-US" sz="2187" b="1" dirty="0">
                <a:solidFill>
                  <a:srgbClr val="443728"/>
                </a:solidFill>
                <a:latin typeface="Crimson Pro" pitchFamily="34" charset="0"/>
                <a:ea typeface="Crimson Pro" pitchFamily="34" charset="-122"/>
                <a:cs typeface="Crimson Pro" pitchFamily="34" charset="-120"/>
              </a:rPr>
              <a:t>5</a:t>
            </a:r>
            <a:endParaRPr lang="en-US" sz="2187" dirty="0"/>
          </a:p>
        </p:txBody>
      </p:sp>
      <p:sp>
        <p:nvSpPr>
          <p:cNvPr id="23" name="Text 21"/>
          <p:cNvSpPr/>
          <p:nvPr/>
        </p:nvSpPr>
        <p:spPr>
          <a:xfrm>
            <a:off x="7537371" y="5690949"/>
            <a:ext cx="127123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AI Chatbot</a:t>
            </a:r>
            <a:endParaRPr lang="en-US" sz="2187" dirty="0"/>
          </a:p>
        </p:txBody>
      </p:sp>
      <p:sp>
        <p:nvSpPr>
          <p:cNvPr id="24" name="Text 22"/>
          <p:cNvSpPr/>
          <p:nvPr/>
        </p:nvSpPr>
        <p:spPr>
          <a:xfrm>
            <a:off x="2037993" y="6510218"/>
            <a:ext cx="10554414"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Users can detect lesions or learn about skin cancer. They can upload images via file selection or real-time capture. The images are processed by deep CNN models, providing lesion categorization and severity index. An AI-powered chatbot is available to address user queries.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4" name="Text 2"/>
          <p:cNvSpPr/>
          <p:nvPr/>
        </p:nvSpPr>
        <p:spPr>
          <a:xfrm>
            <a:off x="1166624" y="295065"/>
            <a:ext cx="571547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Best Precision Model</a:t>
            </a:r>
            <a:endParaRPr lang="en-US" sz="4374" dirty="0"/>
          </a:p>
        </p:txBody>
      </p:sp>
      <p:sp>
        <p:nvSpPr>
          <p:cNvPr id="5" name="Text 3"/>
          <p:cNvSpPr/>
          <p:nvPr/>
        </p:nvSpPr>
        <p:spPr>
          <a:xfrm>
            <a:off x="1876629" y="1488974"/>
            <a:ext cx="323183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RESNET101+Custom Layers</a:t>
            </a:r>
            <a:endParaRPr lang="en-US" sz="2187" dirty="0"/>
          </a:p>
        </p:txBody>
      </p:sp>
      <p:sp>
        <p:nvSpPr>
          <p:cNvPr id="6" name="Text 4"/>
          <p:cNvSpPr/>
          <p:nvPr/>
        </p:nvSpPr>
        <p:spPr>
          <a:xfrm>
            <a:off x="1876629" y="2058331"/>
            <a:ext cx="5006221"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Uses 28x28x3 input layers and a pre-trained ResNet101 backbone. Custom soft attention layer enhances focus on relevant input parts.</a:t>
            </a:r>
            <a:endParaRPr lang="en-US" sz="1750" dirty="0"/>
          </a:p>
        </p:txBody>
      </p:sp>
      <p:sp>
        <p:nvSpPr>
          <p:cNvPr id="7" name="Text 5"/>
          <p:cNvSpPr/>
          <p:nvPr/>
        </p:nvSpPr>
        <p:spPr>
          <a:xfrm>
            <a:off x="7432442" y="148897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Performance Metrics</a:t>
            </a:r>
            <a:endParaRPr lang="en-US" sz="2187" dirty="0"/>
          </a:p>
        </p:txBody>
      </p:sp>
      <p:sp>
        <p:nvSpPr>
          <p:cNvPr id="8" name="Text 6"/>
          <p:cNvSpPr/>
          <p:nvPr/>
        </p:nvSpPr>
        <p:spPr>
          <a:xfrm>
            <a:off x="7787844" y="2058331"/>
            <a:ext cx="4650819"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Accuracy: 94%</a:t>
            </a:r>
            <a:endParaRPr lang="en-US" sz="1750" dirty="0"/>
          </a:p>
        </p:txBody>
      </p:sp>
      <p:sp>
        <p:nvSpPr>
          <p:cNvPr id="9" name="Text 7"/>
          <p:cNvSpPr/>
          <p:nvPr/>
        </p:nvSpPr>
        <p:spPr>
          <a:xfrm>
            <a:off x="7787844" y="2469335"/>
            <a:ext cx="4650819"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Number of Layers: 290</a:t>
            </a:r>
            <a:endParaRPr lang="en-US" sz="1750" dirty="0"/>
          </a:p>
        </p:txBody>
      </p:sp>
      <p:sp>
        <p:nvSpPr>
          <p:cNvPr id="10" name="Text 8"/>
          <p:cNvSpPr/>
          <p:nvPr/>
        </p:nvSpPr>
        <p:spPr>
          <a:xfrm>
            <a:off x="7787844" y="2880339"/>
            <a:ext cx="4650819"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Total Parameters: 83,376,023</a:t>
            </a:r>
            <a:endParaRPr lang="en-US" sz="1750" dirty="0"/>
          </a:p>
        </p:txBody>
      </p:sp>
      <p:sp>
        <p:nvSpPr>
          <p:cNvPr id="11" name="Text 9"/>
          <p:cNvSpPr/>
          <p:nvPr/>
        </p:nvSpPr>
        <p:spPr>
          <a:xfrm>
            <a:off x="7787844" y="3291342"/>
            <a:ext cx="4650819"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Trainable Parameters: 40,710,679</a:t>
            </a:r>
            <a:endParaRPr lang="en-US" sz="1750" dirty="0"/>
          </a:p>
        </p:txBody>
      </p:sp>
      <p:sp>
        <p:nvSpPr>
          <p:cNvPr id="12" name="Text 10"/>
          <p:cNvSpPr/>
          <p:nvPr/>
        </p:nvSpPr>
        <p:spPr>
          <a:xfrm>
            <a:off x="7787844" y="3702346"/>
            <a:ext cx="4650819"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Non-Trainable Parameters: 42,665,344</a:t>
            </a:r>
            <a:endParaRPr lang="en-US" sz="1750" dirty="0"/>
          </a:p>
        </p:txBody>
      </p:sp>
      <p:pic>
        <p:nvPicPr>
          <p:cNvPr id="15" name="Picture 14">
            <a:extLst>
              <a:ext uri="{FF2B5EF4-FFF2-40B4-BE49-F238E27FC236}">
                <a16:creationId xmlns:a16="http://schemas.microsoft.com/office/drawing/2014/main" id="{2C8D3097-5207-7843-9848-0ABC230A2D22}"/>
              </a:ext>
            </a:extLst>
          </p:cNvPr>
          <p:cNvPicPr>
            <a:picLocks noChangeAspect="1"/>
          </p:cNvPicPr>
          <p:nvPr/>
        </p:nvPicPr>
        <p:blipFill>
          <a:blip r:embed="rId3"/>
          <a:stretch>
            <a:fillRect/>
          </a:stretch>
        </p:blipFill>
        <p:spPr>
          <a:xfrm>
            <a:off x="1795204" y="3291342"/>
            <a:ext cx="4671465" cy="4733863"/>
          </a:xfrm>
          <a:prstGeom prst="rect">
            <a:avLst/>
          </a:prstGeom>
        </p:spPr>
      </p:pic>
      <p:pic>
        <p:nvPicPr>
          <p:cNvPr id="17" name="Picture 16">
            <a:extLst>
              <a:ext uri="{FF2B5EF4-FFF2-40B4-BE49-F238E27FC236}">
                <a16:creationId xmlns:a16="http://schemas.microsoft.com/office/drawing/2014/main" id="{801D532F-DDFC-D54A-2387-FD5E8947F0FB}"/>
              </a:ext>
            </a:extLst>
          </p:cNvPr>
          <p:cNvPicPr>
            <a:picLocks noChangeAspect="1"/>
          </p:cNvPicPr>
          <p:nvPr/>
        </p:nvPicPr>
        <p:blipFill>
          <a:blip r:embed="rId4"/>
          <a:stretch>
            <a:fillRect/>
          </a:stretch>
        </p:blipFill>
        <p:spPr>
          <a:xfrm>
            <a:off x="7315200" y="4289513"/>
            <a:ext cx="5905500" cy="3686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5" name="Text 2"/>
          <p:cNvSpPr/>
          <p:nvPr/>
        </p:nvSpPr>
        <p:spPr>
          <a:xfrm>
            <a:off x="4490799" y="99191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Model Training</a:t>
            </a:r>
            <a:endParaRPr lang="en-US" sz="4374" dirty="0"/>
          </a:p>
        </p:txBody>
      </p:sp>
      <p:sp>
        <p:nvSpPr>
          <p:cNvPr id="6" name="Shape 3"/>
          <p:cNvSpPr/>
          <p:nvPr/>
        </p:nvSpPr>
        <p:spPr>
          <a:xfrm>
            <a:off x="4801910" y="2019538"/>
            <a:ext cx="44410" cy="5218152"/>
          </a:xfrm>
          <a:prstGeom prst="roundRect">
            <a:avLst>
              <a:gd name="adj" fmla="val 225151"/>
            </a:avLst>
          </a:prstGeom>
          <a:solidFill>
            <a:srgbClr val="D1C8C6"/>
          </a:solidFill>
          <a:ln/>
        </p:spPr>
      </p:sp>
      <p:sp>
        <p:nvSpPr>
          <p:cNvPr id="7" name="Shape 4"/>
          <p:cNvSpPr/>
          <p:nvPr/>
        </p:nvSpPr>
        <p:spPr>
          <a:xfrm>
            <a:off x="5074027" y="2497157"/>
            <a:ext cx="777597" cy="44410"/>
          </a:xfrm>
          <a:prstGeom prst="roundRect">
            <a:avLst>
              <a:gd name="adj" fmla="val 225151"/>
            </a:avLst>
          </a:prstGeom>
          <a:solidFill>
            <a:srgbClr val="D1C8C6"/>
          </a:solidFill>
          <a:ln/>
        </p:spPr>
      </p:sp>
      <p:sp>
        <p:nvSpPr>
          <p:cNvPr id="8" name="Shape 5"/>
          <p:cNvSpPr/>
          <p:nvPr/>
        </p:nvSpPr>
        <p:spPr>
          <a:xfrm>
            <a:off x="4574084" y="2269450"/>
            <a:ext cx="499943" cy="499943"/>
          </a:xfrm>
          <a:prstGeom prst="roundRect">
            <a:avLst>
              <a:gd name="adj" fmla="val 20000"/>
            </a:avLst>
          </a:prstGeom>
          <a:solidFill>
            <a:srgbClr val="EBE2E0"/>
          </a:solidFill>
          <a:ln w="7620">
            <a:solidFill>
              <a:srgbClr val="D1C8C6"/>
            </a:solidFill>
            <a:prstDash val="solid"/>
          </a:ln>
        </p:spPr>
      </p:sp>
      <p:sp>
        <p:nvSpPr>
          <p:cNvPr id="9" name="Text 6"/>
          <p:cNvSpPr/>
          <p:nvPr/>
        </p:nvSpPr>
        <p:spPr>
          <a:xfrm>
            <a:off x="4761726" y="2352794"/>
            <a:ext cx="1246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6046113" y="224170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Data Preparation</a:t>
            </a:r>
            <a:endParaRPr lang="en-US" sz="2187" dirty="0"/>
          </a:p>
        </p:txBody>
      </p:sp>
      <p:sp>
        <p:nvSpPr>
          <p:cNvPr id="11" name="Text 8"/>
          <p:cNvSpPr/>
          <p:nvPr/>
        </p:nvSpPr>
        <p:spPr>
          <a:xfrm>
            <a:off x="6046113" y="2722126"/>
            <a:ext cx="7751088"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The dataset is split into training and validation sets to ensure unbiased model evaluation.</a:t>
            </a:r>
            <a:endParaRPr lang="en-US" sz="1750" dirty="0"/>
          </a:p>
        </p:txBody>
      </p:sp>
      <p:sp>
        <p:nvSpPr>
          <p:cNvPr id="12" name="Shape 9"/>
          <p:cNvSpPr/>
          <p:nvPr/>
        </p:nvSpPr>
        <p:spPr>
          <a:xfrm>
            <a:off x="5074027" y="4310598"/>
            <a:ext cx="777597" cy="44410"/>
          </a:xfrm>
          <a:prstGeom prst="roundRect">
            <a:avLst>
              <a:gd name="adj" fmla="val 225151"/>
            </a:avLst>
          </a:prstGeom>
          <a:solidFill>
            <a:srgbClr val="D1C8C6"/>
          </a:solidFill>
          <a:ln/>
        </p:spPr>
      </p:sp>
      <p:sp>
        <p:nvSpPr>
          <p:cNvPr id="13" name="Shape 10"/>
          <p:cNvSpPr/>
          <p:nvPr/>
        </p:nvSpPr>
        <p:spPr>
          <a:xfrm>
            <a:off x="4574084" y="4082891"/>
            <a:ext cx="499943" cy="499943"/>
          </a:xfrm>
          <a:prstGeom prst="roundRect">
            <a:avLst>
              <a:gd name="adj" fmla="val 20000"/>
            </a:avLst>
          </a:prstGeom>
          <a:solidFill>
            <a:srgbClr val="EBE2E0"/>
          </a:solidFill>
          <a:ln w="7620">
            <a:solidFill>
              <a:srgbClr val="D1C8C6"/>
            </a:solidFill>
            <a:prstDash val="solid"/>
          </a:ln>
        </p:spPr>
      </p:sp>
      <p:sp>
        <p:nvSpPr>
          <p:cNvPr id="14" name="Text 11"/>
          <p:cNvSpPr/>
          <p:nvPr/>
        </p:nvSpPr>
        <p:spPr>
          <a:xfrm>
            <a:off x="4739104" y="4166235"/>
            <a:ext cx="169902"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2"/>
          <p:cNvSpPr/>
          <p:nvPr/>
        </p:nvSpPr>
        <p:spPr>
          <a:xfrm>
            <a:off x="6046113" y="405515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Optimization</a:t>
            </a:r>
            <a:endParaRPr lang="en-US" sz="2187" dirty="0"/>
          </a:p>
        </p:txBody>
      </p:sp>
      <p:sp>
        <p:nvSpPr>
          <p:cNvPr id="16" name="Text 13"/>
          <p:cNvSpPr/>
          <p:nvPr/>
        </p:nvSpPr>
        <p:spPr>
          <a:xfrm>
            <a:off x="6046113" y="4535567"/>
            <a:ext cx="7751088"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Sparse categorical cross-entropy loss and Adam optimizer are used to train the model effectively.</a:t>
            </a:r>
            <a:endParaRPr lang="en-US" sz="1750" dirty="0"/>
          </a:p>
        </p:txBody>
      </p:sp>
      <p:sp>
        <p:nvSpPr>
          <p:cNvPr id="17" name="Shape 14"/>
          <p:cNvSpPr/>
          <p:nvPr/>
        </p:nvSpPr>
        <p:spPr>
          <a:xfrm>
            <a:off x="5074027" y="6124039"/>
            <a:ext cx="777597" cy="44410"/>
          </a:xfrm>
          <a:prstGeom prst="roundRect">
            <a:avLst>
              <a:gd name="adj" fmla="val 225151"/>
            </a:avLst>
          </a:prstGeom>
          <a:solidFill>
            <a:srgbClr val="D1C8C6"/>
          </a:solidFill>
          <a:ln/>
        </p:spPr>
      </p:sp>
      <p:sp>
        <p:nvSpPr>
          <p:cNvPr id="18" name="Shape 15"/>
          <p:cNvSpPr/>
          <p:nvPr/>
        </p:nvSpPr>
        <p:spPr>
          <a:xfrm>
            <a:off x="4574084" y="5896332"/>
            <a:ext cx="499943" cy="499943"/>
          </a:xfrm>
          <a:prstGeom prst="roundRect">
            <a:avLst>
              <a:gd name="adj" fmla="val 20000"/>
            </a:avLst>
          </a:prstGeom>
          <a:solidFill>
            <a:srgbClr val="EBE2E0"/>
          </a:solidFill>
          <a:ln w="7620">
            <a:solidFill>
              <a:srgbClr val="D1C8C6"/>
            </a:solidFill>
            <a:prstDash val="solid"/>
          </a:ln>
        </p:spPr>
      </p:sp>
      <p:sp>
        <p:nvSpPr>
          <p:cNvPr id="19" name="Text 16"/>
          <p:cNvSpPr/>
          <p:nvPr/>
        </p:nvSpPr>
        <p:spPr>
          <a:xfrm>
            <a:off x="4742676" y="5979676"/>
            <a:ext cx="162758" cy="333256"/>
          </a:xfrm>
          <a:prstGeom prst="rect">
            <a:avLst/>
          </a:prstGeom>
          <a:noFill/>
          <a:ln/>
        </p:spPr>
        <p:txBody>
          <a:bodyPr wrap="none" rtlCol="0" anchor="t"/>
          <a:lstStyle/>
          <a:p>
            <a:pPr marL="0" indent="0" algn="ctr">
              <a:lnSpc>
                <a:spcPts val="2624"/>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7"/>
          <p:cNvSpPr/>
          <p:nvPr/>
        </p:nvSpPr>
        <p:spPr>
          <a:xfrm>
            <a:off x="6046113" y="5868591"/>
            <a:ext cx="292679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Performance Monitoring</a:t>
            </a:r>
            <a:endParaRPr lang="en-US" sz="2187" dirty="0"/>
          </a:p>
        </p:txBody>
      </p:sp>
      <p:sp>
        <p:nvSpPr>
          <p:cNvPr id="21" name="Text 18"/>
          <p:cNvSpPr/>
          <p:nvPr/>
        </p:nvSpPr>
        <p:spPr>
          <a:xfrm>
            <a:off x="6046113" y="6349008"/>
            <a:ext cx="7751088" cy="666512"/>
          </a:xfrm>
          <a:prstGeom prst="rect">
            <a:avLst/>
          </a:prstGeom>
          <a:noFill/>
          <a:ln/>
        </p:spPr>
        <p:txBody>
          <a:bodyPr wrap="square" rtlCol="0" anchor="t"/>
          <a:lstStyle/>
          <a:p>
            <a:pPr marL="0" indent="0" algn="l">
              <a:lnSpc>
                <a:spcPts val="2624"/>
              </a:lnSpc>
              <a:buNone/>
            </a:pPr>
            <a:r>
              <a:rPr lang="en-US" sz="1750" dirty="0">
                <a:solidFill>
                  <a:srgbClr val="443728"/>
                </a:solidFill>
                <a:latin typeface="Open Sans" pitchFamily="34" charset="0"/>
                <a:ea typeface="Open Sans" pitchFamily="34" charset="-122"/>
                <a:cs typeface="Open Sans" pitchFamily="34" charset="-120"/>
              </a:rPr>
              <a:t>ModelCheckpoint is utilized to save the best-performing model during the training process.</a:t>
            </a:r>
            <a:endParaRPr lang="en-US" sz="1750" dirty="0"/>
          </a:p>
        </p:txBody>
      </p:sp>
      <p:pic>
        <p:nvPicPr>
          <p:cNvPr id="23" name="Picture 22">
            <a:extLst>
              <a:ext uri="{FF2B5EF4-FFF2-40B4-BE49-F238E27FC236}">
                <a16:creationId xmlns:a16="http://schemas.microsoft.com/office/drawing/2014/main" id="{49A0938D-70C6-8FC4-AE2F-29D43C9DEE6D}"/>
              </a:ext>
            </a:extLst>
          </p:cNvPr>
          <p:cNvPicPr>
            <a:picLocks noChangeAspect="1"/>
          </p:cNvPicPr>
          <p:nvPr/>
        </p:nvPicPr>
        <p:blipFill>
          <a:blip r:embed="rId3"/>
          <a:stretch>
            <a:fillRect/>
          </a:stretch>
        </p:blipFill>
        <p:spPr>
          <a:xfrm>
            <a:off x="0" y="-1"/>
            <a:ext cx="3871204" cy="82295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1442</Words>
  <Application>Microsoft Office PowerPoint</Application>
  <PresentationFormat>Custom</PresentationFormat>
  <Paragraphs>178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Aman Prasad Gupta;Aark Deep Sarkar</dc:creator>
  <cp:lastModifiedBy>Sarkar, Priya</cp:lastModifiedBy>
  <cp:revision>15</cp:revision>
  <dcterms:created xsi:type="dcterms:W3CDTF">2024-06-17T10:31:08Z</dcterms:created>
  <dcterms:modified xsi:type="dcterms:W3CDTF">2024-06-22T09:09:55Z</dcterms:modified>
</cp:coreProperties>
</file>