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60BC-0B3B-420A-B811-83A27C35A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47602-CD0A-4445-9759-577029AEE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FF84C-2476-4B3B-B020-D77885BC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E6D8-9A77-4478-9D9E-DEEF79F0171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23745-FCB1-4FF2-A6E4-FF65B6186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6A73C-1AAF-48A9-90F7-2368030F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6F70-8F1F-4254-8EAE-189BED74E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9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55B2-C64D-4604-8E21-C73ACEBF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C1FC7-1CEC-48C1-B8D0-21968976A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DD2FE-A419-45A5-9058-13D143AA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E6D8-9A77-4478-9D9E-DEEF79F0171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28FA9-5330-439F-AB63-D55BE2B7E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76D93-B0E3-4028-8A57-061371CF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6F70-8F1F-4254-8EAE-189BED74E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7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DA17B-1AD6-4B83-A390-B00EC0A6D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D2EAA-93E5-4C7E-82E1-DC6C0823B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4B6B8-C889-41B9-AA94-CD74144E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E6D8-9A77-4478-9D9E-DEEF79F0171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459BD-E632-4ABB-9274-03214DB8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89143-3AFB-42B1-8895-D57D29C0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6F70-8F1F-4254-8EAE-189BED74E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3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350F-D3D8-407E-BEF7-094F36BEE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6C645-E4DB-44C2-AE1D-D138D3EC5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00077-A7CF-4E96-8CF7-9718AD551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E6D8-9A77-4478-9D9E-DEEF79F0171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41C09-35F7-487A-9425-21D5F11C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A1B70-9679-4328-A39B-BBA67D73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6F70-8F1F-4254-8EAE-189BED74E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4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6F06-0EF5-4F40-BE4C-ACEAEB791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08BB1-0BFF-47E7-839C-E117EBEE3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BC4BC-60BC-4BBC-9BD2-ADAF779F4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E6D8-9A77-4478-9D9E-DEEF79F0171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B407C-D10E-4481-BC23-2AA4D07E5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FAD83-88E8-4350-BE3A-83CDF4C0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6F70-8F1F-4254-8EAE-189BED74E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0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CEB4-E427-468E-A634-F0375A6C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B126F-FB2F-4BE9-9B4C-F5D832ADA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A3CBE-B207-4AFE-8C06-E0C3C13C0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CC0B7-1EBA-4107-AB2F-194B1730A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E6D8-9A77-4478-9D9E-DEEF79F0171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EA46D-7358-40B7-B27C-C91D940E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7C9B2-2846-4C55-8159-86D86DC8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6F70-8F1F-4254-8EAE-189BED74E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3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2805A-77F2-4460-A933-1F940EE1E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A06F5-FD85-40C0-AA3F-FB5383890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14743-11F4-4E3D-A4C7-D592C078A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A3D7CD-DD9B-4385-A22C-F86EA95EF9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88275-F5A8-4C0F-AC76-A7419CD41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F039D-C61C-473D-B73E-091AB86FC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E6D8-9A77-4478-9D9E-DEEF79F0171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593EB6-52E0-4E39-AD03-BE26D67B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737F5-FA99-4EC1-8C4D-C096925B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6F70-8F1F-4254-8EAE-189BED74E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7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A6B5-7702-4FF9-B898-A4BBD797E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A4850-69F5-4678-AC36-64809A2C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E6D8-9A77-4478-9D9E-DEEF79F0171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6813A-041F-4484-B958-54C8FC35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7528C-442D-4209-9D47-07966EF93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6F70-8F1F-4254-8EAE-189BED74E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9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F9738-C346-4A50-9F72-F849601C3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E6D8-9A77-4478-9D9E-DEEF79F0171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D854A0-C436-4223-99A6-F9103A719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36464-ABB5-4729-823B-B8990CAE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6F70-8F1F-4254-8EAE-189BED74E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7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3F72-0C0F-4FAF-B5CD-55591D0D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DF22D-FD7D-4041-97AE-CAAC3222E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14271-7504-4387-B0EE-CC31CD65F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07E3D-25E2-4767-A2EC-4E37CD44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E6D8-9A77-4478-9D9E-DEEF79F0171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090D7-14D6-429E-869C-B4734D364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D24DC-DD52-44B9-A791-8FA5E1D5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6F70-8F1F-4254-8EAE-189BED74E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8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46590-78ED-4108-B135-1E2505793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08843-C703-4D7A-94AD-7FAB3BE03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F60F7-60D5-4BAA-A2F7-D89548733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BC7DF-4D5F-489C-AABC-B75696F9A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E6D8-9A77-4478-9D9E-DEEF79F0171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A2EE0-231A-484B-8BB5-07A67CA3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80B7E-DF18-4699-AE88-23D56836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6F70-8F1F-4254-8EAE-189BED74E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2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99A17-16A1-498B-ADE4-D4ADF57F2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6F902-D0C6-4787-94C8-DCED7C773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4E4ED-5D1E-447F-859F-B53B53C65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1E6D8-9A77-4478-9D9E-DEEF79F0171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65644-E576-4B69-AEEE-5FA9081C4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B179A-9B34-4D94-975E-BF2F98D65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A6F70-8F1F-4254-8EAE-189BED74E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0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783FE8-899E-4BC9-87FC-20E15C754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66" y="819033"/>
            <a:ext cx="4081398" cy="11528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AB44BD-3406-4C74-B8FE-A62CF2F55AAD}"/>
              </a:ext>
            </a:extLst>
          </p:cNvPr>
          <p:cNvSpPr txBox="1"/>
          <p:nvPr/>
        </p:nvSpPr>
        <p:spPr>
          <a:xfrm>
            <a:off x="878888" y="2331257"/>
            <a:ext cx="5628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Octave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202374-922A-45F7-AC59-5626E1AC107E}"/>
                  </a:ext>
                </a:extLst>
              </p:cNvPr>
              <p:cNvSpPr txBox="1"/>
              <p:nvPr/>
            </p:nvSpPr>
            <p:spPr>
              <a:xfrm>
                <a:off x="703666" y="3305255"/>
                <a:ext cx="2210540" cy="11503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202374-922A-45F7-AC59-5626E1AC1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66" y="3305255"/>
                <a:ext cx="2210540" cy="11503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5D82FFD-014D-4B23-9DB7-67DF076CE1F3}"/>
              </a:ext>
            </a:extLst>
          </p:cNvPr>
          <p:cNvSpPr txBox="1"/>
          <p:nvPr/>
        </p:nvSpPr>
        <p:spPr>
          <a:xfrm>
            <a:off x="1118586" y="5095783"/>
            <a:ext cx="39860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 440 Hz to 880 Hz</a:t>
            </a:r>
          </a:p>
          <a:p>
            <a:r>
              <a:rPr lang="en-US" sz="3200" dirty="0"/>
              <a:t>     440 Hz to 220 Hz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3B5BC3-3078-4E6F-9536-F83D66E6B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981" y="676787"/>
            <a:ext cx="5952483" cy="1337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71B29F-5DA1-45BF-A39D-7554856CF69C}"/>
              </a:ext>
            </a:extLst>
          </p:cNvPr>
          <p:cNvSpPr txBox="1"/>
          <p:nvPr/>
        </p:nvSpPr>
        <p:spPr>
          <a:xfrm>
            <a:off x="6507331" y="2219417"/>
            <a:ext cx="4900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Note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F80C5B-51CC-4D82-A5BF-F72FD051702A}"/>
                  </a:ext>
                </a:extLst>
              </p:cNvPr>
              <p:cNvSpPr txBox="1"/>
              <p:nvPr/>
            </p:nvSpPr>
            <p:spPr>
              <a:xfrm>
                <a:off x="6507331" y="3559946"/>
                <a:ext cx="3391271" cy="667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1/12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F80C5B-51CC-4D82-A5BF-F72FD051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331" y="3559946"/>
                <a:ext cx="3391271" cy="6671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06F78DD-9CF6-4639-BF68-AB4BD4ECA072}"/>
              </a:ext>
            </a:extLst>
          </p:cNvPr>
          <p:cNvSpPr txBox="1"/>
          <p:nvPr/>
        </p:nvSpPr>
        <p:spPr>
          <a:xfrm>
            <a:off x="6393401" y="5008485"/>
            <a:ext cx="39860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 440 Hz to 466 Hz</a:t>
            </a:r>
          </a:p>
          <a:p>
            <a:r>
              <a:rPr lang="en-US" sz="3200" dirty="0"/>
              <a:t>     440 Hz to 415 Hz</a:t>
            </a:r>
          </a:p>
        </p:txBody>
      </p:sp>
    </p:spTree>
    <p:extLst>
      <p:ext uri="{BB962C8B-B14F-4D97-AF65-F5344CB8AC3E}">
        <p14:creationId xmlns:p14="http://schemas.microsoft.com/office/powerpoint/2010/main" val="2673767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F96A-04C7-4C17-AFAA-EC96D6AC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&amp; Upper Edges of BPF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DEE2E7-D566-402A-86AF-EFBE188127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Frequency of nth key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=440∗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−49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DEE2E7-D566-402A-86AF-EFBE188127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A14B0A-B520-4741-A75F-607A69D3A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323728"/>
              </p:ext>
            </p:extLst>
          </p:nvPr>
        </p:nvGraphicFramePr>
        <p:xfrm>
          <a:off x="2032000" y="3429000"/>
          <a:ext cx="8128000" cy="2225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941453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859083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549398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67138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Octave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Lower edge (rad)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edge (rad)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Center (rad)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57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0.051370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0.102740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0.072648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80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0.102740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0.204480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0.145296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78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0.205480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0.410960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0.290593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61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0.410960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0.821921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0.581186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75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0.821921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1.643842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1.162372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151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185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6DB6-C066-45DA-90DC-6C5A96C1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BPF Design Using Hamming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109AD6E-7B4D-469A-A749-519773A30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0.54−0.46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=0,1,…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Hamming dependent on length L and center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Filters need to be scaled by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maximum magnitude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109AD6E-7B4D-469A-A749-519773A30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350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9C61-0E6A-4C2E-94DA-30A2C2B7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97A01D-B712-4672-959B-85D1445F2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67" y="2074953"/>
            <a:ext cx="5333333" cy="4000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0B5D46-9418-4E6F-878F-9553F6250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758" y="2074953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96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B588063-F617-4C32-BAED-8374F3E96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72803"/>
            <a:ext cx="5333333" cy="400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2747BC-C54C-4AFC-9201-EC1D52003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050093"/>
            <a:ext cx="3657600" cy="695325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B23EE14-FC27-4AD9-AAB2-D43C5BE0F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67" y="2372803"/>
            <a:ext cx="5333333" cy="4000000"/>
          </a:xfrm>
        </p:spPr>
      </p:pic>
    </p:spTree>
    <p:extLst>
      <p:ext uri="{BB962C8B-B14F-4D97-AF65-F5344CB8AC3E}">
        <p14:creationId xmlns:p14="http://schemas.microsoft.com/office/powerpoint/2010/main" val="109201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49589-10C8-49D2-8227-A43BDCA85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82375" cy="1325563"/>
          </a:xfrm>
        </p:spPr>
        <p:txBody>
          <a:bodyPr/>
          <a:lstStyle/>
          <a:p>
            <a:r>
              <a:rPr lang="en-US" dirty="0"/>
              <a:t>Low-pass filter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766A9B-D268-4AE3-8571-8D9ECF9B1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381" y="1575277"/>
            <a:ext cx="4020111" cy="291505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0E72D88-719E-4B85-BB0F-A125893E2B8F}"/>
              </a:ext>
            </a:extLst>
          </p:cNvPr>
          <p:cNvSpPr txBox="1">
            <a:spLocks/>
          </p:cNvSpPr>
          <p:nvPr/>
        </p:nvSpPr>
        <p:spPr>
          <a:xfrm>
            <a:off x="6769963" y="365124"/>
            <a:ext cx="39823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Band-pass filter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C771B5-871F-4DCB-9CCB-7B5D22FF8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875" y="1415866"/>
            <a:ext cx="4020111" cy="29912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9F5C97-12CA-4BF7-8266-9CE0A435397E}"/>
              </a:ext>
            </a:extLst>
          </p:cNvPr>
          <p:cNvSpPr txBox="1"/>
          <p:nvPr/>
        </p:nvSpPr>
        <p:spPr>
          <a:xfrm rot="18720485">
            <a:off x="-556089" y="4864375"/>
            <a:ext cx="4261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Passes low frequencies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070943-533B-4515-B67D-8A38E1778077}"/>
              </a:ext>
            </a:extLst>
          </p:cNvPr>
          <p:cNvSpPr txBox="1"/>
          <p:nvPr/>
        </p:nvSpPr>
        <p:spPr>
          <a:xfrm rot="18720485">
            <a:off x="418606" y="4940886"/>
            <a:ext cx="4261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Passes middle frequencies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6794BB-53CD-4EC5-940B-EC649714B2F0}"/>
              </a:ext>
            </a:extLst>
          </p:cNvPr>
          <p:cNvSpPr txBox="1"/>
          <p:nvPr/>
        </p:nvSpPr>
        <p:spPr>
          <a:xfrm rot="18720485">
            <a:off x="7383584" y="4940887"/>
            <a:ext cx="4261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Attenuates high frequencies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443FB2-A1CD-4000-9E06-30D43ED5812C}"/>
              </a:ext>
            </a:extLst>
          </p:cNvPr>
          <p:cNvSpPr txBox="1"/>
          <p:nvPr/>
        </p:nvSpPr>
        <p:spPr>
          <a:xfrm rot="18720485">
            <a:off x="4890793" y="4864374"/>
            <a:ext cx="4261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Attenuates low frequencies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CC7EBD-3223-440A-BEE0-76AB5B2B5DD8}"/>
              </a:ext>
            </a:extLst>
          </p:cNvPr>
          <p:cNvSpPr txBox="1"/>
          <p:nvPr/>
        </p:nvSpPr>
        <p:spPr>
          <a:xfrm rot="18720485">
            <a:off x="6164187" y="4864374"/>
            <a:ext cx="4261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Passes middle frequencies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45EB4E-EA91-4346-8795-1C91E7E08CC4}"/>
              </a:ext>
            </a:extLst>
          </p:cNvPr>
          <p:cNvSpPr txBox="1"/>
          <p:nvPr/>
        </p:nvSpPr>
        <p:spPr>
          <a:xfrm rot="18720485">
            <a:off x="1854198" y="5082668"/>
            <a:ext cx="4261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Attenuates high frequencies</a:t>
            </a:r>
          </a:p>
        </p:txBody>
      </p:sp>
    </p:spTree>
    <p:extLst>
      <p:ext uri="{BB962C8B-B14F-4D97-AF65-F5344CB8AC3E}">
        <p14:creationId xmlns:p14="http://schemas.microsoft.com/office/powerpoint/2010/main" val="285414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82C4-4218-4103-AAD8-93AAF9A09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Rectangular Window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9DF59-01DB-4EE4-941F-84653B32A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73" y="1690688"/>
            <a:ext cx="8916644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2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82C4-4218-4103-AAD8-93AAF9A09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Hamming Window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1E4BA9-8B01-4EDB-8BBF-8082D9305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04" y="1586815"/>
            <a:ext cx="10040751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86E61-79E8-4102-AE5A-834A33A1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9B0C53-414B-43C7-92CB-EA7878666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207081"/>
              </p:ext>
            </p:extLst>
          </p:nvPr>
        </p:nvGraphicFramePr>
        <p:xfrm>
          <a:off x="838199" y="1998051"/>
          <a:ext cx="10693892" cy="3108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73473">
                  <a:extLst>
                    <a:ext uri="{9D8B030D-6E8A-4147-A177-3AD203B41FA5}">
                      <a16:colId xmlns:a16="http://schemas.microsoft.com/office/drawing/2014/main" val="2326135791"/>
                    </a:ext>
                  </a:extLst>
                </a:gridCol>
                <a:gridCol w="2673473">
                  <a:extLst>
                    <a:ext uri="{9D8B030D-6E8A-4147-A177-3AD203B41FA5}">
                      <a16:colId xmlns:a16="http://schemas.microsoft.com/office/drawing/2014/main" val="4177069109"/>
                    </a:ext>
                  </a:extLst>
                </a:gridCol>
                <a:gridCol w="2673473">
                  <a:extLst>
                    <a:ext uri="{9D8B030D-6E8A-4147-A177-3AD203B41FA5}">
                      <a16:colId xmlns:a16="http://schemas.microsoft.com/office/drawing/2014/main" val="215984606"/>
                    </a:ext>
                  </a:extLst>
                </a:gridCol>
                <a:gridCol w="2673473">
                  <a:extLst>
                    <a:ext uri="{9D8B030D-6E8A-4147-A177-3AD203B41FA5}">
                      <a16:colId xmlns:a16="http://schemas.microsoft.com/office/drawing/2014/main" val="2134357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Leakage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Sidelobe Attenuation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err="1"/>
                        <a:t>Mainlobe</a:t>
                      </a:r>
                      <a:r>
                        <a:rPr lang="en-US" sz="3600" dirty="0"/>
                        <a:t> 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280565"/>
                  </a:ext>
                </a:extLst>
              </a:tr>
              <a:tr h="427575">
                <a:tc>
                  <a:txBody>
                    <a:bodyPr/>
                    <a:lstStyle/>
                    <a:p>
                      <a:r>
                        <a:rPr lang="en-US" sz="3600" dirty="0"/>
                        <a:t>Rectangular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9.14%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-13.3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0.027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098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Hamming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0.03%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-42.5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0.039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270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Blackman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-58.1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0.051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308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30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1CEBD-187E-4438-9A54-41E6A482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with 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0BAA66-8969-4242-A2F5-9ADB236CF54A}"/>
              </a:ext>
            </a:extLst>
          </p:cNvPr>
          <p:cNvSpPr txBox="1"/>
          <p:nvPr/>
        </p:nvSpPr>
        <p:spPr>
          <a:xfrm>
            <a:off x="1442257" y="1468171"/>
            <a:ext cx="2831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 = 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9FCC2-59ED-4F53-9200-46A742836F43}"/>
              </a:ext>
            </a:extLst>
          </p:cNvPr>
          <p:cNvSpPr txBox="1"/>
          <p:nvPr/>
        </p:nvSpPr>
        <p:spPr>
          <a:xfrm>
            <a:off x="4982040" y="1443372"/>
            <a:ext cx="2831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 = 41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33EAD-1F0F-4EB7-8F65-CD2D294EE753}"/>
              </a:ext>
            </a:extLst>
          </p:cNvPr>
          <p:cNvSpPr txBox="1"/>
          <p:nvPr/>
        </p:nvSpPr>
        <p:spPr>
          <a:xfrm>
            <a:off x="8875728" y="1367522"/>
            <a:ext cx="2831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 = 81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54528D-C2AF-4A2F-B83C-E399556A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233" y="2208539"/>
            <a:ext cx="3716565" cy="29480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5F80DE-9CD6-40BE-805A-8EE06F160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15" y="2208539"/>
            <a:ext cx="3794782" cy="30346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5926A2-E78D-4D69-8626-C379FC55B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134" y="2208539"/>
            <a:ext cx="3803892" cy="29480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597C88-6CB1-448A-84E4-B5A344F846FC}"/>
                  </a:ext>
                </a:extLst>
              </p:cNvPr>
              <p:cNvSpPr txBox="1"/>
              <p:nvPr/>
            </p:nvSpPr>
            <p:spPr>
              <a:xfrm>
                <a:off x="511008" y="5562997"/>
                <a:ext cx="1862498" cy="1037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𝐵𝑊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597C88-6CB1-448A-84E4-B5A344F84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08" y="5562997"/>
                <a:ext cx="1862498" cy="10371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656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D9E1-6CD1-4C4F-A003-7416E9E2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5BD283-2C1D-4E73-95A0-31D10525F7A0}"/>
                  </a:ext>
                </a:extLst>
              </p:cNvPr>
              <p:cNvSpPr txBox="1"/>
              <p:nvPr/>
            </p:nvSpPr>
            <p:spPr>
              <a:xfrm>
                <a:off x="1660123" y="1908699"/>
                <a:ext cx="7614842" cy="7619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=2+2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⁡(0.25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5BD283-2C1D-4E73-95A0-31D10525F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123" y="1908699"/>
                <a:ext cx="7614842" cy="7619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A736C1A-BE7E-4EC3-AEEF-031025165D66}"/>
              </a:ext>
            </a:extLst>
          </p:cNvPr>
          <p:cNvSpPr txBox="1"/>
          <p:nvPr/>
        </p:nvSpPr>
        <p:spPr>
          <a:xfrm>
            <a:off x="2450237" y="3167390"/>
            <a:ext cx="5530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 = 41 Hamming band-pass FIR filter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57248EB-1A04-4543-A71E-2FEC9CDDBC29}"/>
              </a:ext>
            </a:extLst>
          </p:cNvPr>
          <p:cNvSpPr/>
          <p:nvPr/>
        </p:nvSpPr>
        <p:spPr>
          <a:xfrm>
            <a:off x="4971495" y="2670639"/>
            <a:ext cx="585926" cy="496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ED71527-744C-4740-8E2E-F3498F8E9AE8}"/>
              </a:ext>
            </a:extLst>
          </p:cNvPr>
          <p:cNvSpPr/>
          <p:nvPr/>
        </p:nvSpPr>
        <p:spPr>
          <a:xfrm>
            <a:off x="5015883" y="3786585"/>
            <a:ext cx="585926" cy="496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50B034-9F48-437C-9BE0-30871FC5E6BA}"/>
                  </a:ext>
                </a:extLst>
              </p:cNvPr>
              <p:cNvSpPr txBox="1"/>
              <p:nvPr/>
            </p:nvSpPr>
            <p:spPr>
              <a:xfrm>
                <a:off x="932154" y="4410243"/>
                <a:ext cx="101341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=0.0147+0.0146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−2.03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⁡(0.25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−4.13)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50B034-9F48-437C-9BE0-30871FC5E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54" y="4410243"/>
                <a:ext cx="1013418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521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06BD-092B-46E1-BA2C-0A058078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5 - Decode Piano signal into octaves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C8E07-85E5-4180-8104-16C2DA519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of bandpass filters (BPFs) to isolate frequency bands (octaves) </a:t>
            </a:r>
          </a:p>
          <a:p>
            <a:r>
              <a:rPr lang="en-US" dirty="0"/>
              <a:t>Detector to determine which octave is active by using a “score”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006A5-A09A-422D-88EC-9FB4B30AA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921" y="3276178"/>
            <a:ext cx="2899794" cy="303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3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0A3A-C472-4E1A-A2CF-8DC3B851B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Bandpass Filter Frequency Bands (octaves </a:t>
            </a:r>
            <a:r>
              <a:rPr lang="en-US" sz="4000" dirty="0"/>
              <a:t>2-6</a:t>
            </a:r>
            <a:r>
              <a:rPr lang="en-US" dirty="0"/>
              <a:t>) </a:t>
            </a:r>
          </a:p>
        </p:txBody>
      </p:sp>
      <p:pic>
        <p:nvPicPr>
          <p:cNvPr id="1026" name="Picture 2" descr="Fundamentals Lesson 2.3: Octave Numbers - YouTube">
            <a:extLst>
              <a:ext uri="{FF2B5EF4-FFF2-40B4-BE49-F238E27FC236}">
                <a16:creationId xmlns:a16="http://schemas.microsoft.com/office/drawing/2014/main" id="{D86B4B29-11A2-4FB3-BC16-5A41A801E1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253331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quency and Pitch">
            <a:extLst>
              <a:ext uri="{FF2B5EF4-FFF2-40B4-BE49-F238E27FC236}">
                <a16:creationId xmlns:a16="http://schemas.microsoft.com/office/drawing/2014/main" id="{EA171C15-932E-4C18-9345-9D61C4B36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144" y="4195828"/>
            <a:ext cx="5181711" cy="229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68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272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Low-pass filter</vt:lpstr>
      <vt:lpstr>Rectangular Window</vt:lpstr>
      <vt:lpstr>Hamming Window</vt:lpstr>
      <vt:lpstr>Comparison</vt:lpstr>
      <vt:lpstr>Variance with L</vt:lpstr>
      <vt:lpstr>Example</vt:lpstr>
      <vt:lpstr>Exercise 5 - Decode Piano signal into octaves </vt:lpstr>
      <vt:lpstr>Bandpass Filter Frequency Bands (octaves 2-6) </vt:lpstr>
      <vt:lpstr>Lower &amp; Upper Edges of BPF</vt:lpstr>
      <vt:lpstr>BPF Design Using Hamming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Yonkee</dc:creator>
  <cp:lastModifiedBy>Aaron Benson</cp:lastModifiedBy>
  <cp:revision>15</cp:revision>
  <dcterms:created xsi:type="dcterms:W3CDTF">2022-04-22T13:44:38Z</dcterms:created>
  <dcterms:modified xsi:type="dcterms:W3CDTF">2022-04-25T02:25:43Z</dcterms:modified>
</cp:coreProperties>
</file>