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Bold" charset="1" panose="00000800000000000000"/>
      <p:regular r:id="rId13"/>
    </p:embeddedFont>
    <p:embeddedFont>
      <p:font typeface="Poppins" charset="1" panose="00000500000000000000"/>
      <p:regular r:id="rId14"/>
    </p:embeddedFont>
    <p:embeddedFont>
      <p:font typeface="Poppins Italics" charset="1" panose="00000500000000000000"/>
      <p:regular r:id="rId15"/>
    </p:embeddedFont>
    <p:embeddedFont>
      <p:font typeface="Poppins Bold Italics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840782"/>
            <a:ext cx="11713025" cy="322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UAV PATH PLANNING BASED ON ARTIFICIAL BEE COLONY ALGORITHM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878216"/>
            <a:ext cx="7088425" cy="1636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86"/>
              </a:lnSpc>
            </a:pPr>
            <a:r>
              <a:rPr lang="en-US" sz="30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Presented by:</a:t>
            </a:r>
          </a:p>
          <a:p>
            <a:pPr algn="l">
              <a:lnSpc>
                <a:spcPts val="4286"/>
              </a:lnSpc>
            </a:pPr>
            <a:r>
              <a:rPr lang="en-US" sz="30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Aditya Raj Singh (2022102067)</a:t>
            </a:r>
          </a:p>
          <a:p>
            <a:pPr algn="l">
              <a:lnSpc>
                <a:spcPts val="4286"/>
              </a:lnSpc>
            </a:pPr>
            <a:r>
              <a:rPr lang="en-US" sz="30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Aarnav Nagariya (2021112017)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610681"/>
            <a:ext cx="6388096" cy="516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UAV Project Proposal | 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7767" y="275691"/>
            <a:ext cx="17587537" cy="9650688"/>
            <a:chOff x="0" y="0"/>
            <a:chExt cx="4632109" cy="25417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32109" cy="2541745"/>
            </a:xfrm>
            <a:custGeom>
              <a:avLst/>
              <a:gdLst/>
              <a:ahLst/>
              <a:cxnLst/>
              <a:rect r="r" b="b" t="t" l="l"/>
              <a:pathLst>
                <a:path h="2541745" w="4632109">
                  <a:moveTo>
                    <a:pt x="22450" y="0"/>
                  </a:moveTo>
                  <a:lnTo>
                    <a:pt x="4609659" y="0"/>
                  </a:lnTo>
                  <a:cubicBezTo>
                    <a:pt x="4622057" y="0"/>
                    <a:pt x="4632109" y="10051"/>
                    <a:pt x="4632109" y="22450"/>
                  </a:cubicBezTo>
                  <a:lnTo>
                    <a:pt x="4632109" y="2519295"/>
                  </a:lnTo>
                  <a:cubicBezTo>
                    <a:pt x="4632109" y="2531694"/>
                    <a:pt x="4622057" y="2541745"/>
                    <a:pt x="4609659" y="2541745"/>
                  </a:cubicBezTo>
                  <a:lnTo>
                    <a:pt x="22450" y="2541745"/>
                  </a:lnTo>
                  <a:cubicBezTo>
                    <a:pt x="10051" y="2541745"/>
                    <a:pt x="0" y="2531694"/>
                    <a:pt x="0" y="2519295"/>
                  </a:cubicBezTo>
                  <a:lnTo>
                    <a:pt x="0" y="22450"/>
                  </a:lnTo>
                  <a:cubicBezTo>
                    <a:pt x="0" y="10051"/>
                    <a:pt x="10051" y="0"/>
                    <a:pt x="2245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75000"/>
                  </a:srgbClr>
                </a:gs>
                <a:gs pos="100000">
                  <a:srgbClr val="94B9FF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632109" cy="2598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28508" y="66141"/>
            <a:ext cx="8146056" cy="131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27"/>
              </a:lnSpc>
            </a:pPr>
            <a:r>
              <a:rPr lang="en-US" b="true" sz="7233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652433"/>
            <a:ext cx="16230600" cy="721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The Objective of this project is to develop an efficient, non-deterministic bidirectional UAV path-planning algorithm using the Artificial BEE colony (ABC) algorithm.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The UAV must navigate complex environments while :</a:t>
            </a:r>
          </a:p>
          <a:p>
            <a:pPr algn="just">
              <a:lnSpc>
                <a:spcPts val="4759"/>
              </a:lnSpc>
            </a:pPr>
            <a:r>
              <a:rPr lang="en-US" sz="3399" i="true">
                <a:solidFill>
                  <a:srgbClr val="0A152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    ✅  Minimizing total travel distance and avoiding obstacles and threats</a:t>
            </a:r>
          </a:p>
          <a:p>
            <a:pPr algn="just">
              <a:lnSpc>
                <a:spcPts val="4759"/>
              </a:lnSpc>
            </a:pPr>
            <a:r>
              <a:rPr lang="en-US" sz="3399" i="true">
                <a:solidFill>
                  <a:srgbClr val="0A152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    ✅  Maintaining smooth trajectory transitions</a:t>
            </a:r>
          </a:p>
          <a:p>
            <a:pPr algn="just">
              <a:lnSpc>
                <a:spcPts val="4759"/>
              </a:lnSpc>
            </a:pPr>
            <a:r>
              <a:rPr lang="en-US" sz="3399" i="true">
                <a:solidFill>
                  <a:srgbClr val="0A152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    ✅  Ensuring altitude constraints are met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The path planning problem is treated as an optimization problem, where the best path is selected based on a cost function incorporating distance, angle smoothness, altitude constraints, and threat avoidance.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Finally, Implement and validate the approach using MATLAB or Python simulations.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481" y="-37638"/>
            <a:ext cx="13965287" cy="135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6"/>
              </a:lnSpc>
            </a:pPr>
            <a:r>
              <a:rPr lang="en-US" sz="75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 APPROACH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91314" y="1545773"/>
            <a:ext cx="17486118" cy="8339829"/>
            <a:chOff x="0" y="0"/>
            <a:chExt cx="5656926" cy="26980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656926" cy="2698014"/>
            </a:xfrm>
            <a:custGeom>
              <a:avLst/>
              <a:gdLst/>
              <a:ahLst/>
              <a:cxnLst/>
              <a:rect r="r" b="b" t="t" l="l"/>
              <a:pathLst>
                <a:path h="2698014" w="5656926">
                  <a:moveTo>
                    <a:pt x="22580" y="0"/>
                  </a:moveTo>
                  <a:lnTo>
                    <a:pt x="5634346" y="0"/>
                  </a:lnTo>
                  <a:cubicBezTo>
                    <a:pt x="5646817" y="0"/>
                    <a:pt x="5656926" y="10109"/>
                    <a:pt x="5656926" y="22580"/>
                  </a:cubicBezTo>
                  <a:lnTo>
                    <a:pt x="5656926" y="2675434"/>
                  </a:lnTo>
                  <a:cubicBezTo>
                    <a:pt x="5656926" y="2681423"/>
                    <a:pt x="5654547" y="2687166"/>
                    <a:pt x="5650312" y="2691401"/>
                  </a:cubicBezTo>
                  <a:cubicBezTo>
                    <a:pt x="5646078" y="2695635"/>
                    <a:pt x="5640334" y="2698014"/>
                    <a:pt x="5634346" y="2698014"/>
                  </a:cubicBezTo>
                  <a:lnTo>
                    <a:pt x="22580" y="2698014"/>
                  </a:lnTo>
                  <a:cubicBezTo>
                    <a:pt x="10109" y="2698014"/>
                    <a:pt x="0" y="2687905"/>
                    <a:pt x="0" y="2675434"/>
                  </a:cubicBezTo>
                  <a:lnTo>
                    <a:pt x="0" y="22580"/>
                  </a:lnTo>
                  <a:cubicBezTo>
                    <a:pt x="0" y="16591"/>
                    <a:pt x="2379" y="10848"/>
                    <a:pt x="6614" y="6614"/>
                  </a:cubicBezTo>
                  <a:cubicBezTo>
                    <a:pt x="10848" y="2379"/>
                    <a:pt x="16591" y="0"/>
                    <a:pt x="225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75000"/>
                  </a:srgbClr>
                </a:gs>
                <a:gs pos="100000">
                  <a:srgbClr val="94B9FF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5656926" cy="2774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79"/>
                </a:lnSpc>
              </a:pPr>
            </a:p>
            <a:p>
              <a:pPr algn="l">
                <a:lnSpc>
                  <a:spcPts val="37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27339" y="1450523"/>
            <a:ext cx="17014068" cy="879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A. UAV Path Representation: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UAV's path is represented as a series of waypoints in a 3D environment (x, y, z coordinates).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path is discretized into candidate positions, and each solution is a potential set of waypoints.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B. </a:t>
            </a:r>
            <a:r>
              <a:rPr lang="en-US" b="true" sz="3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Why Artificial Bee Colony (ABC) Algorithm?</a:t>
            </a:r>
          </a:p>
          <a:p>
            <a:pPr algn="l" marL="647703" indent="-323852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ABC is a swarm intelligence-based optimization technique inspired by the food-foraging behaviour of honeybees which consists of 3 types of bees:</a:t>
            </a:r>
          </a:p>
          <a:p>
            <a:pPr algn="l" marL="1295406" indent="-431802" lvl="2">
              <a:lnSpc>
                <a:spcPts val="4200"/>
              </a:lnSpc>
              <a:buAutoNum type="alphaLcPeriod" startAt="1"/>
            </a:pPr>
            <a:r>
              <a:rPr lang="en-US" b="true" sz="3000" i="true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Employed Bees:</a:t>
            </a:r>
            <a:r>
              <a:rPr lang="en-US" sz="3000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Exploit food sources (solutions) and share information.</a:t>
            </a:r>
          </a:p>
          <a:p>
            <a:pPr algn="l" marL="1295406" indent="-431802" lvl="2">
              <a:lnSpc>
                <a:spcPts val="4200"/>
              </a:lnSpc>
              <a:buAutoNum type="alphaLcPeriod" startAt="1"/>
            </a:pPr>
            <a:r>
              <a:rPr lang="en-US" b="true" sz="3000" i="true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Onlooker Bees:</a:t>
            </a:r>
            <a:r>
              <a:rPr lang="en-US" sz="3000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Select the best solutions based on fitness and improve them.</a:t>
            </a:r>
          </a:p>
          <a:p>
            <a:pPr algn="l" marL="1295406" indent="-431802" lvl="2">
              <a:lnSpc>
                <a:spcPts val="4200"/>
              </a:lnSpc>
              <a:buAutoNum type="alphaLcPeriod" startAt="1"/>
            </a:pPr>
            <a:r>
              <a:rPr lang="en-US" b="true" sz="3000" i="true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Scout Bees:</a:t>
            </a:r>
            <a:r>
              <a:rPr lang="en-US" sz="3000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Explore new solutions by replacing poor ones with random searches.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 balances exploration (global search) and exploitation (local optimization), making it ideal for path planning in dynamic environments.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bidirectional planning mechanism enhances efficiency by simultaneously optimizing paths from start and destination points.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91314" y="1545773"/>
            <a:ext cx="17486118" cy="8339829"/>
            <a:chOff x="0" y="0"/>
            <a:chExt cx="5656926" cy="26980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56926" cy="2698014"/>
            </a:xfrm>
            <a:custGeom>
              <a:avLst/>
              <a:gdLst/>
              <a:ahLst/>
              <a:cxnLst/>
              <a:rect r="r" b="b" t="t" l="l"/>
              <a:pathLst>
                <a:path h="2698014" w="5656926">
                  <a:moveTo>
                    <a:pt x="22580" y="0"/>
                  </a:moveTo>
                  <a:lnTo>
                    <a:pt x="5634346" y="0"/>
                  </a:lnTo>
                  <a:cubicBezTo>
                    <a:pt x="5646817" y="0"/>
                    <a:pt x="5656926" y="10109"/>
                    <a:pt x="5656926" y="22580"/>
                  </a:cubicBezTo>
                  <a:lnTo>
                    <a:pt x="5656926" y="2675434"/>
                  </a:lnTo>
                  <a:cubicBezTo>
                    <a:pt x="5656926" y="2681423"/>
                    <a:pt x="5654547" y="2687166"/>
                    <a:pt x="5650312" y="2691401"/>
                  </a:cubicBezTo>
                  <a:cubicBezTo>
                    <a:pt x="5646078" y="2695635"/>
                    <a:pt x="5640334" y="2698014"/>
                    <a:pt x="5634346" y="2698014"/>
                  </a:cubicBezTo>
                  <a:lnTo>
                    <a:pt x="22580" y="2698014"/>
                  </a:lnTo>
                  <a:cubicBezTo>
                    <a:pt x="10109" y="2698014"/>
                    <a:pt x="0" y="2687905"/>
                    <a:pt x="0" y="2675434"/>
                  </a:cubicBezTo>
                  <a:lnTo>
                    <a:pt x="0" y="22580"/>
                  </a:lnTo>
                  <a:cubicBezTo>
                    <a:pt x="0" y="16591"/>
                    <a:pt x="2379" y="10848"/>
                    <a:pt x="6614" y="6614"/>
                  </a:cubicBezTo>
                  <a:cubicBezTo>
                    <a:pt x="10848" y="2379"/>
                    <a:pt x="16591" y="0"/>
                    <a:pt x="225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75000"/>
                  </a:srgbClr>
                </a:gs>
                <a:gs pos="100000">
                  <a:srgbClr val="94B9FF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5656926" cy="2774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79"/>
                </a:lnSpc>
              </a:pPr>
            </a:p>
            <a:p>
              <a:pPr algn="l">
                <a:lnSpc>
                  <a:spcPts val="37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381604" y="2878494"/>
            <a:ext cx="12073164" cy="5674387"/>
          </a:xfrm>
          <a:custGeom>
            <a:avLst/>
            <a:gdLst/>
            <a:ahLst/>
            <a:cxnLst/>
            <a:rect r="r" b="b" t="t" l="l"/>
            <a:pathLst>
              <a:path h="5674387" w="12073164">
                <a:moveTo>
                  <a:pt x="0" y="0"/>
                </a:moveTo>
                <a:lnTo>
                  <a:pt x="12073164" y="0"/>
                </a:lnTo>
                <a:lnTo>
                  <a:pt x="12073164" y="5674387"/>
                </a:lnTo>
                <a:lnTo>
                  <a:pt x="0" y="56743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9481" y="-37638"/>
            <a:ext cx="13965287" cy="135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6"/>
              </a:lnSpc>
            </a:pPr>
            <a:r>
              <a:rPr lang="en-US" sz="75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 APPROACH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89481" y="-37638"/>
            <a:ext cx="13965287" cy="135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6"/>
              </a:lnSpc>
            </a:pPr>
            <a:r>
              <a:rPr lang="en-US" sz="7568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 APPROACH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91314" y="1545773"/>
            <a:ext cx="17486118" cy="8339829"/>
            <a:chOff x="0" y="0"/>
            <a:chExt cx="5656926" cy="269801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656926" cy="2698014"/>
            </a:xfrm>
            <a:custGeom>
              <a:avLst/>
              <a:gdLst/>
              <a:ahLst/>
              <a:cxnLst/>
              <a:rect r="r" b="b" t="t" l="l"/>
              <a:pathLst>
                <a:path h="2698014" w="5656926">
                  <a:moveTo>
                    <a:pt x="22580" y="0"/>
                  </a:moveTo>
                  <a:lnTo>
                    <a:pt x="5634346" y="0"/>
                  </a:lnTo>
                  <a:cubicBezTo>
                    <a:pt x="5646817" y="0"/>
                    <a:pt x="5656926" y="10109"/>
                    <a:pt x="5656926" y="22580"/>
                  </a:cubicBezTo>
                  <a:lnTo>
                    <a:pt x="5656926" y="2675434"/>
                  </a:lnTo>
                  <a:cubicBezTo>
                    <a:pt x="5656926" y="2681423"/>
                    <a:pt x="5654547" y="2687166"/>
                    <a:pt x="5650312" y="2691401"/>
                  </a:cubicBezTo>
                  <a:cubicBezTo>
                    <a:pt x="5646078" y="2695635"/>
                    <a:pt x="5640334" y="2698014"/>
                    <a:pt x="5634346" y="2698014"/>
                  </a:cubicBezTo>
                  <a:lnTo>
                    <a:pt x="22580" y="2698014"/>
                  </a:lnTo>
                  <a:cubicBezTo>
                    <a:pt x="10109" y="2698014"/>
                    <a:pt x="0" y="2687905"/>
                    <a:pt x="0" y="2675434"/>
                  </a:cubicBezTo>
                  <a:lnTo>
                    <a:pt x="0" y="22580"/>
                  </a:lnTo>
                  <a:cubicBezTo>
                    <a:pt x="0" y="16591"/>
                    <a:pt x="2379" y="10848"/>
                    <a:pt x="6614" y="6614"/>
                  </a:cubicBezTo>
                  <a:cubicBezTo>
                    <a:pt x="10848" y="2379"/>
                    <a:pt x="16591" y="0"/>
                    <a:pt x="225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75000"/>
                  </a:srgbClr>
                </a:gs>
                <a:gs pos="100000">
                  <a:srgbClr val="94B9FF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5656926" cy="2774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79"/>
                </a:lnSpc>
              </a:pPr>
            </a:p>
            <a:p>
              <a:pPr algn="l">
                <a:lnSpc>
                  <a:spcPts val="37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27339" y="2112063"/>
            <a:ext cx="17014068" cy="711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</a:t>
            </a:r>
            <a:r>
              <a:rPr lang="en-US" b="true" sz="34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. Steps in Path Planning Using ABC Algorithm: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Environment Modeling:</a:t>
            </a:r>
          </a:p>
          <a:p>
            <a:pPr algn="l" marL="1295400" indent="-431800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Define the UAV's operating environment using appropriate models for obstacles and waypoints.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Path Search Optimization:</a:t>
            </a:r>
          </a:p>
          <a:p>
            <a:pPr algn="l" marL="1295400" indent="-431800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Apply a non-deterministic bidirectional search</a:t>
            </a: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to generate and refine paths in both forward and reverse directions.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Food Production Optimization:</a:t>
            </a:r>
          </a:p>
          <a:p>
            <a:pPr algn="l" marL="1295400" indent="-431800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Modify the ABC algorithm’s food production process to improve path selection.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Simulation &amp; Validation: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 the algorithm in MATLAB and test it under different terrain and obstacle conditions.</a:t>
            </a: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4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23619" y="391562"/>
            <a:ext cx="17552195" cy="9503116"/>
            <a:chOff x="0" y="0"/>
            <a:chExt cx="5678303" cy="307434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78303" cy="3074349"/>
            </a:xfrm>
            <a:custGeom>
              <a:avLst/>
              <a:gdLst/>
              <a:ahLst/>
              <a:cxnLst/>
              <a:rect r="r" b="b" t="t" l="l"/>
              <a:pathLst>
                <a:path h="3074349" w="5678303">
                  <a:moveTo>
                    <a:pt x="22495" y="0"/>
                  </a:moveTo>
                  <a:lnTo>
                    <a:pt x="5655807" y="0"/>
                  </a:lnTo>
                  <a:cubicBezTo>
                    <a:pt x="5661774" y="0"/>
                    <a:pt x="5667495" y="2370"/>
                    <a:pt x="5671714" y="6589"/>
                  </a:cubicBezTo>
                  <a:cubicBezTo>
                    <a:pt x="5675933" y="10807"/>
                    <a:pt x="5678303" y="16529"/>
                    <a:pt x="5678303" y="22495"/>
                  </a:cubicBezTo>
                  <a:lnTo>
                    <a:pt x="5678303" y="3051854"/>
                  </a:lnTo>
                  <a:cubicBezTo>
                    <a:pt x="5678303" y="3057820"/>
                    <a:pt x="5675933" y="3063541"/>
                    <a:pt x="5671714" y="3067760"/>
                  </a:cubicBezTo>
                  <a:cubicBezTo>
                    <a:pt x="5667495" y="3071979"/>
                    <a:pt x="5661774" y="3074349"/>
                    <a:pt x="5655807" y="3074349"/>
                  </a:cubicBezTo>
                  <a:lnTo>
                    <a:pt x="22495" y="3074349"/>
                  </a:lnTo>
                  <a:cubicBezTo>
                    <a:pt x="16529" y="3074349"/>
                    <a:pt x="10807" y="3071979"/>
                    <a:pt x="6589" y="3067760"/>
                  </a:cubicBezTo>
                  <a:cubicBezTo>
                    <a:pt x="2370" y="3063541"/>
                    <a:pt x="0" y="3057820"/>
                    <a:pt x="0" y="3051854"/>
                  </a:cubicBezTo>
                  <a:lnTo>
                    <a:pt x="0" y="22495"/>
                  </a:lnTo>
                  <a:cubicBezTo>
                    <a:pt x="0" y="16529"/>
                    <a:pt x="2370" y="10807"/>
                    <a:pt x="6589" y="6589"/>
                  </a:cubicBezTo>
                  <a:cubicBezTo>
                    <a:pt x="10807" y="2370"/>
                    <a:pt x="16529" y="0"/>
                    <a:pt x="2249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75000"/>
                  </a:srgbClr>
                </a:gs>
                <a:gs pos="100000">
                  <a:srgbClr val="94B9FF">
                    <a:alpha val="75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5678303" cy="31314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556872" y="386816"/>
            <a:ext cx="9085687" cy="1102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16"/>
              </a:lnSpc>
            </a:pPr>
            <a:r>
              <a:rPr lang="en-US" b="true" sz="6082">
                <a:solidFill>
                  <a:srgbClr val="0A152F"/>
                </a:solidFill>
                <a:latin typeface="Poppins Bold"/>
                <a:ea typeface="Poppins Bold"/>
                <a:cs typeface="Poppins Bold"/>
                <a:sym typeface="Poppins Bold"/>
              </a:rPr>
              <a:t>DELIVERABLES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8631" y="1384834"/>
            <a:ext cx="16882169" cy="841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0010" indent="-370005" lvl="1">
              <a:lnSpc>
                <a:spcPts val="4798"/>
              </a:lnSpc>
              <a:buFont typeface="Arial"/>
              <a:buChar char="•"/>
            </a:pPr>
            <a:r>
              <a:rPr lang="en-US" b="true" sz="3427" i="true">
                <a:solidFill>
                  <a:srgbClr val="0A152F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Simulations</a:t>
            </a:r>
          </a:p>
          <a:p>
            <a:pPr algn="l" marL="1480020" indent="-493340" lvl="2">
              <a:lnSpc>
                <a:spcPts val="4798"/>
              </a:lnSpc>
              <a:buFont typeface="Arial"/>
              <a:buChar char="⚬"/>
            </a:pPr>
            <a:r>
              <a:rPr lang="en-US" sz="342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Implementation of the ABC-based UAV path planning algorithm in MATLAB or Python.</a:t>
            </a:r>
          </a:p>
          <a:p>
            <a:pPr algn="l" marL="1480020" indent="-493340" lvl="2">
              <a:lnSpc>
                <a:spcPts val="4798"/>
              </a:lnSpc>
              <a:buFont typeface="Arial"/>
              <a:buChar char="⚬"/>
            </a:pPr>
            <a:r>
              <a:rPr lang="en-US" sz="342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Testing in various environmental scenarios to evaluate efficiency.</a:t>
            </a:r>
          </a:p>
          <a:p>
            <a:pPr algn="l" marL="1480020" indent="-493340" lvl="2">
              <a:lnSpc>
                <a:spcPts val="4798"/>
              </a:lnSpc>
              <a:buFont typeface="Arial"/>
              <a:buChar char="⚬"/>
            </a:pPr>
            <a:r>
              <a:rPr lang="en-US" sz="3427" i="true" u="sng">
                <a:solidFill>
                  <a:srgbClr val="0A152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3D Path Visualization:</a:t>
            </a:r>
            <a:r>
              <a:rPr lang="en-US" sz="342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Display UAV trajectory with obstacles, threats, and altitude constraints.</a:t>
            </a:r>
          </a:p>
          <a:p>
            <a:pPr algn="l" marL="1480020" indent="-493340" lvl="2">
              <a:lnSpc>
                <a:spcPts val="4798"/>
              </a:lnSpc>
              <a:buFont typeface="Arial"/>
              <a:buChar char="⚬"/>
            </a:pPr>
            <a:r>
              <a:rPr lang="en-US" sz="3427" i="true" u="sng">
                <a:solidFill>
                  <a:srgbClr val="0A152F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Threat Avoidance:</a:t>
            </a:r>
            <a:r>
              <a:rPr lang="en-US" sz="342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 Show UAV navigating around danger zones.</a:t>
            </a:r>
          </a:p>
          <a:p>
            <a:pPr algn="l" marL="740010" indent="-370005" lvl="1">
              <a:lnSpc>
                <a:spcPts val="4798"/>
              </a:lnSpc>
              <a:buFont typeface="Arial"/>
              <a:buChar char="•"/>
            </a:pPr>
            <a:r>
              <a:rPr lang="en-US" b="true" sz="3427" i="true">
                <a:solidFill>
                  <a:srgbClr val="0A152F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Performance Analysis</a:t>
            </a:r>
          </a:p>
          <a:p>
            <a:pPr algn="l" marL="1480020" indent="-493340" lvl="2">
              <a:lnSpc>
                <a:spcPts val="4798"/>
              </a:lnSpc>
              <a:buFont typeface="Arial"/>
              <a:buChar char="⚬"/>
            </a:pPr>
            <a:r>
              <a:rPr lang="en-US" sz="342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Comparison with conventional path-planning methods.</a:t>
            </a:r>
          </a:p>
          <a:p>
            <a:pPr algn="l" marL="1480020" indent="-493340" lvl="2">
              <a:lnSpc>
                <a:spcPts val="4798"/>
              </a:lnSpc>
              <a:buFont typeface="Arial"/>
              <a:buChar char="⚬"/>
            </a:pPr>
            <a:r>
              <a:rPr lang="en-US" sz="342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Metrics: path length, computation time, obstacle avoidance efficiency.</a:t>
            </a:r>
          </a:p>
          <a:p>
            <a:pPr algn="l" marL="740010" indent="-370005" lvl="1">
              <a:lnSpc>
                <a:spcPts val="4798"/>
              </a:lnSpc>
              <a:buFont typeface="Arial"/>
              <a:buChar char="•"/>
            </a:pPr>
            <a:r>
              <a:rPr lang="en-US" b="true" sz="3427" i="true">
                <a:solidFill>
                  <a:srgbClr val="0A152F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Final Report &amp; Presentation</a:t>
            </a:r>
          </a:p>
          <a:p>
            <a:pPr algn="l" marL="1480020" indent="-493340" lvl="2">
              <a:lnSpc>
                <a:spcPts val="4798"/>
              </a:lnSpc>
              <a:buFont typeface="Arial"/>
              <a:buChar char="⚬"/>
            </a:pPr>
            <a:r>
              <a:rPr lang="en-US" sz="342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Documentation of methodology, simulation results, and key findings.</a:t>
            </a:r>
          </a:p>
          <a:p>
            <a:pPr algn="l" marL="1480020" indent="-493340" lvl="2">
              <a:lnSpc>
                <a:spcPts val="4798"/>
              </a:lnSpc>
              <a:buFont typeface="Arial"/>
              <a:buChar char="⚬"/>
            </a:pPr>
            <a:r>
              <a:rPr lang="en-US" sz="3427">
                <a:solidFill>
                  <a:srgbClr val="0A152F"/>
                </a:solidFill>
                <a:latin typeface="Poppins"/>
                <a:ea typeface="Poppins"/>
                <a:cs typeface="Poppins"/>
                <a:sym typeface="Poppins"/>
              </a:rPr>
              <a:t>Discussion of potential future enhancements, including multi-UAV path planning.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14" r="0" b="-8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17684" y="2610822"/>
            <a:ext cx="10252632" cy="5036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4"/>
              </a:lnSpc>
            </a:pPr>
            <a:r>
              <a:rPr lang="en-US" b="true" sz="1700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32511" y="1147517"/>
            <a:ext cx="5022978" cy="516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UAV Project Proposal |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DAGhWeOmJgI</dc:identifier>
  <dcterms:modified xsi:type="dcterms:W3CDTF">2011-08-01T06:04:30Z</dcterms:modified>
  <cp:revision>1</cp:revision>
  <dc:title>Uav Project proposal</dc:title>
</cp:coreProperties>
</file>