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roxima Nova Condensed" charset="1" panose="02000506030000020004"/>
      <p:regular r:id="rId10"/>
    </p:embeddedFont>
    <p:embeddedFont>
      <p:font typeface="Proxima Nova Condensed Bold" charset="1" panose="02000506030000020004"/>
      <p:regular r:id="rId11"/>
    </p:embeddedFont>
    <p:embeddedFont>
      <p:font typeface="Proxima Nova Condensed Italics" charset="1" panose="02000506030000020004"/>
      <p:regular r:id="rId12"/>
    </p:embeddedFont>
    <p:embeddedFont>
      <p:font typeface="Proxima Nova Condensed Bold Italics" charset="1" panose="02000506030000020004"/>
      <p:regular r:id="rId13"/>
    </p:embeddedFont>
    <p:embeddedFont>
      <p:font typeface="Proxima Nova Condensed Light" charset="1" panose="02000506030000020004"/>
      <p:regular r:id="rId14"/>
    </p:embeddedFont>
    <p:embeddedFont>
      <p:font typeface="Proxima Nova Condensed Light Italics" charset="1" panose="02000506030000020004"/>
      <p:regular r:id="rId15"/>
    </p:embeddedFont>
    <p:embeddedFont>
      <p:font typeface="Proxima Nova Condensed Heavy" charset="1" panose="02000506030000020004"/>
      <p:regular r:id="rId16"/>
    </p:embeddedFont>
    <p:embeddedFont>
      <p:font typeface="Proxima Nova Condensed Heavy Italics" charset="1" panose="02000506030000020004"/>
      <p:regular r:id="rId17"/>
    </p:embeddedFont>
    <p:embeddedFont>
      <p:font typeface="Proxima Nova" charset="1" panose="02000506030000020004"/>
      <p:regular r:id="rId18"/>
    </p:embeddedFont>
    <p:embeddedFont>
      <p:font typeface="Proxima Nova Bold" charset="1" panose="02000506030000020004"/>
      <p:regular r:id="rId19"/>
    </p:embeddedFont>
    <p:embeddedFont>
      <p:font typeface="Proxima Nova Italics" charset="1" panose="02000506030000020004"/>
      <p:regular r:id="rId20"/>
    </p:embeddedFont>
    <p:embeddedFont>
      <p:font typeface="Proxima Nova Bold Italics" charset="1" panose="02000506030000020004"/>
      <p:regular r:id="rId21"/>
    </p:embeddedFont>
    <p:embeddedFont>
      <p:font typeface="Proxima Nova Light" charset="1" panose="02000506030000020004"/>
      <p:regular r:id="rId22"/>
    </p:embeddedFont>
    <p:embeddedFont>
      <p:font typeface="Proxima Nova Light Italics" charset="1" panose="02000506030000020004"/>
      <p:regular r:id="rId23"/>
    </p:embeddedFont>
    <p:embeddedFont>
      <p:font typeface="Proxima Nova Heavy" charset="1" panose="02000506030000020004"/>
      <p:regular r:id="rId24"/>
    </p:embeddedFont>
    <p:embeddedFont>
      <p:font typeface="Proxima Nova Heavy Italics" charset="1" panose="0200050603000002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2700000">
            <a:off x="926548" y="8726314"/>
            <a:ext cx="698303" cy="698303"/>
          </a:xfrm>
          <a:custGeom>
            <a:avLst/>
            <a:gdLst/>
            <a:ahLst/>
            <a:cxnLst/>
            <a:rect r="r" b="b" t="t" l="l"/>
            <a:pathLst>
              <a:path h="698303" w="698303">
                <a:moveTo>
                  <a:pt x="0" y="0"/>
                </a:moveTo>
                <a:lnTo>
                  <a:pt x="698303" y="0"/>
                </a:lnTo>
                <a:lnTo>
                  <a:pt x="698303" y="698303"/>
                </a:lnTo>
                <a:lnTo>
                  <a:pt x="0" y="698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4">
              <a:extLst>
                <a:ext uri="{96DAC541-7B7A-43D3-8B79-37D633B846F1}">
                  <asvg:svgBlip xmlns:asvg="http://schemas.microsoft.com/office/drawing/2016/SVG/main" r:embed="rId5"/>
                </a:ext>
              </a:extLst>
            </a:blip>
            <a:stretch>
              <a:fillRect l="0" t="0" r="-86301" b="0"/>
            </a:stretch>
          </a:blipFill>
        </p:spPr>
      </p:sp>
      <p:sp>
        <p:nvSpPr>
          <p:cNvPr name="TextBox 4" id="4"/>
          <p:cNvSpPr txBox="true"/>
          <p:nvPr/>
        </p:nvSpPr>
        <p:spPr>
          <a:xfrm rot="0">
            <a:off x="4692695" y="-1619986"/>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TextBox 5" id="5"/>
          <p:cNvSpPr txBox="true"/>
          <p:nvPr/>
        </p:nvSpPr>
        <p:spPr>
          <a:xfrm rot="0">
            <a:off x="338567" y="1066485"/>
            <a:ext cx="17610867" cy="2814285"/>
          </a:xfrm>
          <a:prstGeom prst="rect">
            <a:avLst/>
          </a:prstGeom>
        </p:spPr>
        <p:txBody>
          <a:bodyPr anchor="t" rtlCol="false" tIns="0" lIns="0" bIns="0" rIns="0">
            <a:spAutoFit/>
          </a:bodyPr>
          <a:lstStyle/>
          <a:p>
            <a:pPr>
              <a:lnSpc>
                <a:spcPts val="10889"/>
              </a:lnSpc>
            </a:pPr>
            <a:r>
              <a:rPr lang="en-US" sz="10889">
                <a:solidFill>
                  <a:srgbClr val="141E20"/>
                </a:solidFill>
                <a:latin typeface="Proxima Nova Bold"/>
              </a:rPr>
              <a:t>NEURAL NETWORKS:</a:t>
            </a:r>
          </a:p>
          <a:p>
            <a:pPr>
              <a:lnSpc>
                <a:spcPts val="10889"/>
              </a:lnSpc>
            </a:pPr>
            <a:r>
              <a:rPr lang="en-US" sz="10889">
                <a:solidFill>
                  <a:srgbClr val="141E20"/>
                </a:solidFill>
                <a:latin typeface="Proxima Nova Bold"/>
              </a:rPr>
              <a:t>A DEEP UNDERSTANDING</a:t>
            </a:r>
          </a:p>
        </p:txBody>
      </p:sp>
      <p:sp>
        <p:nvSpPr>
          <p:cNvPr name="TextBox 6" id="6"/>
          <p:cNvSpPr txBox="true"/>
          <p:nvPr/>
        </p:nvSpPr>
        <p:spPr>
          <a:xfrm rot="0">
            <a:off x="1028700" y="5309424"/>
            <a:ext cx="8115300" cy="563881"/>
          </a:xfrm>
          <a:prstGeom prst="rect">
            <a:avLst/>
          </a:prstGeom>
        </p:spPr>
        <p:txBody>
          <a:bodyPr anchor="t" rtlCol="false" tIns="0" lIns="0" bIns="0" rIns="0">
            <a:spAutoFit/>
          </a:bodyPr>
          <a:lstStyle/>
          <a:p>
            <a:pPr>
              <a:lnSpc>
                <a:spcPts val="4619"/>
              </a:lnSpc>
              <a:spcBef>
                <a:spcPct val="0"/>
              </a:spcBef>
            </a:pPr>
            <a:r>
              <a:rPr lang="en-US" sz="3299">
                <a:solidFill>
                  <a:srgbClr val="141E20"/>
                </a:solidFill>
                <a:latin typeface="Proxima Nova Bold"/>
              </a:rPr>
              <a:t>OCTOBER 2023</a:t>
            </a:r>
          </a:p>
        </p:txBody>
      </p:sp>
      <p:sp>
        <p:nvSpPr>
          <p:cNvPr name="TextBox 7" id="7"/>
          <p:cNvSpPr txBox="true"/>
          <p:nvPr/>
        </p:nvSpPr>
        <p:spPr>
          <a:xfrm rot="0">
            <a:off x="1028700" y="5835204"/>
            <a:ext cx="8115300" cy="563881"/>
          </a:xfrm>
          <a:prstGeom prst="rect">
            <a:avLst/>
          </a:prstGeom>
        </p:spPr>
        <p:txBody>
          <a:bodyPr anchor="t" rtlCol="false" tIns="0" lIns="0" bIns="0" rIns="0">
            <a:spAutoFit/>
          </a:bodyPr>
          <a:lstStyle/>
          <a:p>
            <a:pPr>
              <a:lnSpc>
                <a:spcPts val="4619"/>
              </a:lnSpc>
              <a:spcBef>
                <a:spcPct val="0"/>
              </a:spcBef>
            </a:pPr>
            <a:r>
              <a:rPr lang="en-US" sz="3299">
                <a:solidFill>
                  <a:srgbClr val="141E20"/>
                </a:solidFill>
                <a:latin typeface="Proxima Nova Bold"/>
              </a:rPr>
              <a:t>AAROH SINHA</a:t>
            </a:r>
          </a:p>
        </p:txBody>
      </p:sp>
      <p:sp>
        <p:nvSpPr>
          <p:cNvPr name="TextBox 8" id="8"/>
          <p:cNvSpPr txBox="true"/>
          <p:nvPr/>
        </p:nvSpPr>
        <p:spPr>
          <a:xfrm rot="0">
            <a:off x="1028700" y="6520191"/>
            <a:ext cx="5848720" cy="1363980"/>
          </a:xfrm>
          <a:prstGeom prst="rect">
            <a:avLst/>
          </a:prstGeom>
        </p:spPr>
        <p:txBody>
          <a:bodyPr anchor="t" rtlCol="false" tIns="0" lIns="0" bIns="0" rIns="0">
            <a:spAutoFit/>
          </a:bodyPr>
          <a:lstStyle/>
          <a:p>
            <a:pPr>
              <a:lnSpc>
                <a:spcPts val="2729"/>
              </a:lnSpc>
            </a:pPr>
            <a:r>
              <a:rPr lang="en-US" sz="2099">
                <a:solidFill>
                  <a:srgbClr val="141E20"/>
                </a:solidFill>
                <a:latin typeface="Proxima Nova"/>
              </a:rPr>
              <a:t>Deep Neural Networks are the Hearts of AI models we see. Used in ChatGPT, Automatic Cars, Amazon Recommandations and everything we see....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grpSp>
        <p:nvGrpSpPr>
          <p:cNvPr name="Group 3" id="3"/>
          <p:cNvGrpSpPr/>
          <p:nvPr/>
        </p:nvGrpSpPr>
        <p:grpSpPr>
          <a:xfrm rot="0">
            <a:off x="781925" y="8581691"/>
            <a:ext cx="3982881" cy="987549"/>
            <a:chOff x="0" y="0"/>
            <a:chExt cx="5310508" cy="1316732"/>
          </a:xfrm>
        </p:grpSpPr>
        <p:sp>
          <p:nvSpPr>
            <p:cNvPr name="TextBox 4" id="4"/>
            <p:cNvSpPr txBox="true"/>
            <p:nvPr/>
          </p:nvSpPr>
          <p:spPr>
            <a:xfrm rot="0">
              <a:off x="1177611" y="359069"/>
              <a:ext cx="4132896" cy="604943"/>
            </a:xfrm>
            <a:prstGeom prst="rect">
              <a:avLst/>
            </a:prstGeom>
          </p:spPr>
          <p:txBody>
            <a:bodyPr anchor="t" rtlCol="false" tIns="0" lIns="0" bIns="0" rIns="0">
              <a:spAutoFit/>
            </a:bodyPr>
            <a:lstStyle/>
            <a:p>
              <a:pPr>
                <a:lnSpc>
                  <a:spcPts val="1820"/>
                </a:lnSpc>
              </a:pPr>
            </a:p>
            <a:p>
              <a:pPr>
                <a:lnSpc>
                  <a:spcPts val="1820"/>
                </a:lnSpc>
              </a:pPr>
            </a:p>
          </p:txBody>
        </p:sp>
        <p:sp>
          <p:nvSpPr>
            <p:cNvPr name="Freeform 5" id="5"/>
            <p:cNvSpPr/>
            <p:nvPr/>
          </p:nvSpPr>
          <p:spPr>
            <a:xfrm flipH="false" flipV="false" rot="2700000">
              <a:off x="192831" y="192831"/>
              <a:ext cx="931070" cy="931070"/>
            </a:xfrm>
            <a:custGeom>
              <a:avLst/>
              <a:gdLst/>
              <a:ahLst/>
              <a:cxnLst/>
              <a:rect r="r" b="b" t="t" l="l"/>
              <a:pathLst>
                <a:path h="931070" w="931070">
                  <a:moveTo>
                    <a:pt x="0" y="0"/>
                  </a:moveTo>
                  <a:lnTo>
                    <a:pt x="931070" y="0"/>
                  </a:lnTo>
                  <a:lnTo>
                    <a:pt x="931070" y="931070"/>
                  </a:lnTo>
                  <a:lnTo>
                    <a:pt x="0" y="9310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6" id="6"/>
          <p:cNvSpPr/>
          <p:nvPr/>
        </p:nvSpPr>
        <p:spPr>
          <a:xfrm flipH="false" flipV="false" rot="0">
            <a:off x="10309541" y="3033968"/>
            <a:ext cx="6949859" cy="4919563"/>
          </a:xfrm>
          <a:custGeom>
            <a:avLst/>
            <a:gdLst/>
            <a:ahLst/>
            <a:cxnLst/>
            <a:rect r="r" b="b" t="t" l="l"/>
            <a:pathLst>
              <a:path h="4919563" w="6949859">
                <a:moveTo>
                  <a:pt x="0" y="0"/>
                </a:moveTo>
                <a:lnTo>
                  <a:pt x="6949859" y="0"/>
                </a:lnTo>
                <a:lnTo>
                  <a:pt x="6949859" y="4919562"/>
                </a:lnTo>
                <a:lnTo>
                  <a:pt x="0" y="4919562"/>
                </a:lnTo>
                <a:lnTo>
                  <a:pt x="0" y="0"/>
                </a:lnTo>
                <a:close/>
              </a:path>
            </a:pathLst>
          </a:custGeom>
          <a:blipFill>
            <a:blip r:embed="rId6"/>
            <a:stretch>
              <a:fillRect l="0" t="0" r="0" b="0"/>
            </a:stretch>
          </a:blipFill>
        </p:spPr>
      </p:sp>
      <p:sp>
        <p:nvSpPr>
          <p:cNvPr name="TextBox 7" id="7"/>
          <p:cNvSpPr txBox="true"/>
          <p:nvPr/>
        </p:nvSpPr>
        <p:spPr>
          <a:xfrm rot="0">
            <a:off x="1028700" y="1123370"/>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WHAT ARE NEURAL NETWORKS</a:t>
            </a:r>
          </a:p>
        </p:txBody>
      </p:sp>
      <p:sp>
        <p:nvSpPr>
          <p:cNvPr name="TextBox 8" id="8"/>
          <p:cNvSpPr txBox="true"/>
          <p:nvPr/>
        </p:nvSpPr>
        <p:spPr>
          <a:xfrm rot="0">
            <a:off x="1448387" y="4079862"/>
            <a:ext cx="7901038" cy="2277110"/>
          </a:xfrm>
          <a:prstGeom prst="rect">
            <a:avLst/>
          </a:prstGeom>
        </p:spPr>
        <p:txBody>
          <a:bodyPr anchor="t" rtlCol="false" tIns="0" lIns="0" bIns="0" rIns="0">
            <a:spAutoFit/>
          </a:bodyPr>
          <a:lstStyle/>
          <a:p>
            <a:pPr>
              <a:lnSpc>
                <a:spcPts val="3640"/>
              </a:lnSpc>
              <a:spcBef>
                <a:spcPct val="0"/>
              </a:spcBef>
            </a:pPr>
            <a:r>
              <a:rPr lang="en-US" sz="2600" spc="52">
                <a:solidFill>
                  <a:srgbClr val="141E20"/>
                </a:solidFill>
                <a:latin typeface="Proxima Nova Bold"/>
              </a:rPr>
              <a:t>Neural networks are computer systems inspired by the human brain's structure and function. They consist of interconnected artificial neurons that process data and make predictions, enabling machine learning and AI applications.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grpSp>
        <p:nvGrpSpPr>
          <p:cNvPr name="Group 3" id="3"/>
          <p:cNvGrpSpPr/>
          <p:nvPr/>
        </p:nvGrpSpPr>
        <p:grpSpPr>
          <a:xfrm rot="-10800000">
            <a:off x="9789863" y="3635632"/>
            <a:ext cx="7469437" cy="746943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141E20"/>
              </a:solidFill>
              <a:prstDash val="solid"/>
              <a:miter/>
            </a:ln>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grpSp>
        <p:nvGrpSpPr>
          <p:cNvPr name="Group 6" id="6"/>
          <p:cNvGrpSpPr/>
          <p:nvPr/>
        </p:nvGrpSpPr>
        <p:grpSpPr>
          <a:xfrm rot="-10800000">
            <a:off x="4959485" y="3635632"/>
            <a:ext cx="7469437" cy="746943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141E20"/>
              </a:solidFill>
              <a:prstDash val="solid"/>
              <a:miter/>
            </a:ln>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grpSp>
        <p:nvGrpSpPr>
          <p:cNvPr name="Group 9" id="9"/>
          <p:cNvGrpSpPr/>
          <p:nvPr/>
        </p:nvGrpSpPr>
        <p:grpSpPr>
          <a:xfrm rot="-10800000">
            <a:off x="7374674" y="-818069"/>
            <a:ext cx="7469437" cy="746943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141E20"/>
              </a:solid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grpSp>
        <p:nvGrpSpPr>
          <p:cNvPr name="Group 12" id="12"/>
          <p:cNvGrpSpPr/>
          <p:nvPr/>
        </p:nvGrpSpPr>
        <p:grpSpPr>
          <a:xfrm rot="0">
            <a:off x="781925" y="8581691"/>
            <a:ext cx="3982881" cy="987549"/>
            <a:chOff x="0" y="0"/>
            <a:chExt cx="5310508" cy="1316732"/>
          </a:xfrm>
        </p:grpSpPr>
        <p:sp>
          <p:nvSpPr>
            <p:cNvPr name="TextBox 13" id="13"/>
            <p:cNvSpPr txBox="true"/>
            <p:nvPr/>
          </p:nvSpPr>
          <p:spPr>
            <a:xfrm rot="0">
              <a:off x="1177611" y="663869"/>
              <a:ext cx="4132896" cy="300143"/>
            </a:xfrm>
            <a:prstGeom prst="rect">
              <a:avLst/>
            </a:prstGeom>
          </p:spPr>
          <p:txBody>
            <a:bodyPr anchor="t" rtlCol="false" tIns="0" lIns="0" bIns="0" rIns="0">
              <a:spAutoFit/>
            </a:bodyPr>
            <a:lstStyle/>
            <a:p>
              <a:pPr>
                <a:lnSpc>
                  <a:spcPts val="1820"/>
                </a:lnSpc>
              </a:pPr>
            </a:p>
          </p:txBody>
        </p:sp>
        <p:sp>
          <p:nvSpPr>
            <p:cNvPr name="Freeform 14" id="14"/>
            <p:cNvSpPr/>
            <p:nvPr/>
          </p:nvSpPr>
          <p:spPr>
            <a:xfrm flipH="false" flipV="false" rot="2700000">
              <a:off x="192831" y="192831"/>
              <a:ext cx="931070" cy="931070"/>
            </a:xfrm>
            <a:custGeom>
              <a:avLst/>
              <a:gdLst/>
              <a:ahLst/>
              <a:cxnLst/>
              <a:rect r="r" b="b" t="t" l="l"/>
              <a:pathLst>
                <a:path h="931070" w="931070">
                  <a:moveTo>
                    <a:pt x="0" y="0"/>
                  </a:moveTo>
                  <a:lnTo>
                    <a:pt x="931070" y="0"/>
                  </a:lnTo>
                  <a:lnTo>
                    <a:pt x="931070" y="931070"/>
                  </a:lnTo>
                  <a:lnTo>
                    <a:pt x="0" y="9310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5" id="15"/>
          <p:cNvSpPr txBox="true"/>
          <p:nvPr/>
        </p:nvSpPr>
        <p:spPr>
          <a:xfrm rot="0">
            <a:off x="437341" y="580752"/>
            <a:ext cx="6937333" cy="21050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TYPES OF NEURAL NETWORKS</a:t>
            </a:r>
          </a:p>
        </p:txBody>
      </p:sp>
      <p:sp>
        <p:nvSpPr>
          <p:cNvPr name="TextBox 16" id="16"/>
          <p:cNvSpPr txBox="true"/>
          <p:nvPr/>
        </p:nvSpPr>
        <p:spPr>
          <a:xfrm rot="0">
            <a:off x="10593507" y="5153025"/>
            <a:ext cx="1031771" cy="1038225"/>
          </a:xfrm>
          <a:prstGeom prst="rect">
            <a:avLst/>
          </a:prstGeom>
        </p:spPr>
        <p:txBody>
          <a:bodyPr anchor="t" rtlCol="false" tIns="0" lIns="0" bIns="0" rIns="0">
            <a:spAutoFit/>
          </a:bodyPr>
          <a:lstStyle/>
          <a:p>
            <a:pPr algn="ctr">
              <a:lnSpc>
                <a:spcPts val="8400"/>
              </a:lnSpc>
              <a:spcBef>
                <a:spcPct val="0"/>
              </a:spcBef>
            </a:pPr>
            <a:r>
              <a:rPr lang="en-US" sz="6000">
                <a:solidFill>
                  <a:srgbClr val="141E20"/>
                </a:solidFill>
                <a:latin typeface="Proxima Nova Bold"/>
              </a:rPr>
              <a:t>AI</a:t>
            </a:r>
          </a:p>
        </p:txBody>
      </p:sp>
      <p:sp>
        <p:nvSpPr>
          <p:cNvPr name="TextBox 17" id="17"/>
          <p:cNvSpPr txBox="true"/>
          <p:nvPr/>
        </p:nvSpPr>
        <p:spPr>
          <a:xfrm rot="0">
            <a:off x="9789863" y="1237670"/>
            <a:ext cx="2639059" cy="790575"/>
          </a:xfrm>
          <a:prstGeom prst="rect">
            <a:avLst/>
          </a:prstGeom>
        </p:spPr>
        <p:txBody>
          <a:bodyPr anchor="t" rtlCol="false" tIns="0" lIns="0" bIns="0" rIns="0">
            <a:spAutoFit/>
          </a:bodyPr>
          <a:lstStyle/>
          <a:p>
            <a:pPr algn="ctr">
              <a:lnSpc>
                <a:spcPts val="3120"/>
              </a:lnSpc>
            </a:pPr>
            <a:r>
              <a:rPr lang="en-US" sz="2600" spc="52">
                <a:solidFill>
                  <a:srgbClr val="141E20"/>
                </a:solidFill>
                <a:latin typeface="Proxima Nova Bold"/>
              </a:rPr>
              <a:t>Convolutional</a:t>
            </a:r>
          </a:p>
          <a:p>
            <a:pPr algn="ctr">
              <a:lnSpc>
                <a:spcPts val="3120"/>
              </a:lnSpc>
            </a:pPr>
            <a:r>
              <a:rPr lang="en-US" sz="2600" spc="52">
                <a:solidFill>
                  <a:srgbClr val="141E20"/>
                </a:solidFill>
                <a:latin typeface="Proxima Nova Bold"/>
              </a:rPr>
              <a:t>Neural Networks</a:t>
            </a:r>
          </a:p>
        </p:txBody>
      </p:sp>
      <p:sp>
        <p:nvSpPr>
          <p:cNvPr name="TextBox 18" id="18"/>
          <p:cNvSpPr txBox="true"/>
          <p:nvPr/>
        </p:nvSpPr>
        <p:spPr>
          <a:xfrm rot="0">
            <a:off x="5236355" y="6400091"/>
            <a:ext cx="4276638" cy="790575"/>
          </a:xfrm>
          <a:prstGeom prst="rect">
            <a:avLst/>
          </a:prstGeom>
        </p:spPr>
        <p:txBody>
          <a:bodyPr anchor="t" rtlCol="false" tIns="0" lIns="0" bIns="0" rIns="0">
            <a:spAutoFit/>
          </a:bodyPr>
          <a:lstStyle/>
          <a:p>
            <a:pPr algn="ctr">
              <a:lnSpc>
                <a:spcPts val="3120"/>
              </a:lnSpc>
            </a:pPr>
            <a:r>
              <a:rPr lang="en-US" sz="2600" spc="52">
                <a:solidFill>
                  <a:srgbClr val="141E20"/>
                </a:solidFill>
                <a:latin typeface="Proxima Nova Bold"/>
              </a:rPr>
              <a:t>RECURRENT</a:t>
            </a:r>
          </a:p>
          <a:p>
            <a:pPr algn="ctr">
              <a:lnSpc>
                <a:spcPts val="3120"/>
              </a:lnSpc>
            </a:pPr>
            <a:r>
              <a:rPr lang="en-US" sz="2600" spc="52">
                <a:solidFill>
                  <a:srgbClr val="141E20"/>
                </a:solidFill>
                <a:latin typeface="Proxima Nova Bold"/>
              </a:rPr>
              <a:t> NEURAL NETWORKS</a:t>
            </a:r>
          </a:p>
        </p:txBody>
      </p:sp>
      <p:sp>
        <p:nvSpPr>
          <p:cNvPr name="TextBox 19" id="19"/>
          <p:cNvSpPr txBox="true"/>
          <p:nvPr/>
        </p:nvSpPr>
        <p:spPr>
          <a:xfrm rot="0">
            <a:off x="12705792" y="6400091"/>
            <a:ext cx="4276638" cy="790575"/>
          </a:xfrm>
          <a:prstGeom prst="rect">
            <a:avLst/>
          </a:prstGeom>
        </p:spPr>
        <p:txBody>
          <a:bodyPr anchor="t" rtlCol="false" tIns="0" lIns="0" bIns="0" rIns="0">
            <a:spAutoFit/>
          </a:bodyPr>
          <a:lstStyle/>
          <a:p>
            <a:pPr algn="ctr">
              <a:lnSpc>
                <a:spcPts val="3120"/>
              </a:lnSpc>
            </a:pPr>
            <a:r>
              <a:rPr lang="en-US" sz="2600" spc="52">
                <a:solidFill>
                  <a:srgbClr val="141E20"/>
                </a:solidFill>
                <a:latin typeface="Proxima Nova Bold"/>
              </a:rPr>
              <a:t>GENERATIVE</a:t>
            </a:r>
          </a:p>
          <a:p>
            <a:pPr algn="ctr">
              <a:lnSpc>
                <a:spcPts val="3120"/>
              </a:lnSpc>
            </a:pPr>
            <a:r>
              <a:rPr lang="en-US" sz="2600" spc="52">
                <a:solidFill>
                  <a:srgbClr val="141E20"/>
                </a:solidFill>
                <a:latin typeface="Proxima Nova Bold"/>
              </a:rPr>
              <a:t>ADVERSARIAL NETWORKS</a:t>
            </a:r>
          </a:p>
        </p:txBody>
      </p:sp>
      <p:sp>
        <p:nvSpPr>
          <p:cNvPr name="TextBox 20" id="20"/>
          <p:cNvSpPr txBox="true"/>
          <p:nvPr/>
        </p:nvSpPr>
        <p:spPr>
          <a:xfrm rot="0">
            <a:off x="9298176" y="2117134"/>
            <a:ext cx="3736106" cy="1099185"/>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Used Widely in Image analysis, Image Segmentation and Classification Purposes.</a:t>
            </a:r>
          </a:p>
        </p:txBody>
      </p:sp>
      <p:sp>
        <p:nvSpPr>
          <p:cNvPr name="TextBox 21" id="21"/>
          <p:cNvSpPr txBox="true"/>
          <p:nvPr/>
        </p:nvSpPr>
        <p:spPr>
          <a:xfrm rot="0">
            <a:off x="5506621" y="7279555"/>
            <a:ext cx="3736106" cy="1470660"/>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Well-suited for NLP tasks like text generation, sentiment analysis, machine translation, and speech recognition.</a:t>
            </a:r>
          </a:p>
        </p:txBody>
      </p:sp>
      <p:sp>
        <p:nvSpPr>
          <p:cNvPr name="TextBox 22" id="22"/>
          <p:cNvSpPr txBox="true"/>
          <p:nvPr/>
        </p:nvSpPr>
        <p:spPr>
          <a:xfrm rot="0">
            <a:off x="8276754" y="4152900"/>
            <a:ext cx="2316754" cy="800100"/>
          </a:xfrm>
          <a:prstGeom prst="rect">
            <a:avLst/>
          </a:prstGeom>
        </p:spPr>
        <p:txBody>
          <a:bodyPr anchor="t" rtlCol="false" tIns="0" lIns="0" bIns="0" rIns="0">
            <a:spAutoFit/>
          </a:bodyPr>
          <a:lstStyle/>
          <a:p>
            <a:pPr algn="ctr">
              <a:lnSpc>
                <a:spcPts val="2160"/>
              </a:lnSpc>
            </a:pPr>
            <a:r>
              <a:rPr lang="en-US" sz="1800">
                <a:solidFill>
                  <a:srgbClr val="141E20"/>
                </a:solidFill>
                <a:latin typeface="Proxima Nova"/>
              </a:rPr>
              <a:t>NEURAL NETWORKS ARE HEART OF AI MODELS.</a:t>
            </a:r>
          </a:p>
        </p:txBody>
      </p:sp>
      <p:sp>
        <p:nvSpPr>
          <p:cNvPr name="TextBox 23" id="23"/>
          <p:cNvSpPr txBox="true"/>
          <p:nvPr/>
        </p:nvSpPr>
        <p:spPr>
          <a:xfrm rot="0">
            <a:off x="11773964" y="4019550"/>
            <a:ext cx="2520637" cy="800100"/>
          </a:xfrm>
          <a:prstGeom prst="rect">
            <a:avLst/>
          </a:prstGeom>
        </p:spPr>
        <p:txBody>
          <a:bodyPr anchor="t" rtlCol="false" tIns="0" lIns="0" bIns="0" rIns="0">
            <a:spAutoFit/>
          </a:bodyPr>
          <a:lstStyle/>
          <a:p>
            <a:pPr algn="ctr">
              <a:lnSpc>
                <a:spcPts val="2160"/>
              </a:lnSpc>
            </a:pPr>
            <a:r>
              <a:rPr lang="en-US" sz="1800">
                <a:solidFill>
                  <a:srgbClr val="141E20"/>
                </a:solidFill>
                <a:latin typeface="Proxima Nova"/>
              </a:rPr>
              <a:t>THEY  UNDERPIN DEEP LEARNING, DRIVING AI ADVANCEMENTS.</a:t>
            </a:r>
          </a:p>
        </p:txBody>
      </p:sp>
      <p:sp>
        <p:nvSpPr>
          <p:cNvPr name="TextBox 24" id="24"/>
          <p:cNvSpPr txBox="true"/>
          <p:nvPr/>
        </p:nvSpPr>
        <p:spPr>
          <a:xfrm rot="0">
            <a:off x="9917004" y="7045240"/>
            <a:ext cx="2384776" cy="1066800"/>
          </a:xfrm>
          <a:prstGeom prst="rect">
            <a:avLst/>
          </a:prstGeom>
        </p:spPr>
        <p:txBody>
          <a:bodyPr anchor="t" rtlCol="false" tIns="0" lIns="0" bIns="0" rIns="0">
            <a:spAutoFit/>
          </a:bodyPr>
          <a:lstStyle/>
          <a:p>
            <a:pPr algn="ctr">
              <a:lnSpc>
                <a:spcPts val="2160"/>
              </a:lnSpc>
            </a:pPr>
            <a:r>
              <a:rPr lang="en-US" sz="1800">
                <a:solidFill>
                  <a:srgbClr val="141E20"/>
                </a:solidFill>
                <a:latin typeface="Proxima Nova"/>
              </a:rPr>
              <a:t>THEY ENABLE DATA DRIVEN TASKS, IMAGE CLASSIFICATIONS TO TEXT GENERATION.</a:t>
            </a:r>
          </a:p>
        </p:txBody>
      </p:sp>
      <p:sp>
        <p:nvSpPr>
          <p:cNvPr name="TextBox 25" id="25"/>
          <p:cNvSpPr txBox="true"/>
          <p:nvPr/>
        </p:nvSpPr>
        <p:spPr>
          <a:xfrm rot="0">
            <a:off x="12976058" y="7279555"/>
            <a:ext cx="3736106" cy="1099185"/>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Used for generation of text, images and speech. </a:t>
            </a:r>
          </a:p>
          <a:p>
            <a:pPr algn="ctr">
              <a:lnSpc>
                <a:spcPts val="2940"/>
              </a:lnSpc>
            </a:pPr>
            <a:r>
              <a:rPr lang="en-US" sz="2100">
                <a:solidFill>
                  <a:srgbClr val="141E20"/>
                </a:solidFill>
                <a:latin typeface="Proxima Nova"/>
              </a:rPr>
              <a:t>(EVEN IN CHATGPT!!)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Freeform 3" id="3"/>
          <p:cNvSpPr/>
          <p:nvPr/>
        </p:nvSpPr>
        <p:spPr>
          <a:xfrm flipH="false" flipV="false" rot="0">
            <a:off x="80582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81925" y="8581691"/>
            <a:ext cx="3982881" cy="987549"/>
            <a:chOff x="0" y="0"/>
            <a:chExt cx="5310508" cy="1316732"/>
          </a:xfrm>
        </p:grpSpPr>
        <p:sp>
          <p:nvSpPr>
            <p:cNvPr name="TextBox 5" id="5"/>
            <p:cNvSpPr txBox="true"/>
            <p:nvPr/>
          </p:nvSpPr>
          <p:spPr>
            <a:xfrm rot="0">
              <a:off x="1177611" y="663869"/>
              <a:ext cx="4132896" cy="300143"/>
            </a:xfrm>
            <a:prstGeom prst="rect">
              <a:avLst/>
            </a:prstGeom>
          </p:spPr>
          <p:txBody>
            <a:bodyPr anchor="t" rtlCol="false" tIns="0" lIns="0" bIns="0" rIns="0">
              <a:spAutoFit/>
            </a:bodyPr>
            <a:lstStyle/>
            <a:p>
              <a:pPr>
                <a:lnSpc>
                  <a:spcPts val="1820"/>
                </a:lnSpc>
              </a:pPr>
            </a:p>
          </p:txBody>
        </p:sp>
        <p:sp>
          <p:nvSpPr>
            <p:cNvPr name="Freeform 6" id="6"/>
            <p:cNvSpPr/>
            <p:nvPr/>
          </p:nvSpPr>
          <p:spPr>
            <a:xfrm flipH="false" flipV="false" rot="2700000">
              <a:off x="192831" y="192831"/>
              <a:ext cx="931070" cy="931070"/>
            </a:xfrm>
            <a:custGeom>
              <a:avLst/>
              <a:gdLst/>
              <a:ahLst/>
              <a:cxnLst/>
              <a:rect r="r" b="b" t="t" l="l"/>
              <a:pathLst>
                <a:path h="931070" w="931070">
                  <a:moveTo>
                    <a:pt x="0" y="0"/>
                  </a:moveTo>
                  <a:lnTo>
                    <a:pt x="931070" y="0"/>
                  </a:lnTo>
                  <a:lnTo>
                    <a:pt x="931070" y="931070"/>
                  </a:lnTo>
                  <a:lnTo>
                    <a:pt x="0" y="931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7" id="7"/>
          <p:cNvSpPr txBox="true"/>
          <p:nvPr/>
        </p:nvSpPr>
        <p:spPr>
          <a:xfrm rot="0">
            <a:off x="665410" y="878789"/>
            <a:ext cx="12368873" cy="6013266"/>
          </a:xfrm>
          <a:prstGeom prst="rect">
            <a:avLst/>
          </a:prstGeom>
        </p:spPr>
        <p:txBody>
          <a:bodyPr anchor="t" rtlCol="false" tIns="0" lIns="0" bIns="0" rIns="0">
            <a:spAutoFit/>
          </a:bodyPr>
          <a:lstStyle/>
          <a:p>
            <a:pPr>
              <a:lnSpc>
                <a:spcPts val="15541"/>
              </a:lnSpc>
            </a:pPr>
            <a:r>
              <a:rPr lang="en-US" sz="15541">
                <a:solidFill>
                  <a:srgbClr val="141E20"/>
                </a:solidFill>
                <a:latin typeface="Proxima Nova Bold"/>
              </a:rPr>
              <a:t>WORKING OF NEURAL NETWORKS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1028700" y="2780253"/>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INPUT LAYER</a:t>
            </a:r>
          </a:p>
        </p:txBody>
      </p:sp>
      <p:sp>
        <p:nvSpPr>
          <p:cNvPr name="Freeform 3" id="3"/>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4" id="4"/>
          <p:cNvSpPr txBox="true"/>
          <p:nvPr/>
        </p:nvSpPr>
        <p:spPr>
          <a:xfrm rot="0">
            <a:off x="11024375" y="2780253"/>
            <a:ext cx="3736106" cy="905510"/>
          </a:xfrm>
          <a:prstGeom prst="rect">
            <a:avLst/>
          </a:prstGeom>
        </p:spPr>
        <p:txBody>
          <a:bodyPr anchor="t" rtlCol="false" tIns="0" lIns="0" bIns="0" rIns="0">
            <a:spAutoFit/>
          </a:bodyPr>
          <a:lstStyle/>
          <a:p>
            <a:pPr algn="ctr">
              <a:lnSpc>
                <a:spcPts val="3640"/>
              </a:lnSpc>
            </a:pPr>
            <a:r>
              <a:rPr lang="en-US" sz="2600" spc="52">
                <a:solidFill>
                  <a:srgbClr val="141E20"/>
                </a:solidFill>
                <a:latin typeface="Proxima Nova Bold"/>
              </a:rPr>
              <a:t>ACTIVATION </a:t>
            </a:r>
          </a:p>
          <a:p>
            <a:pPr algn="ctr">
              <a:lnSpc>
                <a:spcPts val="3640"/>
              </a:lnSpc>
              <a:spcBef>
                <a:spcPct val="0"/>
              </a:spcBef>
            </a:pPr>
          </a:p>
        </p:txBody>
      </p:sp>
      <p:grpSp>
        <p:nvGrpSpPr>
          <p:cNvPr name="Group 5" id="5"/>
          <p:cNvGrpSpPr/>
          <p:nvPr/>
        </p:nvGrpSpPr>
        <p:grpSpPr>
          <a:xfrm rot="0">
            <a:off x="623906" y="8520443"/>
            <a:ext cx="3982881" cy="987549"/>
            <a:chOff x="0" y="0"/>
            <a:chExt cx="5310508" cy="1316732"/>
          </a:xfrm>
        </p:grpSpPr>
        <p:sp>
          <p:nvSpPr>
            <p:cNvPr name="TextBox 6" id="6"/>
            <p:cNvSpPr txBox="true"/>
            <p:nvPr/>
          </p:nvSpPr>
          <p:spPr>
            <a:xfrm rot="0">
              <a:off x="1177611" y="359069"/>
              <a:ext cx="4132896" cy="604943"/>
            </a:xfrm>
            <a:prstGeom prst="rect">
              <a:avLst/>
            </a:prstGeom>
          </p:spPr>
          <p:txBody>
            <a:bodyPr anchor="t" rtlCol="false" tIns="0" lIns="0" bIns="0" rIns="0">
              <a:spAutoFit/>
            </a:bodyPr>
            <a:lstStyle/>
            <a:p>
              <a:pPr>
                <a:lnSpc>
                  <a:spcPts val="1820"/>
                </a:lnSpc>
              </a:pPr>
            </a:p>
            <a:p>
              <a:pPr>
                <a:lnSpc>
                  <a:spcPts val="1820"/>
                </a:lnSpc>
              </a:pPr>
            </a:p>
          </p:txBody>
        </p:sp>
        <p:sp>
          <p:nvSpPr>
            <p:cNvPr name="Freeform 7" id="7"/>
            <p:cNvSpPr/>
            <p:nvPr/>
          </p:nvSpPr>
          <p:spPr>
            <a:xfrm flipH="false" flipV="false" rot="2700000">
              <a:off x="192831" y="192831"/>
              <a:ext cx="931070" cy="931070"/>
            </a:xfrm>
            <a:custGeom>
              <a:avLst/>
              <a:gdLst/>
              <a:ahLst/>
              <a:cxnLst/>
              <a:rect r="r" b="b" t="t" l="l"/>
              <a:pathLst>
                <a:path h="931070" w="931070">
                  <a:moveTo>
                    <a:pt x="0" y="0"/>
                  </a:moveTo>
                  <a:lnTo>
                    <a:pt x="931070" y="0"/>
                  </a:lnTo>
                  <a:lnTo>
                    <a:pt x="931070" y="931070"/>
                  </a:lnTo>
                  <a:lnTo>
                    <a:pt x="0" y="9310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8" id="8"/>
          <p:cNvSpPr txBox="true"/>
          <p:nvPr/>
        </p:nvSpPr>
        <p:spPr>
          <a:xfrm rot="0">
            <a:off x="6026538" y="2780253"/>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WEIGHTS AND BIASES</a:t>
            </a:r>
          </a:p>
        </p:txBody>
      </p:sp>
      <p:sp>
        <p:nvSpPr>
          <p:cNvPr name="AutoShape 9" id="9"/>
          <p:cNvSpPr/>
          <p:nvPr/>
        </p:nvSpPr>
        <p:spPr>
          <a:xfrm>
            <a:off x="4158484" y="3037746"/>
            <a:ext cx="1892844" cy="0"/>
          </a:xfrm>
          <a:prstGeom prst="line">
            <a:avLst/>
          </a:prstGeom>
          <a:ln cap="flat" w="19050">
            <a:solidFill>
              <a:srgbClr val="141E20"/>
            </a:solidFill>
            <a:prstDash val="solid"/>
            <a:headEnd type="none" len="sm" w="sm"/>
            <a:tailEnd type="none" len="sm" w="sm"/>
          </a:ln>
        </p:spPr>
      </p:sp>
      <p:sp>
        <p:nvSpPr>
          <p:cNvPr name="AutoShape 10" id="10"/>
          <p:cNvSpPr/>
          <p:nvPr/>
        </p:nvSpPr>
        <p:spPr>
          <a:xfrm>
            <a:off x="2327722" y="5000610"/>
            <a:ext cx="1138062" cy="0"/>
          </a:xfrm>
          <a:prstGeom prst="line">
            <a:avLst/>
          </a:prstGeom>
          <a:ln cap="flat" w="19050">
            <a:solidFill>
              <a:srgbClr val="141E20"/>
            </a:solidFill>
            <a:prstDash val="solid"/>
            <a:headEnd type="none" len="sm" w="sm"/>
            <a:tailEnd type="none" len="sm" w="sm"/>
          </a:ln>
        </p:spPr>
      </p:sp>
      <p:sp>
        <p:nvSpPr>
          <p:cNvPr name="AutoShape 11" id="11"/>
          <p:cNvSpPr/>
          <p:nvPr/>
        </p:nvSpPr>
        <p:spPr>
          <a:xfrm>
            <a:off x="9762644" y="3037746"/>
            <a:ext cx="1892844" cy="0"/>
          </a:xfrm>
          <a:prstGeom prst="line">
            <a:avLst/>
          </a:prstGeom>
          <a:ln cap="flat" w="19050">
            <a:solidFill>
              <a:srgbClr val="141E20"/>
            </a:solidFill>
            <a:prstDash val="solid"/>
            <a:headEnd type="none" len="sm" w="sm"/>
            <a:tailEnd type="none" len="sm" w="sm"/>
          </a:ln>
        </p:spPr>
      </p:sp>
      <p:sp>
        <p:nvSpPr>
          <p:cNvPr name="AutoShape 12" id="12"/>
          <p:cNvSpPr/>
          <p:nvPr/>
        </p:nvSpPr>
        <p:spPr>
          <a:xfrm>
            <a:off x="7151664" y="5000610"/>
            <a:ext cx="1892844" cy="0"/>
          </a:xfrm>
          <a:prstGeom prst="line">
            <a:avLst/>
          </a:prstGeom>
          <a:ln cap="flat" w="19050">
            <a:solidFill>
              <a:srgbClr val="141E20"/>
            </a:solidFill>
            <a:prstDash val="solid"/>
            <a:headEnd type="none" len="sm" w="sm"/>
            <a:tailEnd type="none" len="sm" w="sm"/>
          </a:ln>
        </p:spPr>
      </p:sp>
      <p:sp>
        <p:nvSpPr>
          <p:cNvPr name="AutoShape 13" id="13"/>
          <p:cNvSpPr/>
          <p:nvPr/>
        </p:nvSpPr>
        <p:spPr>
          <a:xfrm>
            <a:off x="6316959" y="6986521"/>
            <a:ext cx="973406" cy="9525"/>
          </a:xfrm>
          <a:prstGeom prst="line">
            <a:avLst/>
          </a:prstGeom>
          <a:ln cap="flat" w="19050">
            <a:solidFill>
              <a:srgbClr val="141E20"/>
            </a:solidFill>
            <a:prstDash val="solid"/>
            <a:headEnd type="none" len="sm" w="sm"/>
            <a:tailEnd type="none" len="sm" w="sm"/>
          </a:ln>
        </p:spPr>
      </p:sp>
      <p:sp>
        <p:nvSpPr>
          <p:cNvPr name="AutoShape 14" id="14"/>
          <p:cNvSpPr/>
          <p:nvPr/>
        </p:nvSpPr>
        <p:spPr>
          <a:xfrm>
            <a:off x="10967225" y="6986521"/>
            <a:ext cx="1892844" cy="0"/>
          </a:xfrm>
          <a:prstGeom prst="line">
            <a:avLst/>
          </a:prstGeom>
          <a:ln cap="flat" w="19050">
            <a:solidFill>
              <a:srgbClr val="141E20"/>
            </a:solidFill>
            <a:prstDash val="solid"/>
            <a:headEnd type="none" len="sm" w="sm"/>
            <a:tailEnd type="none" len="sm" w="sm"/>
          </a:ln>
        </p:spPr>
      </p:sp>
      <p:sp>
        <p:nvSpPr>
          <p:cNvPr name="AutoShape 15" id="15"/>
          <p:cNvSpPr/>
          <p:nvPr/>
        </p:nvSpPr>
        <p:spPr>
          <a:xfrm>
            <a:off x="14444925" y="3037746"/>
            <a:ext cx="1591406" cy="0"/>
          </a:xfrm>
          <a:prstGeom prst="line">
            <a:avLst/>
          </a:prstGeom>
          <a:ln cap="flat" w="19050">
            <a:solidFill>
              <a:srgbClr val="141E20"/>
            </a:solidFill>
            <a:prstDash val="solid"/>
            <a:headEnd type="none" len="sm" w="sm"/>
            <a:tailEnd type="none" len="sm" w="sm"/>
          </a:ln>
        </p:spPr>
      </p:sp>
      <p:sp>
        <p:nvSpPr>
          <p:cNvPr name="AutoShape 16" id="16"/>
          <p:cNvSpPr/>
          <p:nvPr/>
        </p:nvSpPr>
        <p:spPr>
          <a:xfrm>
            <a:off x="11630353" y="5000610"/>
            <a:ext cx="1261731" cy="0"/>
          </a:xfrm>
          <a:prstGeom prst="line">
            <a:avLst/>
          </a:prstGeom>
          <a:ln cap="flat" w="19050">
            <a:solidFill>
              <a:srgbClr val="141E20"/>
            </a:solidFill>
            <a:prstDash val="solid"/>
            <a:headEnd type="none" len="sm" w="sm"/>
            <a:tailEnd type="none" len="sm" w="sm"/>
          </a:ln>
        </p:spPr>
      </p:sp>
      <p:sp>
        <p:nvSpPr>
          <p:cNvPr name="Freeform 17" id="17"/>
          <p:cNvSpPr/>
          <p:nvPr/>
        </p:nvSpPr>
        <p:spPr>
          <a:xfrm flipH="false" flipV="false" rot="5400000">
            <a:off x="15736011" y="3486845"/>
            <a:ext cx="1981914" cy="1064665"/>
          </a:xfrm>
          <a:custGeom>
            <a:avLst/>
            <a:gdLst/>
            <a:ahLst/>
            <a:cxnLst/>
            <a:rect r="r" b="b" t="t" l="l"/>
            <a:pathLst>
              <a:path h="1064665" w="1981914">
                <a:moveTo>
                  <a:pt x="0" y="0"/>
                </a:moveTo>
                <a:lnTo>
                  <a:pt x="1981914" y="0"/>
                </a:lnTo>
                <a:lnTo>
                  <a:pt x="1981914" y="1064665"/>
                </a:lnTo>
                <a:lnTo>
                  <a:pt x="0" y="1064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570075" y="5449709"/>
            <a:ext cx="1981914" cy="1064665"/>
          </a:xfrm>
          <a:custGeom>
            <a:avLst/>
            <a:gdLst/>
            <a:ahLst/>
            <a:cxnLst/>
            <a:rect r="r" b="b" t="t" l="l"/>
            <a:pathLst>
              <a:path h="1064665" w="1981914">
                <a:moveTo>
                  <a:pt x="0" y="0"/>
                </a:moveTo>
                <a:lnTo>
                  <a:pt x="1981914" y="0"/>
                </a:lnTo>
                <a:lnTo>
                  <a:pt x="1981914" y="1064665"/>
                </a:lnTo>
                <a:lnTo>
                  <a:pt x="0" y="1064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5400000">
            <a:off x="12803075" y="6897410"/>
            <a:ext cx="292210" cy="178221"/>
            <a:chOff x="0" y="0"/>
            <a:chExt cx="812800" cy="495733"/>
          </a:xfrm>
        </p:grpSpPr>
        <p:sp>
          <p:nvSpPr>
            <p:cNvPr name="Freeform 20" id="20"/>
            <p:cNvSpPr/>
            <p:nvPr/>
          </p:nvSpPr>
          <p:spPr>
            <a:xfrm flipH="false" flipV="false" rot="0">
              <a:off x="0" y="0"/>
              <a:ext cx="812800" cy="495733"/>
            </a:xfrm>
            <a:custGeom>
              <a:avLst/>
              <a:gdLst/>
              <a:ahLst/>
              <a:cxnLst/>
              <a:rect r="r" b="b" t="t" l="l"/>
              <a:pathLst>
                <a:path h="495733" w="812800">
                  <a:moveTo>
                    <a:pt x="406400" y="495733"/>
                  </a:moveTo>
                  <a:lnTo>
                    <a:pt x="812800" y="0"/>
                  </a:lnTo>
                  <a:lnTo>
                    <a:pt x="0" y="0"/>
                  </a:lnTo>
                  <a:lnTo>
                    <a:pt x="406400" y="495733"/>
                  </a:lnTo>
                  <a:close/>
                </a:path>
              </a:pathLst>
            </a:custGeom>
            <a:solidFill>
              <a:srgbClr val="141E20"/>
            </a:solidFill>
          </p:spPr>
        </p:sp>
        <p:sp>
          <p:nvSpPr>
            <p:cNvPr name="TextBox 21" id="21"/>
            <p:cNvSpPr txBox="true"/>
            <p:nvPr/>
          </p:nvSpPr>
          <p:spPr>
            <a:xfrm>
              <a:off x="127000" y="-6350"/>
              <a:ext cx="558800" cy="387350"/>
            </a:xfrm>
            <a:prstGeom prst="rect">
              <a:avLst/>
            </a:prstGeom>
          </p:spPr>
          <p:txBody>
            <a:bodyPr anchor="ctr" rtlCol="false" tIns="50800" lIns="50800" bIns="50800" rIns="50800"/>
            <a:lstStyle/>
            <a:p>
              <a:pPr algn="ctr">
                <a:lnSpc>
                  <a:spcPts val="3640"/>
                </a:lnSpc>
              </a:pPr>
            </a:p>
          </p:txBody>
        </p:sp>
      </p:grpSp>
      <p:sp>
        <p:nvSpPr>
          <p:cNvPr name="TextBox 22" id="22"/>
          <p:cNvSpPr txBox="true"/>
          <p:nvPr/>
        </p:nvSpPr>
        <p:spPr>
          <a:xfrm rot="0">
            <a:off x="1028700" y="1123370"/>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Our AI Journey</a:t>
            </a:r>
          </a:p>
        </p:txBody>
      </p:sp>
      <p:sp>
        <p:nvSpPr>
          <p:cNvPr name="TextBox 23" id="23"/>
          <p:cNvSpPr txBox="true"/>
          <p:nvPr/>
        </p:nvSpPr>
        <p:spPr>
          <a:xfrm rot="0">
            <a:off x="2290431" y="6724266"/>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ITERATIONS</a:t>
            </a:r>
          </a:p>
        </p:txBody>
      </p:sp>
      <p:sp>
        <p:nvSpPr>
          <p:cNvPr name="TextBox 24" id="24"/>
          <p:cNvSpPr txBox="true"/>
          <p:nvPr/>
        </p:nvSpPr>
        <p:spPr>
          <a:xfrm rot="0">
            <a:off x="7290365" y="6514716"/>
            <a:ext cx="3736106"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TESTING AND ANALYSIS</a:t>
            </a:r>
          </a:p>
        </p:txBody>
      </p:sp>
      <p:sp>
        <p:nvSpPr>
          <p:cNvPr name="TextBox 25" id="25"/>
          <p:cNvSpPr txBox="true"/>
          <p:nvPr/>
        </p:nvSpPr>
        <p:spPr>
          <a:xfrm rot="0">
            <a:off x="1028700" y="3334370"/>
            <a:ext cx="3736106" cy="727710"/>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Takes in the data in form of Tensors.</a:t>
            </a:r>
          </a:p>
        </p:txBody>
      </p:sp>
      <p:sp>
        <p:nvSpPr>
          <p:cNvPr name="TextBox 26" id="26"/>
          <p:cNvSpPr txBox="true"/>
          <p:nvPr/>
        </p:nvSpPr>
        <p:spPr>
          <a:xfrm rot="0">
            <a:off x="2290431" y="7278383"/>
            <a:ext cx="3736106" cy="1099185"/>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Forward and Backward Propagation are iterated. The network learns and improves.</a:t>
            </a:r>
          </a:p>
        </p:txBody>
      </p:sp>
      <p:sp>
        <p:nvSpPr>
          <p:cNvPr name="TextBox 27" id="27"/>
          <p:cNvSpPr txBox="true"/>
          <p:nvPr/>
        </p:nvSpPr>
        <p:spPr>
          <a:xfrm rot="0">
            <a:off x="7275947" y="7391651"/>
            <a:ext cx="3736106" cy="1099185"/>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Model is run on separate dataset  to test it and analyze the performance.</a:t>
            </a:r>
          </a:p>
        </p:txBody>
      </p:sp>
      <p:sp>
        <p:nvSpPr>
          <p:cNvPr name="TextBox 28" id="28"/>
          <p:cNvSpPr txBox="true"/>
          <p:nvPr/>
        </p:nvSpPr>
        <p:spPr>
          <a:xfrm rot="0">
            <a:off x="11024375" y="3334370"/>
            <a:ext cx="3736106" cy="727710"/>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Introduces Non-linearity to the model.</a:t>
            </a:r>
          </a:p>
        </p:txBody>
      </p:sp>
      <p:sp>
        <p:nvSpPr>
          <p:cNvPr name="TextBox 29" id="29"/>
          <p:cNvSpPr txBox="true"/>
          <p:nvPr/>
        </p:nvSpPr>
        <p:spPr>
          <a:xfrm rot="0">
            <a:off x="13272224" y="4444112"/>
            <a:ext cx="2975827"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BACK PROPOGATION</a:t>
            </a:r>
          </a:p>
        </p:txBody>
      </p:sp>
      <p:sp>
        <p:nvSpPr>
          <p:cNvPr name="TextBox 30" id="30"/>
          <p:cNvSpPr txBox="true"/>
          <p:nvPr/>
        </p:nvSpPr>
        <p:spPr>
          <a:xfrm rot="0">
            <a:off x="12892084" y="5311521"/>
            <a:ext cx="3736106" cy="1099185"/>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The network propagates in reverse to adjust weights and biases to improve.</a:t>
            </a:r>
          </a:p>
        </p:txBody>
      </p:sp>
      <p:sp>
        <p:nvSpPr>
          <p:cNvPr name="TextBox 31" id="31"/>
          <p:cNvSpPr txBox="true"/>
          <p:nvPr/>
        </p:nvSpPr>
        <p:spPr>
          <a:xfrm rot="0">
            <a:off x="3465784" y="4509755"/>
            <a:ext cx="3736106"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FORWARD PROPOGATION</a:t>
            </a:r>
          </a:p>
        </p:txBody>
      </p:sp>
      <p:sp>
        <p:nvSpPr>
          <p:cNvPr name="TextBox 32" id="32"/>
          <p:cNvSpPr txBox="true"/>
          <p:nvPr/>
        </p:nvSpPr>
        <p:spPr>
          <a:xfrm rot="0">
            <a:off x="3527275" y="5311521"/>
            <a:ext cx="3736106" cy="727710"/>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Input data is sent forward in the network after activation.</a:t>
            </a:r>
          </a:p>
        </p:txBody>
      </p:sp>
      <p:sp>
        <p:nvSpPr>
          <p:cNvPr name="TextBox 33" id="33"/>
          <p:cNvSpPr txBox="true"/>
          <p:nvPr/>
        </p:nvSpPr>
        <p:spPr>
          <a:xfrm rot="0">
            <a:off x="6026538" y="3334370"/>
            <a:ext cx="3736106" cy="1470660"/>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Apply more information to outputs coming from diffrent layers,</a:t>
            </a:r>
          </a:p>
          <a:p>
            <a:pPr algn="ctr">
              <a:lnSpc>
                <a:spcPts val="2940"/>
              </a:lnSpc>
              <a:spcBef>
                <a:spcPct val="0"/>
              </a:spcBef>
            </a:pPr>
          </a:p>
        </p:txBody>
      </p:sp>
      <p:sp>
        <p:nvSpPr>
          <p:cNvPr name="TextBox 34" id="34"/>
          <p:cNvSpPr txBox="true"/>
          <p:nvPr/>
        </p:nvSpPr>
        <p:spPr>
          <a:xfrm rot="0">
            <a:off x="8525112" y="4757405"/>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LOSS FUNCTION</a:t>
            </a:r>
          </a:p>
        </p:txBody>
      </p:sp>
      <p:sp>
        <p:nvSpPr>
          <p:cNvPr name="TextBox 35" id="35"/>
          <p:cNvSpPr txBox="true"/>
          <p:nvPr/>
        </p:nvSpPr>
        <p:spPr>
          <a:xfrm rot="0">
            <a:off x="8525112" y="5311521"/>
            <a:ext cx="3736106" cy="1099185"/>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The difference between actual and predicted values for feedback.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Freeform 3" id="3"/>
          <p:cNvSpPr/>
          <p:nvPr/>
        </p:nvSpPr>
        <p:spPr>
          <a:xfrm flipH="false" flipV="false" rot="0">
            <a:off x="80582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81925" y="8581691"/>
            <a:ext cx="3982881" cy="987549"/>
            <a:chOff x="0" y="0"/>
            <a:chExt cx="5310508" cy="1316732"/>
          </a:xfrm>
        </p:grpSpPr>
        <p:sp>
          <p:nvSpPr>
            <p:cNvPr name="TextBox 5" id="5"/>
            <p:cNvSpPr txBox="true"/>
            <p:nvPr/>
          </p:nvSpPr>
          <p:spPr>
            <a:xfrm rot="0">
              <a:off x="1177611" y="359069"/>
              <a:ext cx="4132896" cy="604943"/>
            </a:xfrm>
            <a:prstGeom prst="rect">
              <a:avLst/>
            </a:prstGeom>
          </p:spPr>
          <p:txBody>
            <a:bodyPr anchor="t" rtlCol="false" tIns="0" lIns="0" bIns="0" rIns="0">
              <a:spAutoFit/>
            </a:bodyPr>
            <a:lstStyle/>
            <a:p>
              <a:pPr>
                <a:lnSpc>
                  <a:spcPts val="1820"/>
                </a:lnSpc>
              </a:pPr>
            </a:p>
            <a:p>
              <a:pPr>
                <a:lnSpc>
                  <a:spcPts val="1820"/>
                </a:lnSpc>
              </a:pPr>
            </a:p>
          </p:txBody>
        </p:sp>
        <p:sp>
          <p:nvSpPr>
            <p:cNvPr name="Freeform 6" id="6"/>
            <p:cNvSpPr/>
            <p:nvPr/>
          </p:nvSpPr>
          <p:spPr>
            <a:xfrm flipH="false" flipV="false" rot="2700000">
              <a:off x="192831" y="192831"/>
              <a:ext cx="931070" cy="931070"/>
            </a:xfrm>
            <a:custGeom>
              <a:avLst/>
              <a:gdLst/>
              <a:ahLst/>
              <a:cxnLst/>
              <a:rect r="r" b="b" t="t" l="l"/>
              <a:pathLst>
                <a:path h="931070" w="931070">
                  <a:moveTo>
                    <a:pt x="0" y="0"/>
                  </a:moveTo>
                  <a:lnTo>
                    <a:pt x="931070" y="0"/>
                  </a:lnTo>
                  <a:lnTo>
                    <a:pt x="931070" y="931070"/>
                  </a:lnTo>
                  <a:lnTo>
                    <a:pt x="0" y="931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7" id="7"/>
          <p:cNvSpPr txBox="true"/>
          <p:nvPr/>
        </p:nvSpPr>
        <p:spPr>
          <a:xfrm rot="0">
            <a:off x="1028700" y="1647245"/>
            <a:ext cx="13678512" cy="5415968"/>
          </a:xfrm>
          <a:prstGeom prst="rect">
            <a:avLst/>
          </a:prstGeom>
        </p:spPr>
        <p:txBody>
          <a:bodyPr anchor="t" rtlCol="false" tIns="0" lIns="0" bIns="0" rIns="0">
            <a:spAutoFit/>
          </a:bodyPr>
          <a:lstStyle/>
          <a:p>
            <a:pPr>
              <a:lnSpc>
                <a:spcPts val="20831"/>
              </a:lnSpc>
            </a:pPr>
            <a:r>
              <a:rPr lang="en-US" sz="20831">
                <a:solidFill>
                  <a:srgbClr val="141E20"/>
                </a:solidFill>
                <a:latin typeface="Proxima Nov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DAFxA2gWQYk</dc:identifier>
  <dcterms:modified xsi:type="dcterms:W3CDTF">2011-08-01T06:04:30Z</dcterms:modified>
  <cp:revision>1</cp:revision>
  <dc:title>DEEP NEURAL NETWORK:</dc:title>
</cp:coreProperties>
</file>