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4" r:id="rId9"/>
    <p:sldId id="266" r:id="rId10"/>
    <p:sldId id="267" r:id="rId11"/>
    <p:sldId id="265" r:id="rId12"/>
    <p:sldId id="260" r:id="rId13"/>
    <p:sldId id="268" r:id="rId14"/>
    <p:sldId id="261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6" y="9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ofwaterloo-my.sharepoint.com/personal/a3katoch_uwaterloo_ca/Documents/KPMG_VI_New_raw_data_update_final%20(1)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(1).xlsx]Sheet5!PivotTable5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New</a:t>
            </a:r>
            <a:r>
              <a:rPr lang="en-CA" baseline="0"/>
              <a:t> Customer Age Distributions</a:t>
            </a:r>
          </a:p>
          <a:p>
            <a:pPr>
              <a:defRPr/>
            </a:pP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Sheet5!$B$5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4-4AEE-9F3C-A50E4CCA1AC6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Sheet5!$C$5</c:f>
              <c:numCache>
                <c:formatCode>General</c:formatCode>
                <c:ptCount val="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4-4AEE-9F3C-A50E4CCA1AC6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Sheet5!$D$5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44-4AEE-9F3C-A50E4CCA1AC6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Sheet5!$E$5</c:f>
              <c:numCache>
                <c:formatCode>General</c:formatCode>
                <c:ptCount val="1"/>
                <c:pt idx="0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44-4AEE-9F3C-A50E4CCA1AC6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Sheet5!$F$5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4-4AEE-9F3C-A50E4CCA1AC6}"/>
            </c:ext>
          </c:extLst>
        </c:ser>
        <c:ser>
          <c:idx val="5"/>
          <c:order val="5"/>
          <c:tx>
            <c:strRef>
              <c:f>Sheet5!$G$3:$G$4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Sheet5!$G$5</c:f>
              <c:numCache>
                <c:formatCode>General</c:formatCode>
                <c:ptCount val="1"/>
                <c:pt idx="0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44-4AEE-9F3C-A50E4CCA1AC6}"/>
            </c:ext>
          </c:extLst>
        </c:ser>
        <c:ser>
          <c:idx val="6"/>
          <c:order val="6"/>
          <c:tx>
            <c:strRef>
              <c:f>Sheet5!$H$3:$H$4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Sheet5!$H$5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44-4AEE-9F3C-A50E4CCA1AC6}"/>
            </c:ext>
          </c:extLst>
        </c:ser>
        <c:ser>
          <c:idx val="7"/>
          <c:order val="7"/>
          <c:tx>
            <c:strRef>
              <c:f>Sheet5!$I$3:$I$4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Sheet5!$I$5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44-4AEE-9F3C-A50E4CCA1A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3255584"/>
        <c:axId val="83256832"/>
      </c:barChart>
      <c:catAx>
        <c:axId val="8325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56832"/>
        <c:crosses val="autoZero"/>
        <c:auto val="1"/>
        <c:lblAlgn val="ctr"/>
        <c:lblOffset val="100"/>
        <c:noMultiLvlLbl val="0"/>
      </c:catAx>
      <c:valAx>
        <c:axId val="8325683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325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(1).xlsx]Sheet4!PivotTable4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Old</a:t>
            </a:r>
            <a:r>
              <a:rPr lang="en-CA" baseline="0"/>
              <a:t> Customer Age Distributions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Sheet4!$B$5</c:f>
              <c:numCache>
                <c:formatCode>General</c:formatCode>
                <c:ptCount val="1"/>
                <c:pt idx="0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0-4CD1-8213-A9646002942B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Sheet4!$C$5</c:f>
              <c:numCache>
                <c:formatCode>General</c:formatCode>
                <c:ptCount val="1"/>
                <c:pt idx="0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0-4CD1-8213-A9646002942B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Sheet4!$D$5</c:f>
              <c:numCache>
                <c:formatCode>General</c:formatCode>
                <c:ptCount val="1"/>
                <c:pt idx="0">
                  <c:v>1322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0-4CD1-8213-A9646002942B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Sheet4!$E$5</c:f>
              <c:numCache>
                <c:formatCode>General</c:formatCode>
                <c:ptCount val="1"/>
                <c:pt idx="0">
                  <c:v>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0-4CD1-8213-A9646002942B}"/>
            </c:ext>
          </c:extLst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Sheet4!$F$5</c:f>
              <c:numCache>
                <c:formatCode>General</c:formatCode>
                <c:ptCount val="1"/>
                <c:pt idx="0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0-4CD1-8213-A9646002942B}"/>
            </c:ext>
          </c:extLst>
        </c:ser>
        <c:ser>
          <c:idx val="5"/>
          <c:order val="5"/>
          <c:tx>
            <c:strRef>
              <c:f>Sheet4!$G$3:$G$4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80-4CD1-8213-A9646002942B}"/>
            </c:ext>
          </c:extLst>
        </c:ser>
        <c:ser>
          <c:idx val="6"/>
          <c:order val="6"/>
          <c:tx>
            <c:strRef>
              <c:f>Sheet4!$H$3:$H$4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880-4CD1-8213-A9646002942B}"/>
            </c:ext>
          </c:extLst>
        </c:ser>
        <c:ser>
          <c:idx val="7"/>
          <c:order val="7"/>
          <c:tx>
            <c:strRef>
              <c:f>Sheet4!$I$3:$I$4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880-4CD1-8213-A9646002942B}"/>
            </c:ext>
          </c:extLst>
        </c:ser>
        <c:ser>
          <c:idx val="8"/>
          <c:order val="8"/>
          <c:tx>
            <c:strRef>
              <c:f>Sheet4!$J$3:$J$4</c:f>
              <c:strCache>
                <c:ptCount val="1"/>
                <c:pt idx="0">
                  <c:v>130</c:v>
                </c:pt>
              </c:strCache>
            </c:strRef>
          </c:tx>
          <c:spPr>
            <a:solidFill>
              <a:schemeClr val="accent3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Sheet4!$J$5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80-4CD1-8213-A9646002942B}"/>
            </c:ext>
          </c:extLst>
        </c:ser>
        <c:ser>
          <c:idx val="9"/>
          <c:order val="9"/>
          <c:tx>
            <c:strRef>
              <c:f>Sheet4!$K$3:$K$4</c:f>
              <c:strCache>
                <c:ptCount val="1"/>
                <c:pt idx="0">
                  <c:v>#VALUE!</c:v>
                </c:pt>
              </c:strCache>
            </c:strRef>
          </c:tx>
          <c:spPr>
            <a:solidFill>
              <a:schemeClr val="accent4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Sheet4!$K$5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0-4CD1-8213-A9646002942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83251008"/>
        <c:axId val="83262240"/>
      </c:barChart>
      <c:catAx>
        <c:axId val="8325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62240"/>
        <c:crosses val="autoZero"/>
        <c:auto val="1"/>
        <c:lblAlgn val="ctr"/>
        <c:lblOffset val="100"/>
        <c:noMultiLvlLbl val="0"/>
      </c:catAx>
      <c:valAx>
        <c:axId val="832622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325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(1).xlsx]Sheet7!PivotTable7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Number</a:t>
            </a:r>
            <a:r>
              <a:rPr lang="en-CA" baseline="0"/>
              <a:t>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5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6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lumMod val="60000"/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Sheet7!$B$3:$B$5</c:f>
              <c:strCache>
                <c:ptCount val="1"/>
                <c:pt idx="0">
                  <c:v>NSW - No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Sheet7!$B$6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E3A-8A01-5F41365602FC}"/>
            </c:ext>
          </c:extLst>
        </c:ser>
        <c:ser>
          <c:idx val="1"/>
          <c:order val="1"/>
          <c:tx>
            <c:strRef>
              <c:f>Sheet7!$C$3:$C$5</c:f>
              <c:strCache>
                <c:ptCount val="1"/>
                <c:pt idx="0">
                  <c:v>NSW - Yes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Sheet7!$C$6</c:f>
              <c:numCache>
                <c:formatCode>General</c:formatCode>
                <c:ptCount val="1"/>
                <c:pt idx="0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B2-4E3A-8A01-5F41365602FC}"/>
            </c:ext>
          </c:extLst>
        </c:ser>
        <c:ser>
          <c:idx val="2"/>
          <c:order val="2"/>
          <c:tx>
            <c:strRef>
              <c:f>Sheet7!$E$3:$E$5</c:f>
              <c:strCache>
                <c:ptCount val="1"/>
                <c:pt idx="0">
                  <c:v>QLD - No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Sheet7!$E$6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2-4E3A-8A01-5F41365602FC}"/>
            </c:ext>
          </c:extLst>
        </c:ser>
        <c:ser>
          <c:idx val="3"/>
          <c:order val="3"/>
          <c:tx>
            <c:strRef>
              <c:f>Sheet7!$F$3:$F$5</c:f>
              <c:strCache>
                <c:ptCount val="1"/>
                <c:pt idx="0">
                  <c:v>QLD - Yes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Sheet7!$F$6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B2-4E3A-8A01-5F41365602FC}"/>
            </c:ext>
          </c:extLst>
        </c:ser>
        <c:ser>
          <c:idx val="4"/>
          <c:order val="4"/>
          <c:tx>
            <c:strRef>
              <c:f>Sheet7!$H$3:$H$5</c:f>
              <c:strCache>
                <c:ptCount val="1"/>
                <c:pt idx="0">
                  <c:v>VIC - No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Sheet7!$H$6</c:f>
              <c:numCache>
                <c:formatCode>General</c:formatCode>
                <c:ptCount val="1"/>
                <c:pt idx="0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B2-4E3A-8A01-5F41365602FC}"/>
            </c:ext>
          </c:extLst>
        </c:ser>
        <c:ser>
          <c:idx val="5"/>
          <c:order val="5"/>
          <c:tx>
            <c:strRef>
              <c:f>Sheet7!$I$3:$I$5</c:f>
              <c:strCache>
                <c:ptCount val="1"/>
                <c:pt idx="0">
                  <c:v>VIC - Yes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Sheet7!$I$6</c:f>
              <c:numCache>
                <c:formatCode>General</c:formatCode>
                <c:ptCount val="1"/>
                <c:pt idx="0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B2-4E3A-8A01-5F41365602FC}"/>
            </c:ext>
          </c:extLst>
        </c:ser>
        <c:ser>
          <c:idx val="6"/>
          <c:order val="6"/>
          <c:tx>
            <c:strRef>
              <c:f>Sheet7!$K$3:$K$5</c:f>
              <c:strCache>
                <c:ptCount val="1"/>
                <c:pt idx="0">
                  <c:v>(blank) - (blank)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Sheet7!$K$6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6-91B2-4E3A-8A01-5F41365602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03937536"/>
        <c:axId val="103935872"/>
      </c:barChart>
      <c:catAx>
        <c:axId val="10393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35872"/>
        <c:crosses val="autoZero"/>
        <c:auto val="1"/>
        <c:lblAlgn val="ctr"/>
        <c:lblOffset val="100"/>
        <c:noMultiLvlLbl val="0"/>
      </c:catAx>
      <c:valAx>
        <c:axId val="10393587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937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(1).xlsx]Sheet2!PivotTable2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RFM</a:t>
            </a:r>
            <a:r>
              <a:rPr lang="en-CA" baseline="0" dirty="0"/>
              <a:t>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4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D8-4748-B66F-EED73A317704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D8-4748-B66F-EED73A317704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Sheet2!$D$5</c:f>
              <c:numCache>
                <c:formatCode>General</c:formatCode>
                <c:ptCount val="1"/>
                <c:pt idx="0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D8-4748-B66F-EED73A317704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Sheet2!$E$5</c:f>
              <c:numCache>
                <c:formatCode>General</c:formatCode>
                <c:ptCount val="1"/>
                <c:pt idx="0">
                  <c:v>820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D8-4748-B66F-EED73A3177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79120448"/>
        <c:axId val="1879121280"/>
      </c:barChart>
      <c:catAx>
        <c:axId val="187912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121280"/>
        <c:crosses val="autoZero"/>
        <c:auto val="1"/>
        <c:lblAlgn val="ctr"/>
        <c:lblOffset val="100"/>
        <c:noMultiLvlLbl val="0"/>
      </c:catAx>
      <c:valAx>
        <c:axId val="187912128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912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(1).xlsx]Sheet6!PivotTable6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Old</a:t>
            </a:r>
            <a:r>
              <a:rPr lang="en-CA" baseline="0"/>
              <a:t> Customer Wealth Segment By Age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Sum of customer_id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Sheet6!$A$4:$A$14</c:f>
              <c:strCach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  <c:pt idx="9">
                  <c:v>#VALUE!</c:v>
                </c:pt>
              </c:strCache>
            </c:strRef>
          </c:cat>
          <c:val>
            <c:numRef>
              <c:f>Sheet6!$B$4:$B$14</c:f>
              <c:numCache>
                <c:formatCode>General</c:formatCode>
                <c:ptCount val="10"/>
                <c:pt idx="0">
                  <c:v>1217611</c:v>
                </c:pt>
                <c:pt idx="1">
                  <c:v>1314219</c:v>
                </c:pt>
                <c:pt idx="2">
                  <c:v>2611177</c:v>
                </c:pt>
                <c:pt idx="3">
                  <c:v>1409887</c:v>
                </c:pt>
                <c:pt idx="4">
                  <c:v>1262141</c:v>
                </c:pt>
                <c:pt idx="5">
                  <c:v>3071</c:v>
                </c:pt>
                <c:pt idx="6">
                  <c:v>4502</c:v>
                </c:pt>
                <c:pt idx="7">
                  <c:v>720</c:v>
                </c:pt>
                <c:pt idx="8">
                  <c:v>178638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E-4181-AAF5-DC3345BA7D91}"/>
            </c:ext>
          </c:extLst>
        </c:ser>
        <c:ser>
          <c:idx val="1"/>
          <c:order val="1"/>
          <c:tx>
            <c:strRef>
              <c:f>Sheet6!$C$3</c:f>
              <c:strCache>
                <c:ptCount val="1"/>
                <c:pt idx="0">
                  <c:v>Count of wealth_segment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Sheet6!$A$4:$A$14</c:f>
              <c:strCache>
                <c:ptCount val="1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130</c:v>
                </c:pt>
                <c:pt idx="9">
                  <c:v>#VALUE!</c:v>
                </c:pt>
              </c:strCache>
            </c:strRef>
          </c:cat>
          <c:val>
            <c:numRef>
              <c:f>Sheet6!$C$4:$C$14</c:f>
              <c:numCache>
                <c:formatCode>General</c:formatCode>
                <c:ptCount val="10"/>
                <c:pt idx="0">
                  <c:v>592</c:v>
                </c:pt>
                <c:pt idx="1">
                  <c:v>681</c:v>
                </c:pt>
                <c:pt idx="2">
                  <c:v>1322</c:v>
                </c:pt>
                <c:pt idx="3">
                  <c:v>697</c:v>
                </c:pt>
                <c:pt idx="4">
                  <c:v>615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87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CE-4181-AAF5-DC3345BA7D9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77555248"/>
        <c:axId val="1877555664"/>
      </c:barChart>
      <c:catAx>
        <c:axId val="18775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555664"/>
        <c:crosses val="autoZero"/>
        <c:auto val="1"/>
        <c:lblAlgn val="ctr"/>
        <c:lblOffset val="100"/>
        <c:noMultiLvlLbl val="0"/>
      </c:catAx>
      <c:valAx>
        <c:axId val="18775556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775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(1).xlsx]Sheet9!PivotTable2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Customer Title and Scores</a:t>
            </a:r>
          </a:p>
        </c:rich>
      </c:tx>
      <c:layout>
        <c:manualLayout>
          <c:xMode val="edge"/>
          <c:yMode val="edge"/>
          <c:x val="0.19112594994750651"/>
          <c:y val="4.5746246784654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3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5012554680664909"/>
          <c:y val="0.15907298046077573"/>
          <c:w val="0.48165813648293965"/>
          <c:h val="0.748427019539224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Sheet9!$B$4:$B$8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8C-46A0-BC91-7659C59D1ADA}"/>
            </c:ext>
          </c:extLst>
        </c:ser>
        <c:ser>
          <c:idx val="1"/>
          <c:order val="1"/>
          <c:tx>
            <c:strRef>
              <c:f>Sheet9!$C$3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Sheet9!$C$4:$C$8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8C-46A0-BC91-7659C59D1ADA}"/>
            </c:ext>
          </c:extLst>
        </c:ser>
        <c:ser>
          <c:idx val="2"/>
          <c:order val="2"/>
          <c:tx>
            <c:strRef>
              <c:f>Sheet9!$D$3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Sheet9!$A$4:$A$8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Sheet9!$D$4:$D$8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8C-46A0-BC91-7659C59D1A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354613728"/>
        <c:axId val="1354624544"/>
      </c:barChart>
      <c:catAx>
        <c:axId val="13546137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24544"/>
        <c:crosses val="autoZero"/>
        <c:auto val="1"/>
        <c:lblAlgn val="ctr"/>
        <c:lblOffset val="100"/>
        <c:noMultiLvlLbl val="0"/>
      </c:catAx>
      <c:valAx>
        <c:axId val="13546245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6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 (1).xlsx]Sheet11!PivotTable5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</a:t>
            </a:r>
            <a:r>
              <a:rPr lang="en-US" baseline="0"/>
              <a:t> against Monetary Values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Sheet11!$A$4:$A$18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strCache>
            </c:strRef>
          </c:cat>
          <c:val>
            <c:numRef>
              <c:f>Sheet11!$B$4:$B$18</c:f>
              <c:numCache>
                <c:formatCode>General</c:formatCode>
                <c:ptCount val="14"/>
                <c:pt idx="0">
                  <c:v>22312.48</c:v>
                </c:pt>
                <c:pt idx="1">
                  <c:v>218717.5100000001</c:v>
                </c:pt>
                <c:pt idx="2">
                  <c:v>610666.7649718998</c:v>
                </c:pt>
                <c:pt idx="3">
                  <c:v>1110101.6400000004</c:v>
                </c:pt>
                <c:pt idx="4">
                  <c:v>1689188.889999999</c:v>
                </c:pt>
                <c:pt idx="5">
                  <c:v>1909255.0400000003</c:v>
                </c:pt>
                <c:pt idx="6">
                  <c:v>1863161.9</c:v>
                </c:pt>
                <c:pt idx="7">
                  <c:v>1361611.45</c:v>
                </c:pt>
                <c:pt idx="8">
                  <c:v>1054817.9899999993</c:v>
                </c:pt>
                <c:pt idx="9">
                  <c:v>640787.3400000002</c:v>
                </c:pt>
                <c:pt idx="10">
                  <c:v>349856.21000000008</c:v>
                </c:pt>
                <c:pt idx="11">
                  <c:v>186559.93999999997</c:v>
                </c:pt>
                <c:pt idx="12">
                  <c:v>109305.80999999998</c:v>
                </c:pt>
                <c:pt idx="13">
                  <c:v>18848.239999999998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47-430D-BD10-5E0505D00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41069280"/>
        <c:axId val="441070528"/>
        <c:axId val="0"/>
      </c:bar3DChart>
      <c:catAx>
        <c:axId val="44106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Frequency</a:t>
                </a:r>
                <a:r>
                  <a:rPr lang="en-CA" baseline="0"/>
                  <a:t> of Purchases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070528"/>
        <c:crosses val="autoZero"/>
        <c:auto val="1"/>
        <c:lblAlgn val="ctr"/>
        <c:lblOffset val="100"/>
        <c:noMultiLvlLbl val="0"/>
      </c:catAx>
      <c:valAx>
        <c:axId val="4410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Monetary</a:t>
                </a:r>
                <a:r>
                  <a:rPr lang="en-CA" baseline="0"/>
                  <a:t> Value ($)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06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5976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CA" dirty="0"/>
              <a:t>Aarohi Katoch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Bar Plot based off RFM Analysis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dirty="0"/>
              <a:t>Platinum, and Gold customers visit frequently which corelates with increased monetary value.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There is a positive relationship between frequency and monetary values for the business.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253420-37A2-0C35-0CF3-6243533D2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02720"/>
              </p:ext>
            </p:extLst>
          </p:nvPr>
        </p:nvGraphicFramePr>
        <p:xfrm>
          <a:off x="4419600" y="15996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471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Top 1000 Customers to Target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610269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Platinum and Gold Customers which have higher engagement with the business and have bought products recently, tend to spend more than other customers.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Thank you!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Identify and recommend top 1000 customers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9B55-A5CC-ACB3-1279-57BAA435E00B}"/>
              </a:ext>
            </a:extLst>
          </p:cNvPr>
          <p:cNvSpPr txBox="1"/>
          <p:nvPr/>
        </p:nvSpPr>
        <p:spPr>
          <a:xfrm>
            <a:off x="4685552" y="2164724"/>
            <a:ext cx="4004235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Analysis graphs made: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“New” and “</a:t>
            </a:r>
            <a:r>
              <a:rPr lang="en-CA" dirty="0"/>
              <a:t>Old” Customer Age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segmentation by age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Number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</a:t>
            </a:r>
            <a:r>
              <a:rPr lang="en-CA" dirty="0"/>
              <a:t>analysis and customer classification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purchases over the last 3 years by gender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482AF-0BD1-529C-CD8B-152DC4DA2AAF}"/>
              </a:ext>
            </a:extLst>
          </p:cNvPr>
          <p:cNvSpPr txBox="1"/>
          <p:nvPr/>
        </p:nvSpPr>
        <p:spPr>
          <a:xfrm>
            <a:off x="531906" y="2265082"/>
            <a:ext cx="322729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Outline of Problem: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is a company specializing in high-quality bikes and cycling accessories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Marketing team is looking to boost business sales by analyzing provided datasets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[Completed] Data Quality Assessment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414293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An in-depth analysis has been sent via email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3C8B4-75D3-5366-AF4F-95CAAEAE42DE}"/>
              </a:ext>
            </a:extLst>
          </p:cNvPr>
          <p:cNvSpPr txBox="1"/>
          <p:nvPr/>
        </p:nvSpPr>
        <p:spPr>
          <a:xfrm>
            <a:off x="373323" y="1924424"/>
            <a:ext cx="4156842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Key Issues for Data Quality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Accuracy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Completeness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Consistency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Curren</a:t>
            </a:r>
            <a:r>
              <a:rPr lang="en-CA" dirty="0"/>
              <a:t>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Relevancy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Uniqueness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Validity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C098F-76C0-82C9-28F5-91B93B4C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19" y="2008233"/>
            <a:ext cx="5132515" cy="1562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New vs Old Customer Age Distributions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414293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C4B19D-40F9-EC50-5D91-EC3A4F32E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591854"/>
              </p:ext>
            </p:extLst>
          </p:nvPr>
        </p:nvGraphicFramePr>
        <p:xfrm>
          <a:off x="5412596" y="653141"/>
          <a:ext cx="3526379" cy="224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9B7D6E-A361-4F78-8459-B77D3EE67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169993"/>
              </p:ext>
            </p:extLst>
          </p:nvPr>
        </p:nvGraphicFramePr>
        <p:xfrm>
          <a:off x="5412596" y="2898320"/>
          <a:ext cx="3526379" cy="21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423073-84EA-5FD5-4EC0-9C33C2048FC0}"/>
              </a:ext>
            </a:extLst>
          </p:cNvPr>
          <p:cNvSpPr txBox="1"/>
          <p:nvPr/>
        </p:nvSpPr>
        <p:spPr>
          <a:xfrm>
            <a:off x="472141" y="1918447"/>
            <a:ext cx="4452471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Majority of new customers aged 40-49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Majority of </a:t>
            </a:r>
            <a:r>
              <a:rPr lang="en-CA" dirty="0"/>
              <a:t>Old customers are also aged 40-50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Most popular age groups in new customers are aged 20-29 and 40-69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50’s age group domina</a:t>
            </a:r>
            <a:r>
              <a:rPr lang="en-CA" dirty="0"/>
              <a:t>tes in old customer age distribution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7041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414293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23073-84EA-5FD5-4EC0-9C33C2048FC0}"/>
              </a:ext>
            </a:extLst>
          </p:cNvPr>
          <p:cNvSpPr txBox="1"/>
          <p:nvPr/>
        </p:nvSpPr>
        <p:spPr>
          <a:xfrm>
            <a:off x="472141" y="1918447"/>
            <a:ext cx="4452471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South Whales has the largest amount of people that do not own a car.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 relatively high number of customers in Q</a:t>
            </a:r>
            <a:r>
              <a:rPr lang="en-CA" dirty="0"/>
              <a:t>LD have a car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Victoria also has a relatively high number of customers with cars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Both VIC and QLD numbers are significantly lower than NSW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59C577-D4EE-4E81-B521-EE421D59E8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487633"/>
              </p:ext>
            </p:extLst>
          </p:nvPr>
        </p:nvGraphicFramePr>
        <p:xfrm>
          <a:off x="4864847" y="1599626"/>
          <a:ext cx="4190720" cy="2838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190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RFM Segmentation Analysis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414293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23073-84EA-5FD5-4EC0-9C33C2048FC0}"/>
              </a:ext>
            </a:extLst>
          </p:cNvPr>
          <p:cNvSpPr txBox="1"/>
          <p:nvPr/>
        </p:nvSpPr>
        <p:spPr>
          <a:xfrm>
            <a:off x="472141" y="1918447"/>
            <a:ext cx="4452471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“Platinum” are upper quartile customers in terms of their RFM Value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“Gold” are upper/median</a:t>
            </a:r>
            <a:r>
              <a:rPr lang="en-CA" dirty="0"/>
              <a:t> in terms of their RFM Value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CA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“Silver” are median/lower quartile customers in terms of their RFM Value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“Bronze” are lower quartile customers in terms of their RFM Value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519AED-7EB9-444E-ABA1-27C57A92C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154557"/>
              </p:ext>
            </p:extLst>
          </p:nvPr>
        </p:nvGraphicFramePr>
        <p:xfrm>
          <a:off x="5043528" y="1599626"/>
          <a:ext cx="3996783" cy="266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94804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Wealth Segmentation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353225" y="4142935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23073-84EA-5FD5-4EC0-9C33C2048FC0}"/>
              </a:ext>
            </a:extLst>
          </p:cNvPr>
          <p:cNvSpPr txBox="1"/>
          <p:nvPr/>
        </p:nvSpPr>
        <p:spPr>
          <a:xfrm>
            <a:off x="472141" y="1918447"/>
            <a:ext cx="445247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CA" dirty="0"/>
              <a:t>Largest number of customers are in 50’s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50’s</a:t>
            </a:r>
            <a:r>
              <a:rPr lang="en-CA" dirty="0"/>
              <a:t> are seen to be outperforming every other age category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93C00E-9F95-43BD-8E55-A5CBBC3BB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087939"/>
              </p:ext>
            </p:extLst>
          </p:nvPr>
        </p:nvGraphicFramePr>
        <p:xfrm>
          <a:off x="4936640" y="1518296"/>
          <a:ext cx="4134600" cy="292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82632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Scatter 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34899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Tx/>
              <a:buChar char="-"/>
            </a:pPr>
            <a:r>
              <a:rPr lang="en-CA" dirty="0"/>
              <a:t>RFM analysis useful to determine which customers businesses should be targeting to increase revenue.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The RFM (Recency, Frequency, and Monetary) model shows customers that are highly engaged with the business in the three categories.</a:t>
            </a:r>
            <a:endParaRPr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9B8C991-CFAE-5631-C8C3-1396405732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544344"/>
              </p:ext>
            </p:extLst>
          </p:nvPr>
        </p:nvGraphicFramePr>
        <p:xfrm>
          <a:off x="4339625" y="1562304"/>
          <a:ext cx="4758684" cy="3053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FF01B6E691B418AC7A3AA007394EC" ma:contentTypeVersion="2" ma:contentTypeDescription="Create a new document." ma:contentTypeScope="" ma:versionID="1e8a91b0f3e611472ade6c2772c1157e">
  <xsd:schema xmlns:xsd="http://www.w3.org/2001/XMLSchema" xmlns:xs="http://www.w3.org/2001/XMLSchema" xmlns:p="http://schemas.microsoft.com/office/2006/metadata/properties" xmlns:ns3="c1e77170-3c0a-491c-a033-5a7c184eabd7" targetNamespace="http://schemas.microsoft.com/office/2006/metadata/properties" ma:root="true" ma:fieldsID="e133f355198f9e9566125998035307b5" ns3:_="">
    <xsd:import namespace="c1e77170-3c0a-491c-a033-5a7c184eab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77170-3c0a-491c-a033-5a7c184ea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393D80-A09F-4DE3-AC45-44B94BDEF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77170-3c0a-491c-a033-5a7c184ea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F96E7A-8BA8-40B6-8005-99A83216C8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BF2A25-A833-4C62-8B42-E97457EBB5F5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c1e77170-3c0a-491c-a033-5a7c184ea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Aarohi Katoch</cp:lastModifiedBy>
  <cp:revision>1</cp:revision>
  <dcterms:modified xsi:type="dcterms:W3CDTF">2022-07-02T02:39:26Z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0x010100F24FF01B6E691B418AC7A3AA007394EC</vt:lpwstr>
  </property>
</Properties>
</file>