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hi\Desktop\Internshala\Quer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hi\Desktop\Internshala\Query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hi\Desktop\Internshala\Query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hi\Desktop\Internshala\Query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Query1!$B$1</c:f>
              <c:strCache>
                <c:ptCount val="1"/>
                <c:pt idx="0">
                  <c:v>ball_faced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Query1!$A$2:$A$11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Query1!$B$2:$B$11</c:f>
              <c:numCache>
                <c:formatCode>General</c:formatCode>
                <c:ptCount val="10"/>
                <c:pt idx="0">
                  <c:v>815</c:v>
                </c:pt>
                <c:pt idx="1">
                  <c:v>522</c:v>
                </c:pt>
                <c:pt idx="2">
                  <c:v>826</c:v>
                </c:pt>
                <c:pt idx="3">
                  <c:v>1691</c:v>
                </c:pt>
                <c:pt idx="4">
                  <c:v>934</c:v>
                </c:pt>
                <c:pt idx="5">
                  <c:v>1340</c:v>
                </c:pt>
                <c:pt idx="6">
                  <c:v>3127</c:v>
                </c:pt>
                <c:pt idx="7">
                  <c:v>1958</c:v>
                </c:pt>
                <c:pt idx="8">
                  <c:v>3090</c:v>
                </c:pt>
                <c:pt idx="9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7-4163-8F50-A644FBB4356A}"/>
            </c:ext>
          </c:extLst>
        </c:ser>
        <c:ser>
          <c:idx val="1"/>
          <c:order val="1"/>
          <c:tx>
            <c:strRef>
              <c:f>Query1!$C$1</c:f>
              <c:strCache>
                <c:ptCount val="1"/>
                <c:pt idx="0">
                  <c:v>runs_scored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Query1!$A$2:$A$11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Query1!$C$2:$C$11</c:f>
              <c:numCache>
                <c:formatCode>General</c:formatCode>
                <c:ptCount val="10"/>
                <c:pt idx="0">
                  <c:v>1509</c:v>
                </c:pt>
                <c:pt idx="1">
                  <c:v>890</c:v>
                </c:pt>
                <c:pt idx="2">
                  <c:v>1343</c:v>
                </c:pt>
                <c:pt idx="3">
                  <c:v>2713</c:v>
                </c:pt>
                <c:pt idx="4">
                  <c:v>1497</c:v>
                </c:pt>
                <c:pt idx="5">
                  <c:v>2067</c:v>
                </c:pt>
                <c:pt idx="6">
                  <c:v>4816</c:v>
                </c:pt>
                <c:pt idx="7">
                  <c:v>2999</c:v>
                </c:pt>
                <c:pt idx="8">
                  <c:v>4731</c:v>
                </c:pt>
                <c:pt idx="9">
                  <c:v>1712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7-4163-8F50-A644FBB4356A}"/>
            </c:ext>
          </c:extLst>
        </c:ser>
        <c:ser>
          <c:idx val="2"/>
          <c:order val="2"/>
          <c:tx>
            <c:strRef>
              <c:f>Query1!$D$1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00000"/>
                  </a:schemeClr>
                </a:gs>
                <a:gs pos="100000">
                  <a:schemeClr val="accent3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Query1!$A$2:$A$11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Query1!$D$2:$D$11</c:f>
              <c:numCache>
                <c:formatCode>General</c:formatCode>
                <c:ptCount val="10"/>
                <c:pt idx="0">
                  <c:v>185.15337423312801</c:v>
                </c:pt>
                <c:pt idx="1">
                  <c:v>170.49808429118701</c:v>
                </c:pt>
                <c:pt idx="2">
                  <c:v>162.590799031476</c:v>
                </c:pt>
                <c:pt idx="3">
                  <c:v>160.43761088113499</c:v>
                </c:pt>
                <c:pt idx="4">
                  <c:v>160.27837259100599</c:v>
                </c:pt>
                <c:pt idx="5">
                  <c:v>154.25373134328299</c:v>
                </c:pt>
                <c:pt idx="6">
                  <c:v>154.013431403901</c:v>
                </c:pt>
                <c:pt idx="7">
                  <c:v>153.166496424923</c:v>
                </c:pt>
                <c:pt idx="8">
                  <c:v>153.106796116504</c:v>
                </c:pt>
                <c:pt idx="9">
                  <c:v>152.85714285714201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7-4163-8F50-A644FBB43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5470976"/>
        <c:axId val="1285477696"/>
      </c:barChart>
      <c:catAx>
        <c:axId val="128547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477696"/>
        <c:crosses val="autoZero"/>
        <c:auto val="1"/>
        <c:lblAlgn val="ctr"/>
        <c:lblOffset val="100"/>
        <c:noMultiLvlLbl val="0"/>
      </c:catAx>
      <c:valAx>
        <c:axId val="128547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47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Query3!$B$1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delete val="1"/>
          </c:dLbls>
          <c:cat>
            <c:strRef>
              <c:f>Query3!$A$2:$A$11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Query3!$B$2:$B$11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768</c:v>
                </c:pt>
                <c:pt idx="4">
                  <c:v>2069</c:v>
                </c:pt>
                <c:pt idx="5">
                  <c:v>2728</c:v>
                </c:pt>
                <c:pt idx="6">
                  <c:v>2385</c:v>
                </c:pt>
                <c:pt idx="7">
                  <c:v>1280</c:v>
                </c:pt>
                <c:pt idx="8">
                  <c:v>829</c:v>
                </c:pt>
                <c:pt idx="9">
                  <c:v>3874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722-9C40-6E03F40B613D}"/>
            </c:ext>
          </c:extLst>
        </c:ser>
        <c:ser>
          <c:idx val="1"/>
          <c:order val="1"/>
          <c:tx>
            <c:strRef>
              <c:f>Query3!$C$1</c:f>
              <c:strCache>
                <c:ptCount val="1"/>
                <c:pt idx="0">
                  <c:v>boundary_hits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delete val="1"/>
          </c:dLbls>
          <c:cat>
            <c:strRef>
              <c:f>Query3!$A$2:$A$11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Query3!$C$2:$C$11</c:f>
              <c:numCache>
                <c:formatCode>General</c:formatCode>
                <c:ptCount val="10"/>
                <c:pt idx="0">
                  <c:v>724</c:v>
                </c:pt>
                <c:pt idx="1">
                  <c:v>1194</c:v>
                </c:pt>
                <c:pt idx="2">
                  <c:v>3630</c:v>
                </c:pt>
                <c:pt idx="3">
                  <c:v>570</c:v>
                </c:pt>
                <c:pt idx="4">
                  <c:v>1508</c:v>
                </c:pt>
                <c:pt idx="5">
                  <c:v>1972</c:v>
                </c:pt>
                <c:pt idx="6">
                  <c:v>1682</c:v>
                </c:pt>
                <c:pt idx="7">
                  <c:v>890</c:v>
                </c:pt>
                <c:pt idx="8">
                  <c:v>568</c:v>
                </c:pt>
                <c:pt idx="9">
                  <c:v>2644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4722-9C40-6E03F40B613D}"/>
            </c:ext>
          </c:extLst>
        </c:ser>
        <c:ser>
          <c:idx val="2"/>
          <c:order val="2"/>
          <c:tx>
            <c:strRef>
              <c:f>Query3!$D$1</c:f>
              <c:strCache>
                <c:ptCount val="1"/>
                <c:pt idx="0">
                  <c:v>precent_of_hits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00000"/>
                  </a:schemeClr>
                </a:gs>
                <a:gs pos="100000">
                  <a:schemeClr val="accent3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numFmt formatCode="#,##0;\-#,##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Query3!$A$2:$A$11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Query3!$D$2:$D$11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74.21875</c:v>
                </c:pt>
                <c:pt idx="4">
                  <c:v>72.885451909134801</c:v>
                </c:pt>
                <c:pt idx="5">
                  <c:v>72.287390029325493</c:v>
                </c:pt>
                <c:pt idx="6">
                  <c:v>70.524109014675005</c:v>
                </c:pt>
                <c:pt idx="7">
                  <c:v>69.53125</c:v>
                </c:pt>
                <c:pt idx="8">
                  <c:v>68.516284680337705</c:v>
                </c:pt>
                <c:pt idx="9">
                  <c:v>68.249870934434597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09-4722-9C40-6E03F40B613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48825904"/>
        <c:axId val="1348820144"/>
      </c:barChart>
      <c:catAx>
        <c:axId val="134882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820144"/>
        <c:crosses val="autoZero"/>
        <c:auto val="1"/>
        <c:lblAlgn val="ctr"/>
        <c:lblOffset val="100"/>
        <c:noMultiLvlLbl val="0"/>
      </c:catAx>
      <c:valAx>
        <c:axId val="13488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Query5!$B$1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dLbl>
              <c:idx val="0"/>
              <c:layout>
                <c:manualLayout>
                  <c:x val="0.2092154192466488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CC-4666-AE53-2CDEB87F911F}"/>
                </c:ext>
              </c:extLst>
            </c:dLbl>
            <c:dLbl>
              <c:idx val="1"/>
              <c:layout>
                <c:manualLayout>
                  <c:x val="0.1694031058617673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CC-4666-AE53-2CDEB87F911F}"/>
                </c:ext>
              </c:extLst>
            </c:dLbl>
            <c:dLbl>
              <c:idx val="2"/>
              <c:layout>
                <c:manualLayout>
                  <c:x val="0.18606977252843399"/>
                  <c:y val="-8.487556272013328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CC-4666-AE53-2CDEB87F911F}"/>
                </c:ext>
              </c:extLst>
            </c:dLbl>
            <c:dLbl>
              <c:idx val="3"/>
              <c:layout>
                <c:manualLayout>
                  <c:x val="0.1859468503937008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CC-4666-AE53-2CDEB87F911F}"/>
                </c:ext>
              </c:extLst>
            </c:dLbl>
            <c:dLbl>
              <c:idx val="4"/>
              <c:layout>
                <c:manualLayout>
                  <c:x val="0.70181035791339608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CC-4666-AE53-2CDEB87F911F}"/>
                </c:ext>
              </c:extLst>
            </c:dLbl>
            <c:dLbl>
              <c:idx val="5"/>
              <c:layout>
                <c:manualLayout>
                  <c:x val="0.4997130358705161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CC-4666-AE53-2CDEB87F911F}"/>
                </c:ext>
              </c:extLst>
            </c:dLbl>
            <c:dLbl>
              <c:idx val="6"/>
              <c:layout>
                <c:manualLayout>
                  <c:x val="0.21329249245879042"/>
                  <c:y val="-4.629746014548136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CC-4666-AE53-2CDEB87F911F}"/>
                </c:ext>
              </c:extLst>
            </c:dLbl>
            <c:dLbl>
              <c:idx val="7"/>
              <c:layout>
                <c:manualLayout>
                  <c:x val="0.6913797025371828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CC-4666-AE53-2CDEB87F911F}"/>
                </c:ext>
              </c:extLst>
            </c:dLbl>
            <c:dLbl>
              <c:idx val="8"/>
              <c:layout>
                <c:manualLayout>
                  <c:x val="0.38008451622232342"/>
                  <c:y val="-1.608011731787655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ECC-4666-AE53-2CDEB87F911F}"/>
                </c:ext>
              </c:extLst>
            </c:dLbl>
            <c:dLbl>
              <c:idx val="9"/>
              <c:layout>
                <c:manualLayout>
                  <c:x val="0.19137970253718281"/>
                  <c:y val="-2.121889068003332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CC-4666-AE53-2CDEB87F91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Query5!$A$2:$A$11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A Nehra</c:v>
                </c:pt>
                <c:pt idx="6">
                  <c:v>NM Coulter-Nile</c:v>
                </c:pt>
                <c:pt idx="7">
                  <c:v>DJ Bravo</c:v>
                </c:pt>
                <c:pt idx="8">
                  <c:v>Imran Tahir</c:v>
                </c:pt>
                <c:pt idx="9">
                  <c:v>KK Cooper</c:v>
                </c:pt>
              </c:strCache>
            </c:strRef>
          </c:cat>
          <c:val>
            <c:numRef>
              <c:f>Query5!$B$2:$B$11</c:f>
              <c:numCache>
                <c:formatCode>General</c:formatCode>
                <c:ptCount val="10"/>
                <c:pt idx="0">
                  <c:v>11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CC-4666-AE53-2CDEB87F911F}"/>
            </c:ext>
          </c:extLst>
        </c:ser>
        <c:ser>
          <c:idx val="1"/>
          <c:order val="1"/>
          <c:tx>
            <c:strRef>
              <c:f>Query5!$C$1</c:f>
              <c:strCache>
                <c:ptCount val="1"/>
                <c:pt idx="0">
                  <c:v>bowled_ball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delete val="1"/>
          </c:dLbls>
          <c:cat>
            <c:strRef>
              <c:f>Query5!$A$2:$A$11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A Nehra</c:v>
                </c:pt>
                <c:pt idx="6">
                  <c:v>NM Coulter-Nile</c:v>
                </c:pt>
                <c:pt idx="7">
                  <c:v>DJ Bravo</c:v>
                </c:pt>
                <c:pt idx="8">
                  <c:v>Imran Tahir</c:v>
                </c:pt>
                <c:pt idx="9">
                  <c:v>KK Cooper</c:v>
                </c:pt>
              </c:strCache>
            </c:strRef>
          </c:cat>
          <c:val>
            <c:numRef>
              <c:f>Query5!$C$2:$C$11</c:f>
              <c:numCache>
                <c:formatCode>General</c:formatCode>
                <c:ptCount val="10"/>
                <c:pt idx="0">
                  <c:v>787</c:v>
                </c:pt>
                <c:pt idx="1">
                  <c:v>560</c:v>
                </c:pt>
                <c:pt idx="2">
                  <c:v>605</c:v>
                </c:pt>
                <c:pt idx="3">
                  <c:v>556</c:v>
                </c:pt>
                <c:pt idx="4">
                  <c:v>2753</c:v>
                </c:pt>
                <c:pt idx="5">
                  <c:v>1878</c:v>
                </c:pt>
                <c:pt idx="6">
                  <c:v>705</c:v>
                </c:pt>
                <c:pt idx="7">
                  <c:v>2661</c:v>
                </c:pt>
                <c:pt idx="8">
                  <c:v>1278</c:v>
                </c:pt>
                <c:pt idx="9">
                  <c:v>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CC-4666-AE53-2CDEB87F911F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5378271"/>
        <c:axId val="225378751"/>
      </c:barChart>
      <c:catAx>
        <c:axId val="225378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78751"/>
        <c:crosses val="autoZero"/>
        <c:auto val="1"/>
        <c:lblAlgn val="ctr"/>
        <c:lblOffset val="100"/>
        <c:noMultiLvlLbl val="0"/>
      </c:catAx>
      <c:valAx>
        <c:axId val="225378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7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Query6!$B$1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Query6!$A$2:$A$11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Query6!$B$2:$B$11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148.568608094768</c:v>
                </c:pt>
                <c:pt idx="4">
                  <c:v>143.47413383958201</c:v>
                </c:pt>
                <c:pt idx="5">
                  <c:v>142.78874925194401</c:v>
                </c:pt>
                <c:pt idx="6">
                  <c:v>137.551581843191</c:v>
                </c:pt>
                <c:pt idx="7">
                  <c:v>137.51072961373299</c:v>
                </c:pt>
                <c:pt idx="8">
                  <c:v>136.990154711673</c:v>
                </c:pt>
                <c:pt idx="9">
                  <c:v>134.141274238227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5-4D9B-967C-4B4C0581BB79}"/>
            </c:ext>
          </c:extLst>
        </c:ser>
        <c:ser>
          <c:idx val="1"/>
          <c:order val="1"/>
          <c:tx>
            <c:strRef>
              <c:f>Query6!$C$1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Query6!$A$2:$A$11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Query6!$C$2:$C$11</c:f>
              <c:numCache>
                <c:formatCode>General</c:formatCode>
                <c:ptCount val="10"/>
                <c:pt idx="0">
                  <c:v>17.64</c:v>
                </c:pt>
                <c:pt idx="1">
                  <c:v>11.6938775510204</c:v>
                </c:pt>
                <c:pt idx="2">
                  <c:v>19.085106382978701</c:v>
                </c:pt>
                <c:pt idx="3">
                  <c:v>14.6811594202898</c:v>
                </c:pt>
                <c:pt idx="4">
                  <c:v>19.877358490565999</c:v>
                </c:pt>
                <c:pt idx="5">
                  <c:v>28.810344827586199</c:v>
                </c:pt>
                <c:pt idx="6">
                  <c:v>19.1315789473684</c:v>
                </c:pt>
                <c:pt idx="7">
                  <c:v>20.990990990990898</c:v>
                </c:pt>
                <c:pt idx="8">
                  <c:v>17.774999999999999</c:v>
                </c:pt>
                <c:pt idx="9">
                  <c:v>23.103999999999999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15-4D9B-967C-4B4C0581B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5756800"/>
        <c:axId val="825755360"/>
      </c:barChart>
      <c:catAx>
        <c:axId val="82575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55360"/>
        <c:crosses val="autoZero"/>
        <c:auto val="1"/>
        <c:lblAlgn val="ctr"/>
        <c:lblOffset val="100"/>
        <c:noMultiLvlLbl val="0"/>
      </c:catAx>
      <c:valAx>
        <c:axId val="8257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5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9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1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0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6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4166C-082B-4D65-945F-6ACC86AF94A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5C605B-CB85-4D04-8FA0-611DACDC2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3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C94C-8D48-F344-AAB6-0AE7BD56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261" y="1964268"/>
            <a:ext cx="7197726" cy="242146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SQL FINAL PROJECT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latin typeface="Bahnschrift SemiBold SemiConden" panose="020B0502040204020203" pitchFamily="34" charset="0"/>
              </a:rPr>
              <a:t>IPL AUCITON strategy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ADE3-E5F6-9827-C09B-011BD1427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-Aarohi Kapil</a:t>
            </a:r>
          </a:p>
          <a:p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June)</a:t>
            </a:r>
            <a:r>
              <a:rPr lang="en-US" baseline="30000" dirty="0"/>
              <a:t> </a:t>
            </a:r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93BF074-B4E0-A318-D89D-1217802A3FB1}"/>
              </a:ext>
            </a:extLst>
          </p:cNvPr>
          <p:cNvSpPr/>
          <p:nvPr/>
        </p:nvSpPr>
        <p:spPr>
          <a:xfrm>
            <a:off x="1306877" y="1424066"/>
            <a:ext cx="4215515" cy="4215515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EC5DE-33A0-D469-D721-F58064F0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3" y="1697359"/>
            <a:ext cx="5410199" cy="3649133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SELECT batsman AS </a:t>
            </a:r>
            <a:r>
              <a:rPr lang="en-US" sz="2000" b="1" dirty="0" err="1"/>
              <a:t>all_rounders,SUM</a:t>
            </a:r>
            <a:r>
              <a:rPr lang="en-US" sz="2000" b="1" dirty="0"/>
              <a:t>(</a:t>
            </a:r>
            <a:r>
              <a:rPr lang="en-US" sz="2000" b="1" dirty="0" err="1"/>
              <a:t>batsman_runs</a:t>
            </a:r>
            <a:r>
              <a:rPr lang="en-US" sz="2000" b="1" dirty="0"/>
              <a:t>) * 100.0 / COUNT(ball) AS </a:t>
            </a:r>
            <a:r>
              <a:rPr lang="en-US" sz="2000" b="1" dirty="0" err="1"/>
              <a:t>batting_strike_rate</a:t>
            </a:r>
            <a:r>
              <a:rPr lang="en-US" sz="2000" b="1" dirty="0"/>
              <a:t>,    COUNT(ball) * 1.0 / COUNT(CASE WHEN </a:t>
            </a:r>
            <a:r>
              <a:rPr lang="en-US" sz="2000" b="1" dirty="0" err="1"/>
              <a:t>is_wicket</a:t>
            </a:r>
            <a:r>
              <a:rPr lang="en-US" sz="2000" b="1" dirty="0"/>
              <a:t> = 1 THEN 1 ELSE NULL END) AS </a:t>
            </a:r>
            <a:r>
              <a:rPr lang="en-US" sz="2000" b="1" dirty="0" err="1"/>
              <a:t>bowling_strike_rateFROM</a:t>
            </a:r>
            <a:r>
              <a:rPr lang="en-US" sz="2000" b="1" dirty="0"/>
              <a:t> </a:t>
            </a:r>
            <a:r>
              <a:rPr lang="en-US" sz="2000" b="1" dirty="0" err="1"/>
              <a:t>IPL_BallWHERE</a:t>
            </a:r>
            <a:r>
              <a:rPr lang="en-US" sz="2000" b="1" dirty="0"/>
              <a:t> batsman IN(SELECT bowler FROM </a:t>
            </a:r>
            <a:r>
              <a:rPr lang="en-US" sz="2000" b="1" dirty="0" err="1"/>
              <a:t>IPL_Ball</a:t>
            </a:r>
            <a:r>
              <a:rPr lang="en-US" sz="2000" b="1" dirty="0"/>
              <a:t> GROUP BY bowler HAVING COUNT(ball)&gt;=300)GROUP BY batsman HAVING COUNT(ball)&gt;=500ORDER BY </a:t>
            </a:r>
            <a:r>
              <a:rPr lang="en-US" sz="2000" b="1" dirty="0" err="1"/>
              <a:t>batting_strike_rate</a:t>
            </a:r>
            <a:r>
              <a:rPr lang="en-US" sz="2000" b="1" dirty="0"/>
              <a:t> </a:t>
            </a:r>
            <a:r>
              <a:rPr lang="en-US" sz="2000" b="1" dirty="0" err="1"/>
              <a:t>DESC,bowling_strike_rate</a:t>
            </a:r>
            <a:r>
              <a:rPr lang="en-US" sz="2000" b="1" dirty="0"/>
              <a:t> ASC LIMIT 10;</a:t>
            </a:r>
            <a:endParaRPr lang="en-IN" sz="2000" b="1" dirty="0"/>
          </a:p>
          <a:p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F8DDB-CE43-F1B5-83AB-8F262EC3000A}"/>
              </a:ext>
            </a:extLst>
          </p:cNvPr>
          <p:cNvSpPr txBox="1"/>
          <p:nvPr/>
        </p:nvSpPr>
        <p:spPr>
          <a:xfrm>
            <a:off x="944380" y="944380"/>
            <a:ext cx="322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Query: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B9A528-5FB6-B6D1-505B-DC0E98CF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0" y="1126212"/>
            <a:ext cx="5569615" cy="3346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43271-0CCA-1915-7BCA-D14D4D1BDD84}"/>
              </a:ext>
            </a:extLst>
          </p:cNvPr>
          <p:cNvSpPr txBox="1"/>
          <p:nvPr/>
        </p:nvSpPr>
        <p:spPr>
          <a:xfrm>
            <a:off x="944380" y="5576341"/>
            <a:ext cx="1016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wicketkeepers I believe they should be hard hitters as they play an important role in team’s overall success and should be all rounders.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219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36A0-8E65-96E4-7157-86F47C1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9856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8F25-4B8D-C724-160F-02616F01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39" y="6096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400" dirty="0"/>
              <a:t>Get the count of cities that have hosted an IPL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COUNT(DISTINCT(city)) FROM </a:t>
            </a:r>
            <a:r>
              <a:rPr lang="en-US" sz="2400" dirty="0" err="1"/>
              <a:t>IPL_Match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7E97-F0BC-56E5-C191-52E47BB0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39" y="3045293"/>
            <a:ext cx="5675976" cy="243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62E93-95B0-09E4-626F-CE488349E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63" y="2398426"/>
            <a:ext cx="3909014" cy="41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697B-3240-7E8F-43D9-B03BF609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9856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296D-7231-6B5D-1D16-418ABCB2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Create table deliveries_v02 with all the columns of the table ‘deliveries’ and an additional column </a:t>
            </a:r>
            <a:r>
              <a:rPr lang="en-US" sz="2400" dirty="0" err="1"/>
              <a:t>ball_result</a:t>
            </a:r>
            <a:r>
              <a:rPr lang="en-US" sz="2400" dirty="0"/>
              <a:t> containing values boundary, dot or other depending on the </a:t>
            </a:r>
            <a:r>
              <a:rPr lang="en-US" sz="2400" dirty="0" err="1"/>
              <a:t>total_run</a:t>
            </a:r>
            <a:r>
              <a:rPr lang="en-US" sz="2400" dirty="0"/>
              <a:t> (boundary for &gt;= 4, dot for 0 and other for any other number)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TABLE deliveries_v02 ASSELECT *, (CASE WHEN </a:t>
            </a:r>
            <a:r>
              <a:rPr lang="en-US" sz="2400" dirty="0" err="1"/>
              <a:t>total_runs</a:t>
            </a:r>
            <a:r>
              <a:rPr lang="en-US" sz="2400" dirty="0"/>
              <a:t>&gt;=4 THEN 'boundary’ WHEN </a:t>
            </a:r>
            <a:r>
              <a:rPr lang="en-US" sz="2400" dirty="0" err="1"/>
              <a:t>total_runs</a:t>
            </a:r>
            <a:r>
              <a:rPr lang="en-US" sz="2400" dirty="0"/>
              <a:t> = 0 THEN 'dot’ ELSE 'other' END) AS "</a:t>
            </a:r>
            <a:r>
              <a:rPr lang="en-US" sz="2400" dirty="0" err="1"/>
              <a:t>ball_result</a:t>
            </a:r>
            <a:r>
              <a:rPr lang="en-US" sz="2400" dirty="0"/>
              <a:t>“ FROM </a:t>
            </a:r>
            <a:r>
              <a:rPr lang="en-US" sz="2400" dirty="0" err="1"/>
              <a:t>IPL_Ball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321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0BD8-D4B6-E9DE-0999-D92E7596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69" y="249579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BA72-E494-0F33-C3DB-DCF6D69F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69" y="85346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Write a query to fetch the total number of boundaries and dot balls from the deliveries_v02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SELECT </a:t>
            </a:r>
            <a:r>
              <a:rPr lang="en-US" sz="2400" dirty="0" err="1"/>
              <a:t>ball_result</a:t>
            </a:r>
            <a:r>
              <a:rPr lang="en-US" sz="2400" dirty="0"/>
              <a:t>, COUNT(</a:t>
            </a:r>
            <a:r>
              <a:rPr lang="en-US" sz="2400" dirty="0" err="1"/>
              <a:t>ball_result</a:t>
            </a:r>
            <a:r>
              <a:rPr lang="en-US" sz="2400" dirty="0"/>
              <a:t>) FROM deliveries_v02WHERE </a:t>
            </a:r>
            <a:r>
              <a:rPr lang="en-US" sz="2400" dirty="0" err="1"/>
              <a:t>ball_result</a:t>
            </a:r>
            <a:r>
              <a:rPr lang="en-US" sz="2400" dirty="0"/>
              <a:t> IN('boundary', 'dot') GROUP BY </a:t>
            </a:r>
            <a:r>
              <a:rPr lang="en-US" sz="2400" dirty="0" err="1"/>
              <a:t>ball_result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EA22A-9257-E5DF-59E2-69249AA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0" y="3503279"/>
            <a:ext cx="7274550" cy="2874972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3DA8F8D-B029-A07C-F279-4674B2E24FC2}"/>
              </a:ext>
            </a:extLst>
          </p:cNvPr>
          <p:cNvSpPr/>
          <p:nvPr/>
        </p:nvSpPr>
        <p:spPr>
          <a:xfrm>
            <a:off x="9278911" y="3659106"/>
            <a:ext cx="2503358" cy="2563318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0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DA5C-A382-EDA5-0F13-B7ABF80B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0" y="0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2CEA-6843-3228-4F46-8B0546CC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90" y="1032794"/>
            <a:ext cx="5744979" cy="517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Write a query to fetch the total number of boundaries scored by each team from the deliveries_v02 table and order it in descending order of the number of boundaries scored.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</a:t>
            </a:r>
            <a:r>
              <a:rPr lang="en-US" sz="2400" dirty="0" err="1"/>
              <a:t>batting_team</a:t>
            </a:r>
            <a:r>
              <a:rPr lang="en-US" sz="2400" dirty="0"/>
              <a:t>, COUNT(</a:t>
            </a:r>
            <a:r>
              <a:rPr lang="en-US" sz="2400" dirty="0" err="1"/>
              <a:t>ball_result</a:t>
            </a:r>
            <a:r>
              <a:rPr lang="en-US" sz="2400" dirty="0"/>
              <a:t>) AS boundaries FROM deliveries_v02WHERE </a:t>
            </a:r>
            <a:r>
              <a:rPr lang="en-US" sz="2400" dirty="0" err="1"/>
              <a:t>ball_result</a:t>
            </a:r>
            <a:r>
              <a:rPr lang="en-US" sz="2400" dirty="0"/>
              <a:t> = '</a:t>
            </a:r>
            <a:r>
              <a:rPr lang="en-US" sz="2400" dirty="0" err="1"/>
              <a:t>boundary'GROUP</a:t>
            </a:r>
            <a:r>
              <a:rPr lang="en-US" sz="2400" dirty="0"/>
              <a:t> BY </a:t>
            </a:r>
            <a:r>
              <a:rPr lang="en-US" sz="2400" dirty="0" err="1"/>
              <a:t>batting_teamORDER</a:t>
            </a:r>
            <a:r>
              <a:rPr lang="en-US" sz="2400" dirty="0"/>
              <a:t> BY boundaries DESC;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262F-8F98-FCA4-0A59-DEAF8075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53" y="512348"/>
            <a:ext cx="4616971" cy="59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4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C2D1-C5CB-D0E7-B45A-276332D3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1DA8-9986-C328-2814-00A6939A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32" y="1227667"/>
            <a:ext cx="5360232" cy="491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 Write a query to fetch the total number of dot balls bowled by each team and order it in descending order of the total number of dot balls bowled.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</a:t>
            </a:r>
            <a:r>
              <a:rPr lang="en-US" sz="2400" dirty="0" err="1"/>
              <a:t>bowling_team</a:t>
            </a:r>
            <a:r>
              <a:rPr lang="en-US" sz="2400" dirty="0"/>
              <a:t>, COUNT(</a:t>
            </a:r>
            <a:r>
              <a:rPr lang="en-US" sz="2400" dirty="0" err="1"/>
              <a:t>ball_result</a:t>
            </a:r>
            <a:r>
              <a:rPr lang="en-US" sz="2400" dirty="0"/>
              <a:t>) AS boundaries FROM deliveries_v02WHERE </a:t>
            </a:r>
            <a:r>
              <a:rPr lang="en-US" sz="2400" dirty="0" err="1"/>
              <a:t>ball_result</a:t>
            </a:r>
            <a:r>
              <a:rPr lang="en-US" sz="2400" dirty="0"/>
              <a:t> = '</a:t>
            </a:r>
            <a:r>
              <a:rPr lang="en-US" sz="2400" dirty="0" err="1"/>
              <a:t>dot'GROUP</a:t>
            </a:r>
            <a:r>
              <a:rPr lang="en-US" sz="2400" dirty="0"/>
              <a:t> BY </a:t>
            </a:r>
            <a:r>
              <a:rPr lang="en-US" sz="2400" dirty="0" err="1"/>
              <a:t>bowling_teamORDER</a:t>
            </a:r>
            <a:r>
              <a:rPr lang="en-US" sz="2400" dirty="0"/>
              <a:t> BY boundaries DESC;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5B850-CE97-335F-076B-62AA59D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59" y="279133"/>
            <a:ext cx="4377126" cy="6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2423-D64B-7E83-771E-688142E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EFEF-39A0-F7FF-0790-F222213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5689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6. Write a query to fetch the total number of dismissals by dismissal kinds where dismissal kind is not 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COUNT(</a:t>
            </a:r>
            <a:r>
              <a:rPr lang="en-US" sz="2400" dirty="0" err="1"/>
              <a:t>dismissal_kind</a:t>
            </a:r>
            <a:r>
              <a:rPr lang="en-US" sz="2400" dirty="0"/>
              <a:t>) FROM deliveries_v02 WHERE NOT </a:t>
            </a:r>
            <a:r>
              <a:rPr lang="en-US" sz="2400" dirty="0" err="1"/>
              <a:t>dismissal_kind</a:t>
            </a:r>
            <a:r>
              <a:rPr lang="en-US" sz="2400" dirty="0"/>
              <a:t>  = 'NA'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98B83-C681-E84E-8C02-6EFA6DB2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7" y="3628852"/>
            <a:ext cx="739243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DA3D-7A9B-814A-D0E4-5D44E257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E42F-48D5-5CD0-566E-2EF82469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06286"/>
            <a:ext cx="6374567" cy="446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7. Write a query to get the top 5 bowlers who conceded maximum extra runs from the deliveries table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bowler, SUM(</a:t>
            </a:r>
            <a:r>
              <a:rPr lang="en-US" sz="2400" dirty="0" err="1"/>
              <a:t>extra_runs</a:t>
            </a:r>
            <a:r>
              <a:rPr lang="en-US" sz="2400" dirty="0"/>
              <a:t>) AS </a:t>
            </a:r>
            <a:r>
              <a:rPr lang="en-US" sz="2400" dirty="0" err="1"/>
              <a:t>runs_concededFROM</a:t>
            </a:r>
            <a:r>
              <a:rPr lang="en-US" sz="2400" dirty="0"/>
              <a:t> </a:t>
            </a:r>
            <a:r>
              <a:rPr lang="en-US" sz="2400" dirty="0" err="1"/>
              <a:t>IPL_BallGROUP</a:t>
            </a:r>
            <a:r>
              <a:rPr lang="en-US" sz="2400" dirty="0"/>
              <a:t> BY </a:t>
            </a:r>
            <a:r>
              <a:rPr lang="en-US" sz="2400" dirty="0" err="1"/>
              <a:t>bowlerORDER</a:t>
            </a:r>
            <a:r>
              <a:rPr lang="en-US" sz="2400" dirty="0"/>
              <a:t> BY </a:t>
            </a:r>
            <a:r>
              <a:rPr lang="en-US" sz="2400" dirty="0" err="1"/>
              <a:t>runs_conceded</a:t>
            </a:r>
            <a:r>
              <a:rPr lang="en-US" sz="2400" dirty="0"/>
              <a:t> DESC LIMIT 5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F3C5-3CA8-1981-D838-80590A68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48" y="1337733"/>
            <a:ext cx="4274137" cy="26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A2D3-F5BA-0566-0BC8-178E047F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8D61-C0E0-478D-1B1D-A1A759C2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9581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8. Write a query to create a table named deliveries_v03 with all the columns of deliveries_v02 table and two additional column (named venue and </a:t>
            </a:r>
            <a:r>
              <a:rPr lang="en-US" sz="2400" dirty="0" err="1"/>
              <a:t>match_date</a:t>
            </a:r>
            <a:r>
              <a:rPr lang="en-US" sz="2400" dirty="0"/>
              <a:t>) of venue and date from table matches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CREATE TABLE deliveries_v03 AS</a:t>
            </a:r>
          </a:p>
          <a:p>
            <a:pPr marL="0" indent="0">
              <a:buNone/>
            </a:pPr>
            <a:r>
              <a:rPr lang="en-US" sz="2400" dirty="0"/>
              <a:t>SELECT d.*, </a:t>
            </a:r>
            <a:r>
              <a:rPr lang="en-US" sz="2400" dirty="0" err="1"/>
              <a:t>im.venue</a:t>
            </a:r>
            <a:r>
              <a:rPr lang="en-US" sz="2400" dirty="0"/>
              <a:t> AS venue, </a:t>
            </a:r>
            <a:r>
              <a:rPr lang="en-US" sz="2400" dirty="0" err="1"/>
              <a:t>im.date</a:t>
            </a:r>
            <a:r>
              <a:rPr lang="en-US" sz="2400" dirty="0"/>
              <a:t> AS </a:t>
            </a:r>
            <a:r>
              <a:rPr lang="en-US" sz="2400" dirty="0" err="1"/>
              <a:t>match_date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FROM deliveries_v02 AS d LEFT JOIN </a:t>
            </a:r>
            <a:r>
              <a:rPr lang="en-US" sz="2400" dirty="0" err="1"/>
              <a:t>IPL_Match</a:t>
            </a:r>
            <a:r>
              <a:rPr lang="en-US" sz="2400" dirty="0"/>
              <a:t> AS </a:t>
            </a:r>
            <a:r>
              <a:rPr lang="en-US" sz="2400" dirty="0" err="1"/>
              <a:t>im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ON d.id = im.id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E4E79-07C7-90FB-A43B-74A0EB0B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49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E089-8463-DEA9-C915-199F65D5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B599-8084-876D-57E5-462E7DE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37922"/>
            <a:ext cx="5205333" cy="5410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9. Write a query to fetch the total runs scored for each venue and order it in the descending order of total runs scored.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venue, SUM(</a:t>
            </a:r>
            <a:r>
              <a:rPr lang="en-US" sz="2400" dirty="0" err="1"/>
              <a:t>total_runs</a:t>
            </a:r>
            <a:r>
              <a:rPr lang="en-US" sz="2400" dirty="0"/>
              <a:t>) AS </a:t>
            </a:r>
            <a:r>
              <a:rPr lang="en-US" sz="2400" dirty="0" err="1"/>
              <a:t>venue_runs</a:t>
            </a:r>
            <a:r>
              <a:rPr lang="en-US" sz="2400" dirty="0"/>
              <a:t> FROM deliveries_v03 	GROUP BY venue ORDER BY </a:t>
            </a:r>
            <a:r>
              <a:rPr lang="en-US" sz="2400" dirty="0" err="1"/>
              <a:t>venue_runs</a:t>
            </a:r>
            <a:r>
              <a:rPr lang="en-US" sz="2400" dirty="0"/>
              <a:t> DESC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622D-7DEC-05E2-DED1-43F629CB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6749"/>
            <a:ext cx="5893966" cy="31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9E68-E435-CA93-0ABB-7F592B7B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1A4C-F94D-1294-D845-05F02C9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have two tables:</a:t>
            </a:r>
          </a:p>
          <a:p>
            <a:pPr lvl="1"/>
            <a:r>
              <a:rPr lang="en-IN" sz="2400" dirty="0"/>
              <a:t>IPL BALL(id, inning, over, ball, batsman, </a:t>
            </a:r>
            <a:r>
              <a:rPr lang="en-IN" sz="2400" dirty="0" err="1"/>
              <a:t>non_striker</a:t>
            </a:r>
            <a:r>
              <a:rPr lang="en-IN" sz="2400" dirty="0"/>
              <a:t>, bowler, </a:t>
            </a:r>
            <a:r>
              <a:rPr lang="en-IN" sz="2400" dirty="0" err="1"/>
              <a:t>batsman_runs</a:t>
            </a:r>
            <a:r>
              <a:rPr lang="en-IN" sz="2400" dirty="0"/>
              <a:t>, </a:t>
            </a:r>
            <a:r>
              <a:rPr lang="en-IN" sz="2400" dirty="0" err="1"/>
              <a:t>extra_runs</a:t>
            </a:r>
            <a:r>
              <a:rPr lang="en-IN" sz="2400" dirty="0"/>
              <a:t>, </a:t>
            </a:r>
            <a:r>
              <a:rPr lang="en-IN" sz="2400" dirty="0" err="1"/>
              <a:t>total_runs</a:t>
            </a:r>
            <a:r>
              <a:rPr lang="en-IN" sz="2400" dirty="0"/>
              <a:t>, </a:t>
            </a:r>
            <a:r>
              <a:rPr lang="en-IN" sz="2400" dirty="0" err="1"/>
              <a:t>is_wicket</a:t>
            </a:r>
            <a:r>
              <a:rPr lang="en-IN" sz="2400" dirty="0"/>
              <a:t>, </a:t>
            </a:r>
            <a:r>
              <a:rPr lang="en-IN" sz="2400" dirty="0" err="1"/>
              <a:t>dismissal_kind</a:t>
            </a:r>
            <a:r>
              <a:rPr lang="en-IN" sz="2400" dirty="0"/>
              <a:t>, </a:t>
            </a:r>
            <a:r>
              <a:rPr lang="en-IN" sz="2400" dirty="0" err="1"/>
              <a:t>player_dismissed</a:t>
            </a:r>
            <a:r>
              <a:rPr lang="en-IN" sz="2400" dirty="0"/>
              <a:t>, fielder, </a:t>
            </a:r>
            <a:r>
              <a:rPr lang="en-IN" sz="2400" dirty="0" err="1"/>
              <a:t>extras_type</a:t>
            </a:r>
            <a:r>
              <a:rPr lang="en-IN" sz="2400" dirty="0"/>
              <a:t>, </a:t>
            </a:r>
            <a:r>
              <a:rPr lang="en-IN" sz="2400" dirty="0" err="1"/>
              <a:t>batting_team</a:t>
            </a:r>
            <a:r>
              <a:rPr lang="en-IN" sz="2400" dirty="0"/>
              <a:t>, </a:t>
            </a:r>
            <a:r>
              <a:rPr lang="en-IN" sz="2400" dirty="0" err="1"/>
              <a:t>bowling_team</a:t>
            </a:r>
            <a:r>
              <a:rPr lang="en-IN" sz="2400" dirty="0"/>
              <a:t>)</a:t>
            </a:r>
          </a:p>
          <a:p>
            <a:pPr lvl="1"/>
            <a:r>
              <a:rPr lang="en-IN" sz="2400" dirty="0"/>
              <a:t>IPL MATCH(id, city, date, </a:t>
            </a:r>
            <a:r>
              <a:rPr lang="en-IN" sz="2400" dirty="0" err="1"/>
              <a:t>player_of_match</a:t>
            </a:r>
            <a:r>
              <a:rPr lang="en-IN" sz="2400" dirty="0"/>
              <a:t>, venue, </a:t>
            </a:r>
            <a:r>
              <a:rPr lang="en-IN" sz="2400" dirty="0" err="1"/>
              <a:t>neutral_venue</a:t>
            </a:r>
            <a:r>
              <a:rPr lang="en-IN" sz="2400" dirty="0"/>
              <a:t>, team1, team2, </a:t>
            </a:r>
            <a:r>
              <a:rPr lang="en-IN" sz="2400" dirty="0" err="1"/>
              <a:t>toss_winner</a:t>
            </a:r>
            <a:r>
              <a:rPr lang="en-IN" sz="2400" dirty="0"/>
              <a:t>, </a:t>
            </a:r>
            <a:r>
              <a:rPr lang="en-IN" sz="2400" dirty="0" err="1"/>
              <a:t>toss_decision</a:t>
            </a:r>
            <a:r>
              <a:rPr lang="en-IN" sz="2400" dirty="0"/>
              <a:t>, winner, result, </a:t>
            </a:r>
            <a:r>
              <a:rPr lang="en-IN" sz="2400" dirty="0" err="1"/>
              <a:t>result_margin</a:t>
            </a:r>
            <a:r>
              <a:rPr lang="en-IN" sz="2400" dirty="0"/>
              <a:t>, eliminator, method, umpire1, umpire2)</a:t>
            </a:r>
          </a:p>
          <a:p>
            <a:pPr marL="457200" lvl="1" indent="0">
              <a:buNone/>
            </a:pPr>
            <a:endParaRPr lang="en-IN" sz="2400" dirty="0"/>
          </a:p>
          <a:p>
            <a:r>
              <a:rPr lang="en-IN" sz="2400" dirty="0"/>
              <a:t>We will shortlist top batsmen, bowlers and all-rounders based on their previous records and performances respectively.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8FEC0-017F-A230-D82F-704975138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" r="3059" b="183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DA5C-1EE6-28C8-B2DF-D640FB1C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AB20-3BD2-3C7A-BFB3-8780DCF2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5984822" cy="4558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10. Write a query to fetch the year-wise total runs scored at Eden Gardens and order it in the descending order of total runs scored.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SELECT EXTRACT(YEAR FROM </a:t>
            </a:r>
            <a:r>
              <a:rPr lang="en-US" sz="2400" dirty="0" err="1"/>
              <a:t>match_date</a:t>
            </a:r>
            <a:r>
              <a:rPr lang="en-US" sz="2400" dirty="0"/>
              <a:t>), SUM(</a:t>
            </a:r>
            <a:r>
              <a:rPr lang="en-US" sz="2400" dirty="0" err="1"/>
              <a:t>total_runs</a:t>
            </a:r>
            <a:r>
              <a:rPr lang="en-US" sz="2400" dirty="0"/>
              <a:t>) AS </a:t>
            </a:r>
            <a:r>
              <a:rPr lang="en-US" sz="2400" dirty="0" err="1"/>
              <a:t>total_runs</a:t>
            </a:r>
            <a:r>
              <a:rPr lang="en-US" sz="2400" dirty="0"/>
              <a:t> 	FROM deliveries_v03WHERE venue = 'Eden </a:t>
            </a:r>
            <a:r>
              <a:rPr lang="en-US" sz="2400" dirty="0" err="1"/>
              <a:t>Gardens'GROUP</a:t>
            </a:r>
            <a:r>
              <a:rPr lang="en-US" sz="2400" dirty="0"/>
              <a:t> BY EXTRACT(YEAR FROM </a:t>
            </a:r>
            <a:r>
              <a:rPr lang="en-US" sz="2400" dirty="0" err="1"/>
              <a:t>match_date</a:t>
            </a:r>
            <a:r>
              <a:rPr lang="en-US" sz="2400" dirty="0"/>
              <a:t>)ORDER BY </a:t>
            </a:r>
            <a:r>
              <a:rPr lang="en-US" sz="2400" dirty="0" err="1"/>
              <a:t>total_runs</a:t>
            </a:r>
            <a:r>
              <a:rPr lang="en-US" sz="2400" dirty="0"/>
              <a:t> DESC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C8001-191F-8377-C474-DADDE345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36" y="693846"/>
            <a:ext cx="3486390" cy="5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73FE33-BFB8-218B-C76F-7CEC75C53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8890" r="1150" b="4988"/>
          <a:stretch/>
        </p:blipFill>
        <p:spPr>
          <a:xfrm>
            <a:off x="-68112" y="74951"/>
            <a:ext cx="12328223" cy="6783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B5DB16-B61B-1DEF-9589-1305D3704EE8}"/>
              </a:ext>
            </a:extLst>
          </p:cNvPr>
          <p:cNvSpPr/>
          <p:nvPr/>
        </p:nvSpPr>
        <p:spPr>
          <a:xfrm>
            <a:off x="2413417" y="2866310"/>
            <a:ext cx="69404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55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3AC1-6ECE-1A15-C675-4FCD3B16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35" y="106302"/>
            <a:ext cx="5410199" cy="1456267"/>
          </a:xfrm>
        </p:spPr>
        <p:txBody>
          <a:bodyPr/>
          <a:lstStyle/>
          <a:p>
            <a:r>
              <a:rPr lang="en-US" dirty="0"/>
              <a:t>Bidding on batters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6AA733-7764-6AEA-7AAE-37FBA1A85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452520"/>
              </p:ext>
            </p:extLst>
          </p:nvPr>
        </p:nvGraphicFramePr>
        <p:xfrm>
          <a:off x="473691" y="2877905"/>
          <a:ext cx="5100403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A20E7F-3888-6CD5-262C-01FA6D9F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41" y="238635"/>
            <a:ext cx="4915586" cy="275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4D9D5-D2AC-A3E3-8BA4-DC6C11334ED0}"/>
              </a:ext>
            </a:extLst>
          </p:cNvPr>
          <p:cNvSpPr txBox="1"/>
          <p:nvPr/>
        </p:nvSpPr>
        <p:spPr>
          <a:xfrm>
            <a:off x="6655633" y="3552669"/>
            <a:ext cx="4915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batsman, COUNT(ball) AS </a:t>
            </a:r>
            <a:r>
              <a:rPr lang="en-US" sz="2000" b="1" dirty="0" err="1"/>
              <a:t>ball_faced</a:t>
            </a:r>
            <a:r>
              <a:rPr lang="en-US" sz="2000" b="1" dirty="0"/>
              <a:t>, sum(</a:t>
            </a:r>
            <a:r>
              <a:rPr lang="en-US" sz="2000" b="1" dirty="0" err="1"/>
              <a:t>batsman_runs</a:t>
            </a:r>
            <a:r>
              <a:rPr lang="en-US" sz="2000" b="1" dirty="0"/>
              <a:t>) AS </a:t>
            </a:r>
            <a:r>
              <a:rPr lang="en-US" sz="2000" b="1" dirty="0" err="1"/>
              <a:t>runs_scored</a:t>
            </a:r>
            <a:r>
              <a:rPr lang="en-US" sz="2000" b="1" dirty="0"/>
              <a:t>, 	sum(</a:t>
            </a:r>
            <a:r>
              <a:rPr lang="en-US" sz="2000" b="1" dirty="0" err="1"/>
              <a:t>batsman_runs</a:t>
            </a:r>
            <a:r>
              <a:rPr lang="en-US" sz="2000" b="1" dirty="0"/>
              <a:t>*100.0)/count(</a:t>
            </a:r>
            <a:r>
              <a:rPr lang="en-US" sz="2000" b="1" dirty="0" err="1"/>
              <a:t>batsman_runs</a:t>
            </a:r>
            <a:r>
              <a:rPr lang="en-US" sz="2000" b="1" dirty="0"/>
              <a:t>) AS </a:t>
            </a:r>
            <a:r>
              <a:rPr lang="en-US" sz="2000" b="1" dirty="0" err="1"/>
              <a:t>strike_rate</a:t>
            </a:r>
            <a:r>
              <a:rPr lang="en-US" sz="2000" b="1" dirty="0"/>
              <a:t> 	FROM </a:t>
            </a:r>
            <a:r>
              <a:rPr lang="en-US" sz="2000" b="1" dirty="0" err="1"/>
              <a:t>IPL_Ball</a:t>
            </a:r>
            <a:r>
              <a:rPr lang="en-US" sz="2000" b="1" dirty="0"/>
              <a:t> WHERE ball IN(SELECT ball WHERE </a:t>
            </a:r>
            <a:r>
              <a:rPr lang="en-US" sz="2000" b="1" dirty="0" err="1"/>
              <a:t>extras_type</a:t>
            </a:r>
            <a:r>
              <a:rPr lang="en-US" sz="2000" b="1" dirty="0"/>
              <a:t> = 'NA')	GROUP BY batsman	HAVING COUNT(ball)&gt;=500	ORDER BY </a:t>
            </a:r>
            <a:r>
              <a:rPr lang="en-US" sz="2000" b="1" dirty="0" err="1"/>
              <a:t>strike_rate</a:t>
            </a:r>
            <a:r>
              <a:rPr lang="en-US" sz="2000" b="1" dirty="0"/>
              <a:t> DESC LIMIT 10;</a:t>
            </a:r>
            <a:endParaRPr lang="en-IN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C4CA8-A2D9-B368-762E-2C32E3AFDCCA}"/>
              </a:ext>
            </a:extLst>
          </p:cNvPr>
          <p:cNvSpPr/>
          <p:nvPr/>
        </p:nvSpPr>
        <p:spPr>
          <a:xfrm rot="20600569">
            <a:off x="318695" y="686522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8BD80-7AD7-A45E-D486-A91E6CDB1283}"/>
              </a:ext>
            </a:extLst>
          </p:cNvPr>
          <p:cNvSpPr/>
          <p:nvPr/>
        </p:nvSpPr>
        <p:spPr>
          <a:xfrm rot="20517736">
            <a:off x="259968" y="479219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1000801-7123-0901-BC5B-F47FC34F667B}"/>
              </a:ext>
            </a:extLst>
          </p:cNvPr>
          <p:cNvSpPr/>
          <p:nvPr/>
        </p:nvSpPr>
        <p:spPr>
          <a:xfrm>
            <a:off x="681436" y="570276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328C-B75A-2FEF-7202-8445A5A3A526}"/>
              </a:ext>
            </a:extLst>
          </p:cNvPr>
          <p:cNvSpPr txBox="1"/>
          <p:nvPr/>
        </p:nvSpPr>
        <p:spPr>
          <a:xfrm>
            <a:off x="681436" y="1752977"/>
            <a:ext cx="475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Batsmen who have high strike rates and have faced more than 500 balls in matches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39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052-CAE0-84A8-8811-8020F44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09" y="123981"/>
            <a:ext cx="4591024" cy="1456267"/>
          </a:xfrm>
        </p:spPr>
        <p:txBody>
          <a:bodyPr/>
          <a:lstStyle/>
          <a:p>
            <a:r>
              <a:rPr lang="en-US" dirty="0"/>
              <a:t>Bidding on batters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19ED-2155-FEAF-AF9F-C7DBA0B9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7319"/>
            <a:ext cx="5520127" cy="3649133"/>
          </a:xfrm>
        </p:spPr>
        <p:txBody>
          <a:bodyPr>
            <a:normAutofit/>
          </a:bodyPr>
          <a:lstStyle/>
          <a:p>
            <a:r>
              <a:rPr lang="en-IN" sz="2000" b="1" dirty="0"/>
              <a:t>SELECT </a:t>
            </a:r>
            <a:r>
              <a:rPr lang="en-IN" sz="2000" b="1" dirty="0" err="1"/>
              <a:t>ib.batsman</a:t>
            </a:r>
            <a:r>
              <a:rPr lang="en-IN" sz="2000" b="1" dirty="0"/>
              <a:t>, COUNT(DISTINCT(EXTRACT(YEAR FROM </a:t>
            </a:r>
            <a:r>
              <a:rPr lang="en-IN" sz="2000" b="1" dirty="0" err="1"/>
              <a:t>im.date</a:t>
            </a:r>
            <a:r>
              <a:rPr lang="en-IN" sz="2000" b="1" dirty="0"/>
              <a:t>))) AS matches,	sum(</a:t>
            </a:r>
            <a:r>
              <a:rPr lang="en-IN" sz="2000" b="1" dirty="0" err="1"/>
              <a:t>batsman_runs</a:t>
            </a:r>
            <a:r>
              <a:rPr lang="en-IN" sz="2000" b="1" dirty="0"/>
              <a:t>)/sum(</a:t>
            </a:r>
            <a:r>
              <a:rPr lang="en-IN" sz="2000" b="1" dirty="0" err="1"/>
              <a:t>is_wicket</a:t>
            </a:r>
            <a:r>
              <a:rPr lang="en-IN" sz="2000" b="1" dirty="0"/>
              <a:t>) AS average	FROM </a:t>
            </a:r>
            <a:r>
              <a:rPr lang="en-IN" sz="2000" b="1" dirty="0" err="1"/>
              <a:t>IPL_Ball</a:t>
            </a:r>
            <a:r>
              <a:rPr lang="en-IN" sz="2000" b="1" dirty="0"/>
              <a:t> AS </a:t>
            </a:r>
            <a:r>
              <a:rPr lang="en-IN" sz="2000" b="1" dirty="0" err="1"/>
              <a:t>ib</a:t>
            </a:r>
            <a:r>
              <a:rPr lang="en-IN" sz="2000" b="1" dirty="0"/>
              <a:t> JOIN </a:t>
            </a:r>
            <a:r>
              <a:rPr lang="en-IN" sz="2000" b="1" dirty="0" err="1"/>
              <a:t>IPL_Match</a:t>
            </a:r>
            <a:r>
              <a:rPr lang="en-IN" sz="2000" b="1" dirty="0"/>
              <a:t> AS </a:t>
            </a:r>
            <a:r>
              <a:rPr lang="en-IN" sz="2000" b="1" dirty="0" err="1"/>
              <a:t>im</a:t>
            </a:r>
            <a:r>
              <a:rPr lang="en-IN" sz="2000" b="1" dirty="0"/>
              <a:t>	ON ib.id = im.id	GROUP BY </a:t>
            </a:r>
            <a:r>
              <a:rPr lang="en-IN" sz="2000" b="1" dirty="0" err="1"/>
              <a:t>ib.batsman</a:t>
            </a:r>
            <a:r>
              <a:rPr lang="en-IN" sz="2000" b="1" dirty="0"/>
              <a:t>	HAVING COUNT(DISTINCT(EXTRACT(YEAR FROM </a:t>
            </a:r>
            <a:r>
              <a:rPr lang="en-IN" sz="2000" b="1" dirty="0" err="1"/>
              <a:t>im.date</a:t>
            </a:r>
            <a:r>
              <a:rPr lang="en-IN" sz="2000" b="1" dirty="0"/>
              <a:t>)))&gt;2	ORDER BY average DESC LIMIT 10;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A9842-0855-AAF9-BBB5-2444B834D3B4}"/>
              </a:ext>
            </a:extLst>
          </p:cNvPr>
          <p:cNvSpPr/>
          <p:nvPr/>
        </p:nvSpPr>
        <p:spPr>
          <a:xfrm rot="20600569">
            <a:off x="353867" y="716867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5D3F-DA44-4479-4099-440EA7746040}"/>
              </a:ext>
            </a:extLst>
          </p:cNvPr>
          <p:cNvSpPr/>
          <p:nvPr/>
        </p:nvSpPr>
        <p:spPr>
          <a:xfrm rot="20517736">
            <a:off x="295140" y="509564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DC96AA1-0539-C2CB-9D39-0FF5AB5D2B2D}"/>
              </a:ext>
            </a:extLst>
          </p:cNvPr>
          <p:cNvSpPr/>
          <p:nvPr/>
        </p:nvSpPr>
        <p:spPr>
          <a:xfrm>
            <a:off x="716608" y="600621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592F6-980A-F566-B09F-F0BF91E7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7" y="2499192"/>
            <a:ext cx="4442262" cy="3923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42E8A-B00C-5E18-9C2A-827475051FD6}"/>
              </a:ext>
            </a:extLst>
          </p:cNvPr>
          <p:cNvSpPr txBox="1"/>
          <p:nvPr/>
        </p:nvSpPr>
        <p:spPr>
          <a:xfrm>
            <a:off x="884870" y="1412248"/>
            <a:ext cx="4134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Batsmen with good average who have played more than 2 IPL seasons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BCD42E-D2CC-0EBE-126C-D5BAF8CF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163" y="3980131"/>
            <a:ext cx="2550550" cy="25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642BA-5F59-037F-D9AE-9A9BA61E4955}"/>
              </a:ext>
            </a:extLst>
          </p:cNvPr>
          <p:cNvSpPr txBox="1">
            <a:spLocks/>
          </p:cNvSpPr>
          <p:nvPr/>
        </p:nvSpPr>
        <p:spPr>
          <a:xfrm>
            <a:off x="1059935" y="106302"/>
            <a:ext cx="54101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Bidding on batters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C3FA3-5BCF-01AD-547C-462EAECBC284}"/>
              </a:ext>
            </a:extLst>
          </p:cNvPr>
          <p:cNvSpPr/>
          <p:nvPr/>
        </p:nvSpPr>
        <p:spPr>
          <a:xfrm rot="20600569">
            <a:off x="318695" y="686522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57D35-8065-4BA6-6EB8-46B683F949E8}"/>
              </a:ext>
            </a:extLst>
          </p:cNvPr>
          <p:cNvSpPr/>
          <p:nvPr/>
        </p:nvSpPr>
        <p:spPr>
          <a:xfrm rot="20517736">
            <a:off x="259968" y="479219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29DE31F-C2B5-86F6-F1C1-073C1EFC815F}"/>
              </a:ext>
            </a:extLst>
          </p:cNvPr>
          <p:cNvSpPr/>
          <p:nvPr/>
        </p:nvSpPr>
        <p:spPr>
          <a:xfrm>
            <a:off x="681436" y="570276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C86F8-B861-BB25-A87C-1A59DE5F7E87}"/>
              </a:ext>
            </a:extLst>
          </p:cNvPr>
          <p:cNvSpPr txBox="1"/>
          <p:nvPr/>
        </p:nvSpPr>
        <p:spPr>
          <a:xfrm>
            <a:off x="220170" y="2158855"/>
            <a:ext cx="4231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Hard hitter players who have hit most of their runs in boundaries and have played at least 2 IPL seasons</a:t>
            </a:r>
            <a:endParaRPr lang="en-IN" sz="20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04E1CAD-AEFE-5E75-A050-8068773C2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63452"/>
              </p:ext>
            </p:extLst>
          </p:nvPr>
        </p:nvGraphicFramePr>
        <p:xfrm>
          <a:off x="4452080" y="1352861"/>
          <a:ext cx="6805533" cy="477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ED85EFFF-03FC-16F7-0A9A-0BC0E34D0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1" y="3102405"/>
            <a:ext cx="3402767" cy="38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1A6-6865-D788-9516-32E2562C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CREATE TABLE Boundaries ASSELECT batsman, SUM(</a:t>
            </a:r>
            <a:r>
              <a:rPr lang="en-US" sz="2000" b="1" dirty="0" err="1"/>
              <a:t>batsman_runs</a:t>
            </a:r>
            <a:r>
              <a:rPr lang="en-US" sz="2000" b="1" dirty="0"/>
              <a:t>) AS </a:t>
            </a:r>
            <a:r>
              <a:rPr lang="en-US" sz="2000" b="1" dirty="0" err="1"/>
              <a:t>total_runs</a:t>
            </a:r>
            <a:r>
              <a:rPr lang="en-US" sz="2000" b="1" dirty="0"/>
              <a:t>, SUM(CASE WHEN </a:t>
            </a:r>
            <a:r>
              <a:rPr lang="en-US" sz="2000" b="1" dirty="0" err="1"/>
              <a:t>batsman_runs</a:t>
            </a:r>
            <a:r>
              <a:rPr lang="en-US" sz="2000" b="1" dirty="0"/>
              <a:t> IN(4,6) THEN  </a:t>
            </a:r>
            <a:r>
              <a:rPr lang="en-US" sz="2000" b="1" dirty="0" err="1"/>
              <a:t>batsman_runs</a:t>
            </a:r>
            <a:r>
              <a:rPr lang="en-US" sz="2000" b="1" dirty="0"/>
              <a:t> ELSE NULL END) AS </a:t>
            </a:r>
            <a:r>
              <a:rPr lang="en-US" sz="2000" b="1" dirty="0" err="1"/>
              <a:t>boundary_hitsFROM</a:t>
            </a:r>
            <a:r>
              <a:rPr lang="en-US" sz="2000" b="1" dirty="0"/>
              <a:t> </a:t>
            </a:r>
            <a:r>
              <a:rPr lang="en-US" sz="2000" b="1" dirty="0" err="1"/>
              <a:t>IPL_BallGROUP</a:t>
            </a:r>
            <a:r>
              <a:rPr lang="en-US" sz="2000" b="1" dirty="0"/>
              <a:t> BY batsman;</a:t>
            </a:r>
          </a:p>
          <a:p>
            <a:endParaRPr lang="en-US" sz="2000" b="1" dirty="0"/>
          </a:p>
          <a:p>
            <a:r>
              <a:rPr lang="en-US" sz="2000" b="1" dirty="0"/>
              <a:t>SELECT *, (</a:t>
            </a:r>
            <a:r>
              <a:rPr lang="en-US" sz="2000" b="1" dirty="0" err="1"/>
              <a:t>boundary_hits</a:t>
            </a:r>
            <a:r>
              <a:rPr lang="en-US" sz="2000" b="1" dirty="0"/>
              <a:t>*1./</a:t>
            </a:r>
            <a:r>
              <a:rPr lang="en-US" sz="2000" b="1" dirty="0" err="1"/>
              <a:t>total_runs</a:t>
            </a:r>
            <a:r>
              <a:rPr lang="en-US" sz="2000" b="1" dirty="0"/>
              <a:t>)*100 AS </a:t>
            </a:r>
            <a:r>
              <a:rPr lang="en-US" sz="2000" b="1" dirty="0" err="1"/>
              <a:t>precent_of_hitsFROM</a:t>
            </a:r>
            <a:r>
              <a:rPr lang="en-US" sz="2000" b="1" dirty="0"/>
              <a:t> Boundaries WHERE batsman IN(SELECT batsman FROM </a:t>
            </a:r>
            <a:r>
              <a:rPr lang="en-US" sz="2000" b="1" dirty="0" err="1"/>
              <a:t>IPL_Ball</a:t>
            </a:r>
            <a:r>
              <a:rPr lang="en-US" sz="2000" b="1" dirty="0"/>
              <a:t> 	GROUP BY batsman HAVING COUNT(DISTINCT id)&gt;28 )ORDER BY (</a:t>
            </a:r>
            <a:r>
              <a:rPr lang="en-US" sz="2000" b="1" dirty="0" err="1"/>
              <a:t>boundary_hits</a:t>
            </a:r>
            <a:r>
              <a:rPr lang="en-US" sz="2000" b="1" dirty="0"/>
              <a:t>*1./</a:t>
            </a:r>
            <a:r>
              <a:rPr lang="en-US" sz="2000" b="1" dirty="0" err="1"/>
              <a:t>total_runs</a:t>
            </a:r>
            <a:r>
              <a:rPr lang="en-US" sz="2000" b="1" dirty="0"/>
              <a:t>)*100 DESC LIMIT 10;</a:t>
            </a:r>
            <a:endParaRPr lang="en-IN" sz="20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708272-D764-3C34-701E-211098D6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49" y="1590711"/>
            <a:ext cx="5191850" cy="2759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8A38E-788C-C993-33FD-3AA31D8BED9C}"/>
              </a:ext>
            </a:extLst>
          </p:cNvPr>
          <p:cNvSpPr txBox="1"/>
          <p:nvPr/>
        </p:nvSpPr>
        <p:spPr>
          <a:xfrm>
            <a:off x="944380" y="944380"/>
            <a:ext cx="322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20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32491-CD95-5E57-A2F1-2CF3064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35" y="106302"/>
            <a:ext cx="5410199" cy="1456267"/>
          </a:xfrm>
        </p:spPr>
        <p:txBody>
          <a:bodyPr/>
          <a:lstStyle/>
          <a:p>
            <a:r>
              <a:rPr lang="en-US" dirty="0"/>
              <a:t>Bidding on </a:t>
            </a:r>
            <a:r>
              <a:rPr lang="en-US" dirty="0" err="1"/>
              <a:t>bOWLERS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5614-443F-B345-A010-265C63AA2E54}"/>
              </a:ext>
            </a:extLst>
          </p:cNvPr>
          <p:cNvSpPr txBox="1"/>
          <p:nvPr/>
        </p:nvSpPr>
        <p:spPr>
          <a:xfrm>
            <a:off x="6594978" y="1337479"/>
            <a:ext cx="4915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SELECT bowler, SUM(</a:t>
            </a:r>
            <a:r>
              <a:rPr lang="en-US" sz="2000" b="1" dirty="0" err="1"/>
              <a:t>total_runs</a:t>
            </a:r>
            <a:r>
              <a:rPr lang="en-US" sz="2000" b="1" dirty="0"/>
              <a:t>)*1./(COUNT(ball)/6) AS </a:t>
            </a:r>
            <a:r>
              <a:rPr lang="en-US" sz="2000" b="1" dirty="0" err="1"/>
              <a:t>economy_rate</a:t>
            </a:r>
            <a:r>
              <a:rPr lang="en-US" sz="2000" b="1" dirty="0"/>
              <a:t>,       COUNT(ball) AS </a:t>
            </a:r>
            <a:r>
              <a:rPr lang="en-US" sz="2000" b="1" dirty="0" err="1"/>
              <a:t>balls_bowledFROM</a:t>
            </a:r>
            <a:r>
              <a:rPr lang="en-US" sz="2000" b="1" dirty="0"/>
              <a:t> </a:t>
            </a:r>
            <a:r>
              <a:rPr lang="en-US" sz="2000" b="1" dirty="0" err="1"/>
              <a:t>IPL_Ball</a:t>
            </a:r>
            <a:r>
              <a:rPr lang="en-US" sz="2000" b="1" dirty="0"/>
              <a:t> WHERE </a:t>
            </a:r>
            <a:r>
              <a:rPr lang="en-US" sz="2000" b="1" dirty="0" err="1"/>
              <a:t>extras_type</a:t>
            </a:r>
            <a:r>
              <a:rPr lang="en-US" sz="2000" b="1" dirty="0"/>
              <a:t> NOT IN ('</a:t>
            </a:r>
            <a:r>
              <a:rPr lang="en-US" sz="2000" b="1" dirty="0" err="1"/>
              <a:t>legbyes</a:t>
            </a:r>
            <a:r>
              <a:rPr lang="en-US" sz="2000" b="1" dirty="0"/>
              <a:t>', 'penalty', '</a:t>
            </a:r>
            <a:r>
              <a:rPr lang="en-US" sz="2000" b="1" dirty="0" err="1"/>
              <a:t>wides</a:t>
            </a:r>
            <a:r>
              <a:rPr lang="en-US" sz="2000" b="1" dirty="0"/>
              <a:t>', '</a:t>
            </a:r>
            <a:r>
              <a:rPr lang="en-US" sz="2000" b="1" dirty="0" err="1"/>
              <a:t>noballs</a:t>
            </a:r>
            <a:r>
              <a:rPr lang="en-US" sz="2000" b="1" dirty="0"/>
              <a:t>')GROUP BY </a:t>
            </a:r>
            <a:r>
              <a:rPr lang="en-US" sz="2000" b="1" dirty="0" err="1"/>
              <a:t>bowlerHAVING</a:t>
            </a:r>
            <a:r>
              <a:rPr lang="en-US" sz="2000" b="1" dirty="0"/>
              <a:t> COUNT(ball) &gt;= 500ORDER BY </a:t>
            </a:r>
            <a:r>
              <a:rPr lang="en-US" sz="2000" b="1" dirty="0" err="1"/>
              <a:t>economy_rate</a:t>
            </a:r>
            <a:r>
              <a:rPr lang="en-US" sz="2000" b="1" dirty="0"/>
              <a:t> ASC LIMIT 10;</a:t>
            </a:r>
            <a:endParaRPr lang="en-I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74C31-9B2C-CCAB-5F42-7034B6C8EAB4}"/>
              </a:ext>
            </a:extLst>
          </p:cNvPr>
          <p:cNvSpPr/>
          <p:nvPr/>
        </p:nvSpPr>
        <p:spPr>
          <a:xfrm rot="20600569">
            <a:off x="318695" y="686522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3980F-9DB3-A20E-698B-895CBB0697FB}"/>
              </a:ext>
            </a:extLst>
          </p:cNvPr>
          <p:cNvSpPr/>
          <p:nvPr/>
        </p:nvSpPr>
        <p:spPr>
          <a:xfrm rot="20517736">
            <a:off x="259968" y="479219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07CA34-E04F-7DB1-559C-9F10D8D90A16}"/>
              </a:ext>
            </a:extLst>
          </p:cNvPr>
          <p:cNvSpPr/>
          <p:nvPr/>
        </p:nvSpPr>
        <p:spPr>
          <a:xfrm>
            <a:off x="681436" y="570276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568E3-9D5D-07F7-CA13-27716FF59FDF}"/>
              </a:ext>
            </a:extLst>
          </p:cNvPr>
          <p:cNvSpPr txBox="1"/>
          <p:nvPr/>
        </p:nvSpPr>
        <p:spPr>
          <a:xfrm>
            <a:off x="681436" y="1752977"/>
            <a:ext cx="475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Bowlers with good economy who have bowled at least 500 balls in IPL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383E5-A93C-9123-E821-21ACBC58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97" y="2768640"/>
            <a:ext cx="5127463" cy="3519084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B161CC9-726D-F0C7-0201-14E86286590A}"/>
              </a:ext>
            </a:extLst>
          </p:cNvPr>
          <p:cNvSpPr/>
          <p:nvPr/>
        </p:nvSpPr>
        <p:spPr>
          <a:xfrm>
            <a:off x="9908498" y="4494271"/>
            <a:ext cx="1978701" cy="2052500"/>
          </a:xfrm>
          <a:prstGeom prst="flowChartConnector">
            <a:avLst/>
          </a:prstGeom>
          <a:blipFill dpi="0" rotWithShape="1"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B27D6A-BE0F-8B8E-FA34-B3725AA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35" y="106302"/>
            <a:ext cx="5410199" cy="1456267"/>
          </a:xfrm>
        </p:spPr>
        <p:txBody>
          <a:bodyPr/>
          <a:lstStyle/>
          <a:p>
            <a:r>
              <a:rPr lang="en-US" dirty="0"/>
              <a:t>Bidding on BOWLERS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CE917-5402-4548-5D16-5FD02709CBCF}"/>
              </a:ext>
            </a:extLst>
          </p:cNvPr>
          <p:cNvSpPr txBox="1"/>
          <p:nvPr/>
        </p:nvSpPr>
        <p:spPr>
          <a:xfrm>
            <a:off x="6655633" y="3852472"/>
            <a:ext cx="4915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SELECT bowler, COUNT(ball)/COUNT(CASE WHEN </a:t>
            </a:r>
            <a:r>
              <a:rPr lang="en-US" sz="2000" b="1" dirty="0" err="1"/>
              <a:t>is_wicket</a:t>
            </a:r>
            <a:r>
              <a:rPr lang="en-US" sz="2000" b="1" dirty="0"/>
              <a:t>=1 THEN 1 ELSE NULL END) AS </a:t>
            </a:r>
            <a:r>
              <a:rPr lang="en-US" sz="2000" b="1" dirty="0" err="1"/>
              <a:t>strike_rate,COUNT</a:t>
            </a:r>
            <a:r>
              <a:rPr lang="en-US" sz="2000" b="1" dirty="0"/>
              <a:t>(ball) AS </a:t>
            </a:r>
            <a:r>
              <a:rPr lang="en-US" sz="2000" b="1" dirty="0" err="1"/>
              <a:t>bowled_ballFROM</a:t>
            </a:r>
            <a:r>
              <a:rPr lang="en-US" sz="2000" b="1" dirty="0"/>
              <a:t> </a:t>
            </a:r>
            <a:r>
              <a:rPr lang="en-US" sz="2000" b="1" dirty="0" err="1"/>
              <a:t>IPL_BallWHERE</a:t>
            </a:r>
            <a:r>
              <a:rPr lang="en-US" sz="2000" b="1" dirty="0"/>
              <a:t> </a:t>
            </a:r>
            <a:r>
              <a:rPr lang="en-US" sz="2000" b="1" dirty="0" err="1"/>
              <a:t>extras_type</a:t>
            </a:r>
            <a:r>
              <a:rPr lang="en-US" sz="2000" b="1" dirty="0"/>
              <a:t> = 'NA'GROUP BY </a:t>
            </a:r>
            <a:r>
              <a:rPr lang="en-US" sz="2000" b="1" dirty="0" err="1"/>
              <a:t>bowlerHAVING</a:t>
            </a:r>
            <a:r>
              <a:rPr lang="en-US" sz="2000" b="1" dirty="0"/>
              <a:t> COUNT(ball)&gt;=500ORDER BY </a:t>
            </a:r>
            <a:r>
              <a:rPr lang="en-US" sz="2000" b="1" dirty="0" err="1"/>
              <a:t>strike_rate</a:t>
            </a:r>
            <a:r>
              <a:rPr lang="en-US" sz="2000" b="1" dirty="0"/>
              <a:t> ASC LIMIT 10;</a:t>
            </a:r>
            <a:endParaRPr lang="en-I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4E792-C02A-02CD-2D46-22DBE2600548}"/>
              </a:ext>
            </a:extLst>
          </p:cNvPr>
          <p:cNvSpPr/>
          <p:nvPr/>
        </p:nvSpPr>
        <p:spPr>
          <a:xfrm rot="20600569">
            <a:off x="318695" y="686522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2F3C3-0272-C0B1-BF35-064C0B23ADE7}"/>
              </a:ext>
            </a:extLst>
          </p:cNvPr>
          <p:cNvSpPr/>
          <p:nvPr/>
        </p:nvSpPr>
        <p:spPr>
          <a:xfrm rot="20517736">
            <a:off x="259968" y="479219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3876EA9-7894-5CFF-DE17-F2372CB430D3}"/>
              </a:ext>
            </a:extLst>
          </p:cNvPr>
          <p:cNvSpPr/>
          <p:nvPr/>
        </p:nvSpPr>
        <p:spPr>
          <a:xfrm>
            <a:off x="681436" y="570276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96672-7D47-CF5A-D8F9-EBC0246A4E91}"/>
              </a:ext>
            </a:extLst>
          </p:cNvPr>
          <p:cNvSpPr txBox="1"/>
          <p:nvPr/>
        </p:nvSpPr>
        <p:spPr>
          <a:xfrm>
            <a:off x="681436" y="1752977"/>
            <a:ext cx="475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Bowlers with the best strike rate and have bowled at least 500 balls in IPL</a:t>
            </a:r>
            <a:endParaRPr lang="en-IN" sz="2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1353BC3-77E5-AF9A-9694-2ACCDB1D4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597776"/>
              </p:ext>
            </p:extLst>
          </p:nvPr>
        </p:nvGraphicFramePr>
        <p:xfrm>
          <a:off x="405969" y="2768639"/>
          <a:ext cx="5560116" cy="3619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73C219F-2C2B-C852-D6A4-6A6634AD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09" y="222957"/>
            <a:ext cx="4040967" cy="32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7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DABC74-86CF-7396-B129-65D1A4CF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35" y="106302"/>
            <a:ext cx="5410199" cy="1456267"/>
          </a:xfrm>
        </p:spPr>
        <p:txBody>
          <a:bodyPr/>
          <a:lstStyle/>
          <a:p>
            <a:r>
              <a:rPr lang="en-US" dirty="0"/>
              <a:t>Bidding on BOWLERS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EEE02-A42A-170A-6511-1181271C6A7F}"/>
              </a:ext>
            </a:extLst>
          </p:cNvPr>
          <p:cNvSpPr/>
          <p:nvPr/>
        </p:nvSpPr>
        <p:spPr>
          <a:xfrm rot="20600569">
            <a:off x="318695" y="686522"/>
            <a:ext cx="309993" cy="8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522EA-94A4-E997-2DFE-0E8C58482456}"/>
              </a:ext>
            </a:extLst>
          </p:cNvPr>
          <p:cNvSpPr/>
          <p:nvPr/>
        </p:nvSpPr>
        <p:spPr>
          <a:xfrm rot="20517736">
            <a:off x="259968" y="479219"/>
            <a:ext cx="106202" cy="27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D0EB6BA-1ACE-48B6-AB51-30F08D5631E8}"/>
              </a:ext>
            </a:extLst>
          </p:cNvPr>
          <p:cNvSpPr/>
          <p:nvPr/>
        </p:nvSpPr>
        <p:spPr>
          <a:xfrm>
            <a:off x="681436" y="570276"/>
            <a:ext cx="336524" cy="3195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4085D-B446-14BA-1C41-C455DFD48F07}"/>
              </a:ext>
            </a:extLst>
          </p:cNvPr>
          <p:cNvSpPr txBox="1"/>
          <p:nvPr/>
        </p:nvSpPr>
        <p:spPr>
          <a:xfrm>
            <a:off x="681436" y="1752977"/>
            <a:ext cx="475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rounders with the best batting strike and bowling strike rate as well, who have faced at least 500 balls In IPL and have bowled minimum 300 balls</a:t>
            </a:r>
            <a:endParaRPr lang="en-IN" sz="2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5CA95F-4B40-7A24-64A2-D6104B140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549251"/>
              </p:ext>
            </p:extLst>
          </p:nvPr>
        </p:nvGraphicFramePr>
        <p:xfrm>
          <a:off x="5480034" y="1317146"/>
          <a:ext cx="6212294" cy="499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71F7138-A8E1-46AA-AFC5-E41DC803B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4396182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322</TotalTime>
  <Words>1416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Bahnschrift SemiBold SemiConden</vt:lpstr>
      <vt:lpstr>Calibri</vt:lpstr>
      <vt:lpstr>Calibri Light</vt:lpstr>
      <vt:lpstr>Wingdings</vt:lpstr>
      <vt:lpstr>Celestial</vt:lpstr>
      <vt:lpstr>SQL FINAL PROJECT  IPL AUCITON strategy</vt:lpstr>
      <vt:lpstr>description</vt:lpstr>
      <vt:lpstr>Bidding on batters</vt:lpstr>
      <vt:lpstr>Bidding on batters</vt:lpstr>
      <vt:lpstr>PowerPoint Presentation</vt:lpstr>
      <vt:lpstr>PowerPoint Presentation</vt:lpstr>
      <vt:lpstr>Bidding on bOWLERS</vt:lpstr>
      <vt:lpstr>Bidding on BOWLERS</vt:lpstr>
      <vt:lpstr>Bidding on BOWLERS</vt:lpstr>
      <vt:lpstr>PowerPoint Presentation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Aarohi Kapil</dc:creator>
  <cp:lastModifiedBy>Aarohi Kapil</cp:lastModifiedBy>
  <cp:revision>1</cp:revision>
  <dcterms:created xsi:type="dcterms:W3CDTF">2024-09-01T13:05:30Z</dcterms:created>
  <dcterms:modified xsi:type="dcterms:W3CDTF">2024-09-01T18:28:12Z</dcterms:modified>
</cp:coreProperties>
</file>