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Open Sans" panose="020B0606030504020204" pitchFamily="34" charset="0"/>
      <p:regular r:id="rId11"/>
      <p:bold r:id="rId12"/>
      <p:italic r:id="rId13"/>
      <p:boldItalic r:id="rId14"/>
    </p:embeddedFont>
    <p:embeddedFont>
      <p:font typeface="Open Sans Bold" panose="020B0806030504020204" charset="0"/>
      <p:bold r:id="rId15"/>
    </p:embeddedFont>
    <p:embeddedFont>
      <p:font typeface="Playfair Display Bold" panose="00000800000000000000" charset="0"/>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8" d="100"/>
          <a:sy n="58" d="100"/>
        </p:scale>
        <p:origin x="5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4598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954110" y="997910"/>
            <a:ext cx="7556421" cy="1956435"/>
          </a:xfrm>
          <a:prstGeom prst="rect">
            <a:avLst/>
          </a:prstGeom>
          <a:noFill/>
          <a:ln/>
        </p:spPr>
        <p:txBody>
          <a:bodyPr wrap="square" lIns="0" tIns="0" rIns="0" bIns="0" rtlCol="0" anchor="t"/>
          <a:lstStyle/>
          <a:p>
            <a:pPr marL="0" indent="0">
              <a:lnSpc>
                <a:spcPts val="7700"/>
              </a:lnSpc>
              <a:buNone/>
            </a:pPr>
            <a:r>
              <a:rPr lang="en-US" sz="6150" b="1" u="sng" dirty="0" err="1">
                <a:solidFill>
                  <a:srgbClr val="101014"/>
                </a:solidFill>
                <a:latin typeface="Playfair Display Bold" pitchFamily="34" charset="0"/>
                <a:ea typeface="Playfair Display Bold" pitchFamily="34" charset="-122"/>
              </a:rPr>
              <a:t>RailVision</a:t>
            </a:r>
            <a:endParaRPr lang="en-US" sz="6150" u="sng" dirty="0"/>
          </a:p>
        </p:txBody>
      </p:sp>
      <p:sp>
        <p:nvSpPr>
          <p:cNvPr id="4" name="Text 1"/>
          <p:cNvSpPr/>
          <p:nvPr/>
        </p:nvSpPr>
        <p:spPr>
          <a:xfrm>
            <a:off x="793790" y="4392692"/>
            <a:ext cx="7556421" cy="1088708"/>
          </a:xfrm>
          <a:prstGeom prst="rect">
            <a:avLst/>
          </a:prstGeom>
          <a:noFill/>
          <a:ln/>
        </p:spPr>
        <p:txBody>
          <a:bodyPr wrap="square" lIns="0" tIns="0" rIns="0" bIns="0" rtlCol="0" anchor="t"/>
          <a:lstStyle/>
          <a:p>
            <a:pPr marL="0" indent="0">
              <a:lnSpc>
                <a:spcPts val="2850"/>
              </a:lnSpc>
              <a:buNone/>
            </a:pPr>
            <a:r>
              <a:rPr lang="en-US" sz="18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Using existing CCTV network for crowd management, crime prevention, and work monitoring using AIML</a:t>
            </a:r>
            <a:r>
              <a:rPr lang="en-US" sz="1600" b="1" dirty="0">
                <a:latin typeface="Open Sans" panose="020B0606030504020204" pitchFamily="34" charset="0"/>
                <a:ea typeface="Open Sans" panose="020B0606030504020204" pitchFamily="34" charset="0"/>
                <a:cs typeface="Open Sans" panose="020B0606030504020204" pitchFamily="34" charset="0"/>
              </a:rPr>
              <a:t> </a:t>
            </a:r>
            <a:endParaRPr lang="en-US" sz="1750" b="1"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Text 3"/>
          <p:cNvSpPr/>
          <p:nvPr/>
        </p:nvSpPr>
        <p:spPr>
          <a:xfrm>
            <a:off x="793790" y="5623144"/>
            <a:ext cx="2796897" cy="396835"/>
          </a:xfrm>
          <a:prstGeom prst="rect">
            <a:avLst/>
          </a:prstGeom>
          <a:noFill/>
          <a:ln/>
        </p:spPr>
        <p:txBody>
          <a:bodyPr wrap="none" lIns="0" tIns="0" rIns="0" bIns="0" rtlCol="0" anchor="t"/>
          <a:lstStyle/>
          <a:p>
            <a:pPr marL="0" indent="0" algn="l">
              <a:lnSpc>
                <a:spcPts val="3100"/>
              </a:lnSpc>
              <a:buNone/>
            </a:pPr>
            <a:r>
              <a:rPr lang="en-US" sz="2200" b="1" dirty="0">
                <a:solidFill>
                  <a:srgbClr val="39393C"/>
                </a:solidFill>
                <a:latin typeface="Open Sans Bold" pitchFamily="34" charset="0"/>
                <a:ea typeface="Open Sans Bold" pitchFamily="34" charset="-122"/>
                <a:cs typeface="Open Sans Bold" pitchFamily="34" charset="-120"/>
              </a:rPr>
              <a:t>By: </a:t>
            </a:r>
            <a:r>
              <a:rPr lang="en-US" sz="2200" b="1" dirty="0" err="1">
                <a:solidFill>
                  <a:srgbClr val="39393C"/>
                </a:solidFill>
                <a:latin typeface="Open Sans Bold" pitchFamily="34" charset="0"/>
                <a:ea typeface="Open Sans Bold" pitchFamily="34" charset="-122"/>
                <a:cs typeface="Open Sans Bold" pitchFamily="34" charset="-120"/>
              </a:rPr>
              <a:t>Aarohi</a:t>
            </a:r>
            <a:r>
              <a:rPr lang="en-US" sz="2200" b="1" dirty="0">
                <a:solidFill>
                  <a:srgbClr val="39393C"/>
                </a:solidFill>
                <a:latin typeface="Open Sans Bold" pitchFamily="34" charset="0"/>
                <a:ea typeface="Open Sans Bold" pitchFamily="34" charset="-122"/>
                <a:cs typeface="Open Sans Bold" pitchFamily="34" charset="-120"/>
              </a:rPr>
              <a:t> Saxena</a:t>
            </a:r>
          </a:p>
          <a:p>
            <a:pPr marL="0" indent="0" algn="l">
              <a:lnSpc>
                <a:spcPts val="3100"/>
              </a:lnSpc>
              <a:buNone/>
            </a:pPr>
            <a:r>
              <a:rPr lang="en-US" sz="2200" b="1" dirty="0">
                <a:solidFill>
                  <a:srgbClr val="39393C"/>
                </a:solidFill>
                <a:latin typeface="Open Sans Bold" pitchFamily="34" charset="0"/>
                <a:ea typeface="Open Sans Bold" pitchFamily="34" charset="-122"/>
                <a:cs typeface="Open Sans Bold" pitchFamily="34" charset="-120"/>
              </a:rPr>
              <a:t>Project id: PCS26-40</a:t>
            </a:r>
          </a:p>
          <a:p>
            <a:pPr marL="0" indent="0" algn="l">
              <a:lnSpc>
                <a:spcPts val="3100"/>
              </a:lnSpc>
              <a:buNone/>
            </a:pPr>
            <a:endParaRPr lang="en-US" sz="2200" dirty="0"/>
          </a:p>
        </p:txBody>
      </p:sp>
      <p:sp>
        <p:nvSpPr>
          <p:cNvPr id="5" name="TextBox 4">
            <a:extLst>
              <a:ext uri="{FF2B5EF4-FFF2-40B4-BE49-F238E27FC236}">
                <a16:creationId xmlns:a16="http://schemas.microsoft.com/office/drawing/2014/main" id="{B9936440-8E41-9E2D-0520-4E5B0588310D}"/>
              </a:ext>
            </a:extLst>
          </p:cNvPr>
          <p:cNvSpPr txBox="1"/>
          <p:nvPr/>
        </p:nvSpPr>
        <p:spPr>
          <a:xfrm>
            <a:off x="672029" y="6550415"/>
            <a:ext cx="3899971" cy="369332"/>
          </a:xfrm>
          <a:prstGeom prst="rect">
            <a:avLst/>
          </a:prstGeom>
          <a:noFill/>
        </p:spPr>
        <p:txBody>
          <a:bodyPr wrap="square" rtlCol="0">
            <a:sp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Project Mentor: </a:t>
            </a:r>
            <a:r>
              <a:rPr lang="en-IN" b="1" dirty="0" err="1">
                <a:latin typeface="Open Sans" panose="020B0606030504020204" pitchFamily="34" charset="0"/>
                <a:ea typeface="Open Sans" panose="020B0606030504020204" pitchFamily="34" charset="0"/>
                <a:cs typeface="Open Sans" panose="020B0606030504020204" pitchFamily="34" charset="0"/>
              </a:rPr>
              <a:t>Dr.</a:t>
            </a:r>
            <a:r>
              <a:rPr lang="en-IN" b="1" dirty="0">
                <a:latin typeface="Open Sans" panose="020B0606030504020204" pitchFamily="34" charset="0"/>
                <a:ea typeface="Open Sans" panose="020B0606030504020204" pitchFamily="34" charset="0"/>
                <a:cs typeface="Open Sans" panose="020B0606030504020204" pitchFamily="34" charset="0"/>
              </a:rPr>
              <a:t> Raj Kumar </a:t>
            </a:r>
          </a:p>
        </p:txBody>
      </p:sp>
      <p:sp>
        <p:nvSpPr>
          <p:cNvPr id="6" name="Rectangle 1">
            <a:extLst>
              <a:ext uri="{FF2B5EF4-FFF2-40B4-BE49-F238E27FC236}">
                <a16:creationId xmlns:a16="http://schemas.microsoft.com/office/drawing/2014/main" id="{4D4B2E28-32E2-09A8-C0FB-9990767C8A2D}"/>
              </a:ext>
            </a:extLst>
          </p:cNvPr>
          <p:cNvSpPr>
            <a:spLocks noChangeArrowheads="1"/>
          </p:cNvSpPr>
          <p:nvPr/>
        </p:nvSpPr>
        <p:spPr bwMode="auto">
          <a:xfrm>
            <a:off x="0" y="0"/>
            <a:ext cx="14630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2">
            <a:extLst>
              <a:ext uri="{FF2B5EF4-FFF2-40B4-BE49-F238E27FC236}">
                <a16:creationId xmlns:a16="http://schemas.microsoft.com/office/drawing/2014/main" id="{F38004B4-7C27-0FEC-EE88-6CD09E1298E9}"/>
              </a:ext>
            </a:extLst>
          </p:cNvPr>
          <p:cNvSpPr>
            <a:spLocks noChangeArrowheads="1"/>
          </p:cNvSpPr>
          <p:nvPr/>
        </p:nvSpPr>
        <p:spPr bwMode="auto">
          <a:xfrm>
            <a:off x="152400" y="152400"/>
            <a:ext cx="14630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8" name="Picture 4" descr="Railways Management System Market to ...">
            <a:extLst>
              <a:ext uri="{FF2B5EF4-FFF2-40B4-BE49-F238E27FC236}">
                <a16:creationId xmlns:a16="http://schemas.microsoft.com/office/drawing/2014/main" id="{11D0C7FE-B2E9-0AD2-A4F2-AAD314624E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6330" y="3269080"/>
            <a:ext cx="6654070" cy="3422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C6769F5-013E-404C-A0CD-158E02723621}"/>
              </a:ext>
            </a:extLst>
          </p:cNvPr>
          <p:cNvSpPr txBox="1"/>
          <p:nvPr/>
        </p:nvSpPr>
        <p:spPr>
          <a:xfrm>
            <a:off x="4732321" y="1235175"/>
            <a:ext cx="4505323" cy="646331"/>
          </a:xfrm>
          <a:prstGeom prst="rect">
            <a:avLst/>
          </a:prstGeom>
          <a:noFill/>
        </p:spPr>
        <p:txBody>
          <a:bodyPr wrap="squar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AI-Driven Surveillance and Safety System for Indian Railways</a:t>
            </a:r>
            <a:endParaRPr lang="en-IN" b="1"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66810"/>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101014"/>
                </a:solidFill>
                <a:latin typeface="Playfair Display Bold" pitchFamily="34" charset="0"/>
                <a:ea typeface="Playfair Display Bold" pitchFamily="34" charset="-122"/>
                <a:cs typeface="Playfair Display Bold" pitchFamily="34" charset="-120"/>
              </a:rPr>
              <a:t>Project Abstract</a:t>
            </a:r>
            <a:endParaRPr lang="en-US" sz="4450" dirty="0"/>
          </a:p>
        </p:txBody>
      </p:sp>
      <p:sp>
        <p:nvSpPr>
          <p:cNvPr id="3" name="Text 1"/>
          <p:cNvSpPr/>
          <p:nvPr/>
        </p:nvSpPr>
        <p:spPr>
          <a:xfrm>
            <a:off x="793790" y="2702652"/>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pitchFamily="34" charset="0"/>
                <a:ea typeface="Playfair Display Bold" pitchFamily="34" charset="-122"/>
                <a:cs typeface="Playfair Display Bold" pitchFamily="34" charset="-120"/>
              </a:rPr>
              <a:t>Overview</a:t>
            </a:r>
            <a:endParaRPr lang="en-US" sz="2200" dirty="0"/>
          </a:p>
        </p:txBody>
      </p:sp>
      <p:sp>
        <p:nvSpPr>
          <p:cNvPr id="4" name="Text 2"/>
          <p:cNvSpPr/>
          <p:nvPr/>
        </p:nvSpPr>
        <p:spPr>
          <a:xfrm>
            <a:off x="793790" y="3283796"/>
            <a:ext cx="3978116" cy="4134724"/>
          </a:xfrm>
          <a:prstGeom prst="rect">
            <a:avLst/>
          </a:prstGeom>
          <a:noFill/>
          <a:ln/>
        </p:spPr>
        <p:txBody>
          <a:bodyPr wrap="square" lIns="0" tIns="0" rIns="0" bIns="0" rtlCol="0" anchor="t"/>
          <a:lstStyle/>
          <a:p>
            <a:pPr>
              <a:lnSpc>
                <a:spcPts val="2850"/>
              </a:lnSpc>
            </a:pPr>
            <a:r>
              <a:rPr lang="en-US" sz="1750" dirty="0">
                <a:latin typeface="Open Sans" panose="020B0606030504020204" pitchFamily="34" charset="0"/>
                <a:ea typeface="Open Sans" panose="020B0606030504020204" pitchFamily="34" charset="0"/>
                <a:cs typeface="Open Sans" panose="020B0606030504020204" pitchFamily="34" charset="0"/>
              </a:rPr>
              <a:t>The project utilizes AI and ML to automate surveillance and anomaly detection across railway stations, addressing challenges in crowd control, safety, and resource management. The solution leverages ResNet50 and other ML algorithms to detect unusual behavior, overcrowding, and potential threats, generating alerts and notifications in real-time.</a:t>
            </a:r>
          </a:p>
          <a:p>
            <a:pPr marL="0" indent="0">
              <a:lnSpc>
                <a:spcPts val="2850"/>
              </a:lnSpc>
              <a:buNone/>
            </a:pPr>
            <a:endParaRPr lang="en-US" sz="175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Text 3"/>
          <p:cNvSpPr/>
          <p:nvPr/>
        </p:nvSpPr>
        <p:spPr>
          <a:xfrm>
            <a:off x="5332928" y="2702652"/>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pitchFamily="34" charset="0"/>
                <a:ea typeface="Playfair Display Bold" pitchFamily="34" charset="-122"/>
                <a:cs typeface="Playfair Display Bold" pitchFamily="34" charset="-120"/>
              </a:rPr>
              <a:t>Key Objectives</a:t>
            </a:r>
            <a:endParaRPr lang="en-US" sz="2200" dirty="0"/>
          </a:p>
        </p:txBody>
      </p:sp>
      <p:sp>
        <p:nvSpPr>
          <p:cNvPr id="6" name="Text 4"/>
          <p:cNvSpPr/>
          <p:nvPr/>
        </p:nvSpPr>
        <p:spPr>
          <a:xfrm>
            <a:off x="4915126" y="3283795"/>
            <a:ext cx="4482262" cy="3980489"/>
          </a:xfrm>
          <a:prstGeom prst="rect">
            <a:avLst/>
          </a:prstGeom>
          <a:noFill/>
          <a:ln/>
        </p:spPr>
        <p:txBody>
          <a:bodyPr wrap="square" lIns="0" tIns="0" rIns="0" bIns="0" rtlCol="0" anchor="t"/>
          <a:lstStyle/>
          <a:p>
            <a:pPr>
              <a:buFont typeface="+mj-lt"/>
              <a:buAutoNum type="arabicPeriod"/>
            </a:pPr>
            <a:r>
              <a:rPr lang="en-US" sz="1750" b="1" dirty="0">
                <a:latin typeface="Open Sans" panose="020B0606030504020204" pitchFamily="34" charset="0"/>
                <a:ea typeface="Open Sans" panose="020B0606030504020204" pitchFamily="34" charset="0"/>
                <a:cs typeface="Open Sans" panose="020B0606030504020204" pitchFamily="34" charset="0"/>
              </a:rPr>
              <a:t>Automated Anomaly Detection</a:t>
            </a:r>
            <a:r>
              <a:rPr lang="en-US" sz="1750" dirty="0">
                <a:latin typeface="Open Sans" panose="020B0606030504020204" pitchFamily="34" charset="0"/>
                <a:ea typeface="Open Sans" panose="020B0606030504020204" pitchFamily="34" charset="0"/>
                <a:cs typeface="Open Sans" panose="020B0606030504020204" pitchFamily="34" charset="0"/>
              </a:rPr>
              <a:t>: Enable AI-based CCTV monitoring to detect and alert on suspicious activities or overcrowding in real-time.</a:t>
            </a:r>
          </a:p>
          <a:p>
            <a:pPr>
              <a:buFont typeface="+mj-lt"/>
              <a:buAutoNum type="arabicPeriod"/>
            </a:pPr>
            <a:r>
              <a:rPr lang="en-US" sz="1750" b="1" dirty="0">
                <a:latin typeface="Open Sans" panose="020B0606030504020204" pitchFamily="34" charset="0"/>
                <a:ea typeface="Open Sans" panose="020B0606030504020204" pitchFamily="34" charset="0"/>
                <a:cs typeface="Open Sans" panose="020B0606030504020204" pitchFamily="34" charset="0"/>
              </a:rPr>
              <a:t>Enhanced Resource Allocation</a:t>
            </a:r>
            <a:r>
              <a:rPr lang="en-US" sz="1750" dirty="0">
                <a:latin typeface="Open Sans" panose="020B0606030504020204" pitchFamily="34" charset="0"/>
                <a:ea typeface="Open Sans" panose="020B0606030504020204" pitchFamily="34" charset="0"/>
                <a:cs typeface="Open Sans" panose="020B0606030504020204" pitchFamily="34" charset="0"/>
              </a:rPr>
              <a:t>: Use ML to predict peak hours and optimize staff deployment.</a:t>
            </a:r>
          </a:p>
          <a:p>
            <a:pPr>
              <a:buFont typeface="+mj-lt"/>
              <a:buAutoNum type="arabicPeriod"/>
            </a:pPr>
            <a:r>
              <a:rPr lang="en-US" sz="1750" b="1" dirty="0">
                <a:latin typeface="Open Sans" panose="020B0606030504020204" pitchFamily="34" charset="0"/>
                <a:ea typeface="Open Sans" panose="020B0606030504020204" pitchFamily="34" charset="0"/>
                <a:cs typeface="Open Sans" panose="020B0606030504020204" pitchFamily="34" charset="0"/>
              </a:rPr>
              <a:t>Safety and Security</a:t>
            </a:r>
            <a:r>
              <a:rPr lang="en-US" sz="1750" dirty="0">
                <a:latin typeface="Open Sans" panose="020B0606030504020204" pitchFamily="34" charset="0"/>
                <a:ea typeface="Open Sans" panose="020B0606030504020204" pitchFamily="34" charset="0"/>
                <a:cs typeface="Open Sans" panose="020B0606030504020204" pitchFamily="34" charset="0"/>
              </a:rPr>
              <a:t>: Increase passenger safety by minimizing human error in surveillance.</a:t>
            </a:r>
          </a:p>
          <a:p>
            <a:pPr>
              <a:buFont typeface="+mj-lt"/>
              <a:buAutoNum type="arabicPeriod"/>
            </a:pPr>
            <a:r>
              <a:rPr lang="en-US" sz="1750" b="1" dirty="0">
                <a:latin typeface="Open Sans" panose="020B0606030504020204" pitchFamily="34" charset="0"/>
                <a:ea typeface="Open Sans" panose="020B0606030504020204" pitchFamily="34" charset="0"/>
                <a:cs typeface="Open Sans" panose="020B0606030504020204" pitchFamily="34" charset="0"/>
              </a:rPr>
              <a:t>Operational Efficiency</a:t>
            </a:r>
            <a:r>
              <a:rPr lang="en-US" sz="1750" dirty="0">
                <a:latin typeface="Open Sans" panose="020B0606030504020204" pitchFamily="34" charset="0"/>
                <a:ea typeface="Open Sans" panose="020B0606030504020204" pitchFamily="34" charset="0"/>
                <a:cs typeface="Open Sans" panose="020B0606030504020204" pitchFamily="34" charset="0"/>
              </a:rPr>
              <a:t>: Improve work monitoring and ensure adherence to cleanliness and maintenance protocols.</a:t>
            </a:r>
          </a:p>
          <a:p>
            <a:pPr marL="0" indent="0">
              <a:lnSpc>
                <a:spcPts val="2850"/>
              </a:lnSpc>
              <a:buNone/>
            </a:pPr>
            <a:endParaRPr lang="en-US" sz="1750" dirty="0"/>
          </a:p>
        </p:txBody>
      </p:sp>
      <p:sp>
        <p:nvSpPr>
          <p:cNvPr id="7" name="Text 5"/>
          <p:cNvSpPr/>
          <p:nvPr/>
        </p:nvSpPr>
        <p:spPr>
          <a:xfrm>
            <a:off x="9872067" y="2702652"/>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pitchFamily="34" charset="0"/>
                <a:ea typeface="Playfair Display Bold" pitchFamily="34" charset="-122"/>
                <a:cs typeface="Playfair Display Bold" pitchFamily="34" charset="-120"/>
              </a:rPr>
              <a:t>Approach</a:t>
            </a:r>
            <a:endParaRPr lang="en-US" sz="2200" dirty="0"/>
          </a:p>
        </p:txBody>
      </p:sp>
      <p:sp>
        <p:nvSpPr>
          <p:cNvPr id="8" name="Text 6"/>
          <p:cNvSpPr/>
          <p:nvPr/>
        </p:nvSpPr>
        <p:spPr>
          <a:xfrm>
            <a:off x="9872067" y="3283796"/>
            <a:ext cx="3978116" cy="1814513"/>
          </a:xfrm>
          <a:prstGeom prst="rect">
            <a:avLst/>
          </a:prstGeom>
          <a:noFill/>
          <a:ln/>
        </p:spPr>
        <p:txBody>
          <a:bodyPr wrap="square" lIns="0" tIns="0" rIns="0" bIns="0" rtlCol="0" anchor="t"/>
          <a:lstStyle/>
          <a:p>
            <a:pPr marL="0" indent="0">
              <a:lnSpc>
                <a:spcPts val="2850"/>
              </a:lnSpc>
              <a:buNone/>
            </a:pPr>
            <a:endParaRPr lang="en-US" sz="1750" dirty="0"/>
          </a:p>
        </p:txBody>
      </p:sp>
      <p:sp>
        <p:nvSpPr>
          <p:cNvPr id="11" name="TextBox 10">
            <a:extLst>
              <a:ext uri="{FF2B5EF4-FFF2-40B4-BE49-F238E27FC236}">
                <a16:creationId xmlns:a16="http://schemas.microsoft.com/office/drawing/2014/main" id="{FAFC5214-27F5-5842-CDD9-9E59D2761D82}"/>
              </a:ext>
            </a:extLst>
          </p:cNvPr>
          <p:cNvSpPr txBox="1"/>
          <p:nvPr/>
        </p:nvSpPr>
        <p:spPr>
          <a:xfrm>
            <a:off x="9728847" y="3136576"/>
            <a:ext cx="4758334" cy="452431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5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Data Collection</a:t>
            </a:r>
            <a:r>
              <a:rPr kumimoji="0" lang="en-US" altLang="en-US" sz="175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Process real-time video feeds from CCTV networks across railway stations.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5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Preprocessing and Frame Extraction</a:t>
            </a:r>
            <a:r>
              <a:rPr kumimoji="0" lang="en-US" altLang="en-US" sz="175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Extract frames for analysis and preprocess them for model input.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5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ML Model Deployment (ResNet50)</a:t>
            </a:r>
            <a:r>
              <a:rPr kumimoji="0" lang="en-US" altLang="en-US" sz="175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Use a Convolutional Neural Network to detect anomalies.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5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Alert System</a:t>
            </a:r>
            <a:r>
              <a:rPr kumimoji="0" lang="en-US" altLang="en-US" sz="175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Generate alerts (audio and visual) on detection of an anomaly and send video clips to a centralized portal.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5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Future Integration</a:t>
            </a:r>
            <a:r>
              <a:rPr kumimoji="0" lang="en-US" altLang="en-US" sz="175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Incorporate one-click emergency alerts for ambulance dispatch in medical cases. </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534364"/>
          </a:xfrm>
          <a:prstGeom prst="rect">
            <a:avLst/>
          </a:prstGeom>
        </p:spPr>
      </p:pic>
      <p:sp>
        <p:nvSpPr>
          <p:cNvPr id="3" name="Text 0"/>
          <p:cNvSpPr/>
          <p:nvPr/>
        </p:nvSpPr>
        <p:spPr>
          <a:xfrm>
            <a:off x="709613" y="3139202"/>
            <a:ext cx="6649403" cy="633532"/>
          </a:xfrm>
          <a:prstGeom prst="rect">
            <a:avLst/>
          </a:prstGeom>
          <a:noFill/>
          <a:ln/>
        </p:spPr>
        <p:txBody>
          <a:bodyPr wrap="none" lIns="0" tIns="0" rIns="0" bIns="0" rtlCol="0" anchor="t"/>
          <a:lstStyle/>
          <a:p>
            <a:pPr marL="0" indent="0">
              <a:lnSpc>
                <a:spcPts val="4950"/>
              </a:lnSpc>
              <a:buNone/>
            </a:pPr>
            <a:r>
              <a:rPr lang="en-US" sz="3950" b="1" dirty="0">
                <a:solidFill>
                  <a:srgbClr val="101014"/>
                </a:solidFill>
                <a:latin typeface="Playfair Display Bold" pitchFamily="34" charset="0"/>
                <a:ea typeface="Playfair Display Bold" pitchFamily="34" charset="-122"/>
                <a:cs typeface="Playfair Display Bold" pitchFamily="34" charset="-120"/>
              </a:rPr>
              <a:t>Project Goals and Objectives</a:t>
            </a:r>
            <a:endParaRPr lang="en-US" sz="3950" dirty="0"/>
          </a:p>
        </p:txBody>
      </p:sp>
      <p:sp>
        <p:nvSpPr>
          <p:cNvPr id="4" name="Shape 1"/>
          <p:cNvSpPr/>
          <p:nvPr/>
        </p:nvSpPr>
        <p:spPr>
          <a:xfrm>
            <a:off x="7303770" y="4076819"/>
            <a:ext cx="22860" cy="3547943"/>
          </a:xfrm>
          <a:prstGeom prst="roundRect">
            <a:avLst>
              <a:gd name="adj" fmla="val 133041"/>
            </a:avLst>
          </a:prstGeom>
          <a:solidFill>
            <a:srgbClr val="C6C6D2"/>
          </a:solidFill>
          <a:ln/>
        </p:spPr>
        <p:txBody>
          <a:bodyPr/>
          <a:lstStyle/>
          <a:p>
            <a:endParaRPr lang="en-IN"/>
          </a:p>
        </p:txBody>
      </p:sp>
      <p:sp>
        <p:nvSpPr>
          <p:cNvPr id="5" name="Shape 2"/>
          <p:cNvSpPr/>
          <p:nvPr/>
        </p:nvSpPr>
        <p:spPr>
          <a:xfrm>
            <a:off x="6400383" y="4521398"/>
            <a:ext cx="709613" cy="22860"/>
          </a:xfrm>
          <a:prstGeom prst="roundRect">
            <a:avLst>
              <a:gd name="adj" fmla="val 133041"/>
            </a:avLst>
          </a:prstGeom>
          <a:solidFill>
            <a:srgbClr val="C6C6D2"/>
          </a:solidFill>
          <a:ln/>
        </p:spPr>
        <p:txBody>
          <a:bodyPr/>
          <a:lstStyle/>
          <a:p>
            <a:endParaRPr lang="en-IN"/>
          </a:p>
        </p:txBody>
      </p:sp>
      <p:sp>
        <p:nvSpPr>
          <p:cNvPr id="6" name="Shape 3"/>
          <p:cNvSpPr/>
          <p:nvPr/>
        </p:nvSpPr>
        <p:spPr>
          <a:xfrm>
            <a:off x="7087136" y="4304824"/>
            <a:ext cx="456128" cy="456128"/>
          </a:xfrm>
          <a:prstGeom prst="roundRect">
            <a:avLst>
              <a:gd name="adj" fmla="val 6668"/>
            </a:avLst>
          </a:prstGeom>
          <a:solidFill>
            <a:srgbClr val="E0E0EC"/>
          </a:solidFill>
          <a:ln/>
        </p:spPr>
        <p:txBody>
          <a:bodyPr/>
          <a:lstStyle/>
          <a:p>
            <a:endParaRPr lang="en-IN"/>
          </a:p>
        </p:txBody>
      </p:sp>
      <p:sp>
        <p:nvSpPr>
          <p:cNvPr id="7" name="Text 4"/>
          <p:cNvSpPr/>
          <p:nvPr/>
        </p:nvSpPr>
        <p:spPr>
          <a:xfrm>
            <a:off x="7256919" y="4380786"/>
            <a:ext cx="116562" cy="304086"/>
          </a:xfrm>
          <a:prstGeom prst="rect">
            <a:avLst/>
          </a:prstGeom>
          <a:noFill/>
          <a:ln/>
        </p:spPr>
        <p:txBody>
          <a:bodyPr wrap="none" lIns="0" tIns="0" rIns="0" bIns="0" rtlCol="0" anchor="t"/>
          <a:lstStyle/>
          <a:p>
            <a:pPr marL="0" indent="0" algn="ctr">
              <a:lnSpc>
                <a:spcPts val="2350"/>
              </a:lnSpc>
              <a:buNone/>
            </a:pPr>
            <a:r>
              <a:rPr lang="en-US" sz="2350" b="1" dirty="0">
                <a:solidFill>
                  <a:srgbClr val="39393C"/>
                </a:solidFill>
                <a:latin typeface="Open Sans" panose="020B0606030504020204" pitchFamily="34" charset="0"/>
                <a:ea typeface="Open Sans" panose="020B0606030504020204" pitchFamily="34" charset="0"/>
                <a:cs typeface="Open Sans" panose="020B0606030504020204" pitchFamily="34" charset="0"/>
              </a:rPr>
              <a:t>1</a:t>
            </a:r>
            <a:endParaRPr lang="en-US" sz="235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 5"/>
          <p:cNvSpPr/>
          <p:nvPr/>
        </p:nvSpPr>
        <p:spPr>
          <a:xfrm>
            <a:off x="3665696" y="4279463"/>
            <a:ext cx="2534364" cy="316825"/>
          </a:xfrm>
          <a:prstGeom prst="rect">
            <a:avLst/>
          </a:prstGeom>
          <a:noFill/>
          <a:ln/>
        </p:spPr>
        <p:txBody>
          <a:bodyPr wrap="none" lIns="0" tIns="0" rIns="0" bIns="0" rtlCol="0" anchor="t"/>
          <a:lstStyle/>
          <a:p>
            <a:pPr marL="0" indent="0" algn="r">
              <a:lnSpc>
                <a:spcPts val="2450"/>
              </a:lnSpc>
              <a:buNone/>
            </a:pPr>
            <a:r>
              <a:rPr lang="en-US" sz="2000" b="1" dirty="0">
                <a:latin typeface="Open Sans" panose="020B0606030504020204" pitchFamily="34" charset="0"/>
                <a:ea typeface="Open Sans" panose="020B0606030504020204" pitchFamily="34" charset="0"/>
                <a:cs typeface="Open Sans" panose="020B0606030504020204" pitchFamily="34" charset="0"/>
              </a:rPr>
              <a:t>Safety and Surveillance</a:t>
            </a:r>
            <a:r>
              <a:rPr lang="en-US" sz="2000" dirty="0">
                <a:latin typeface="Open Sans" panose="020B0606030504020204" pitchFamily="34" charset="0"/>
                <a:ea typeface="Open Sans" panose="020B0606030504020204" pitchFamily="34" charset="0"/>
                <a:cs typeface="Open Sans" panose="020B0606030504020204" pitchFamily="34" charset="0"/>
              </a:rPr>
              <a:t>:</a:t>
            </a:r>
            <a:endParaRPr lang="en-US" sz="1950"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Text 6"/>
          <p:cNvSpPr/>
          <p:nvPr/>
        </p:nvSpPr>
        <p:spPr>
          <a:xfrm>
            <a:off x="709613" y="4717852"/>
            <a:ext cx="5490448" cy="648653"/>
          </a:xfrm>
          <a:prstGeom prst="rect">
            <a:avLst/>
          </a:prstGeom>
          <a:noFill/>
          <a:ln/>
        </p:spPr>
        <p:txBody>
          <a:bodyPr wrap="square" lIns="0" tIns="0" rIns="0" bIns="0" rtlCol="0" anchor="t"/>
          <a:lstStyle/>
          <a:p>
            <a:pPr marL="0" indent="0" algn="r">
              <a:lnSpc>
                <a:spcPts val="2550"/>
              </a:lnSpc>
              <a:buNone/>
            </a:pPr>
            <a:r>
              <a:rPr lang="en-US" sz="1550" dirty="0">
                <a:latin typeface="Open Sans" panose="020B0606030504020204" pitchFamily="34" charset="0"/>
                <a:ea typeface="Open Sans" panose="020B0606030504020204" pitchFamily="34" charset="0"/>
                <a:cs typeface="Open Sans" panose="020B0606030504020204" pitchFamily="34" charset="0"/>
              </a:rPr>
              <a:t>Improve real-time monitoring for better crowd management and crime prevention.</a:t>
            </a:r>
            <a:r>
              <a:rPr lang="en-US" sz="1550" dirty="0">
                <a:solidFill>
                  <a:srgbClr val="39393C"/>
                </a:solidFill>
                <a:latin typeface="Open Sans" panose="020B0606030504020204" pitchFamily="34" charset="0"/>
                <a:ea typeface="Open Sans" panose="020B0606030504020204" pitchFamily="34" charset="0"/>
                <a:cs typeface="Open Sans" panose="020B0606030504020204" pitchFamily="34" charset="0"/>
              </a:rPr>
              <a:t>.</a:t>
            </a:r>
            <a:endParaRPr lang="en-US" sz="155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Shape 7"/>
          <p:cNvSpPr/>
          <p:nvPr/>
        </p:nvSpPr>
        <p:spPr>
          <a:xfrm>
            <a:off x="7520404" y="5534978"/>
            <a:ext cx="709613" cy="22860"/>
          </a:xfrm>
          <a:prstGeom prst="roundRect">
            <a:avLst>
              <a:gd name="adj" fmla="val 133041"/>
            </a:avLst>
          </a:prstGeom>
          <a:solidFill>
            <a:srgbClr val="C6C6D2"/>
          </a:solidFill>
          <a:ln/>
        </p:spPr>
        <p:txBody>
          <a:bodyPr/>
          <a:lstStyle/>
          <a:p>
            <a:endParaRPr lang="en-IN"/>
          </a:p>
        </p:txBody>
      </p:sp>
      <p:sp>
        <p:nvSpPr>
          <p:cNvPr id="11" name="Shape 8"/>
          <p:cNvSpPr/>
          <p:nvPr/>
        </p:nvSpPr>
        <p:spPr>
          <a:xfrm>
            <a:off x="7087136" y="5318403"/>
            <a:ext cx="456128" cy="456128"/>
          </a:xfrm>
          <a:prstGeom prst="roundRect">
            <a:avLst>
              <a:gd name="adj" fmla="val 6668"/>
            </a:avLst>
          </a:prstGeom>
          <a:solidFill>
            <a:srgbClr val="E0E0EC"/>
          </a:solidFill>
          <a:ln/>
        </p:spPr>
        <p:txBody>
          <a:bodyPr/>
          <a:lstStyle/>
          <a:p>
            <a:endParaRPr lang="en-IN"/>
          </a:p>
        </p:txBody>
      </p:sp>
      <p:sp>
        <p:nvSpPr>
          <p:cNvPr id="12" name="Text 9"/>
          <p:cNvSpPr/>
          <p:nvPr/>
        </p:nvSpPr>
        <p:spPr>
          <a:xfrm>
            <a:off x="7235607" y="5394365"/>
            <a:ext cx="159068" cy="304086"/>
          </a:xfrm>
          <a:prstGeom prst="rect">
            <a:avLst/>
          </a:prstGeom>
          <a:noFill/>
          <a:ln/>
        </p:spPr>
        <p:txBody>
          <a:bodyPr wrap="none" lIns="0" tIns="0" rIns="0" bIns="0" rtlCol="0" anchor="t"/>
          <a:lstStyle/>
          <a:p>
            <a:pPr marL="0" indent="0" algn="ctr">
              <a:lnSpc>
                <a:spcPts val="2350"/>
              </a:lnSpc>
              <a:buNone/>
            </a:pPr>
            <a:r>
              <a:rPr lang="en-US" sz="2350" b="1" dirty="0">
                <a:solidFill>
                  <a:srgbClr val="39393C"/>
                </a:solidFill>
                <a:latin typeface="Open Sans" panose="020B0606030504020204" pitchFamily="34" charset="0"/>
                <a:ea typeface="Open Sans" panose="020B0606030504020204" pitchFamily="34" charset="0"/>
                <a:cs typeface="Open Sans" panose="020B0606030504020204" pitchFamily="34" charset="0"/>
              </a:rPr>
              <a:t>2</a:t>
            </a:r>
            <a:endParaRPr lang="en-US" sz="2350"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Text 10"/>
          <p:cNvSpPr/>
          <p:nvPr/>
        </p:nvSpPr>
        <p:spPr>
          <a:xfrm>
            <a:off x="8430339" y="5293043"/>
            <a:ext cx="2534364" cy="316825"/>
          </a:xfrm>
          <a:prstGeom prst="rect">
            <a:avLst/>
          </a:prstGeom>
          <a:noFill/>
          <a:ln/>
        </p:spPr>
        <p:txBody>
          <a:bodyPr wrap="none" lIns="0" tIns="0" rIns="0" bIns="0" rtlCol="0" anchor="t"/>
          <a:lstStyle/>
          <a:p>
            <a:pPr marL="0" indent="0" algn="l">
              <a:lnSpc>
                <a:spcPts val="2450"/>
              </a:lnSpc>
              <a:buNone/>
            </a:pPr>
            <a:r>
              <a:rPr lang="en-IN" sz="2000" b="1" dirty="0">
                <a:latin typeface="Open Sans" panose="020B0606030504020204" pitchFamily="34" charset="0"/>
                <a:ea typeface="Open Sans" panose="020B0606030504020204" pitchFamily="34" charset="0"/>
                <a:cs typeface="Open Sans" panose="020B0606030504020204" pitchFamily="34" charset="0"/>
              </a:rPr>
              <a:t>Operational Excellence</a:t>
            </a:r>
            <a:r>
              <a:rPr lang="en-IN" sz="2000" dirty="0">
                <a:latin typeface="Open Sans" panose="020B0606030504020204" pitchFamily="34" charset="0"/>
                <a:ea typeface="Open Sans" panose="020B0606030504020204" pitchFamily="34" charset="0"/>
                <a:cs typeface="Open Sans" panose="020B0606030504020204" pitchFamily="34" charset="0"/>
              </a:rPr>
              <a:t>:</a:t>
            </a:r>
            <a:endParaRPr lang="en-US" sz="195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 11"/>
          <p:cNvSpPr/>
          <p:nvPr/>
        </p:nvSpPr>
        <p:spPr>
          <a:xfrm>
            <a:off x="8430339" y="5731431"/>
            <a:ext cx="5490448" cy="648653"/>
          </a:xfrm>
          <a:prstGeom prst="rect">
            <a:avLst/>
          </a:prstGeom>
          <a:noFill/>
          <a:ln/>
        </p:spPr>
        <p:txBody>
          <a:bodyPr wrap="square" lIns="0" tIns="0" rIns="0" bIns="0" rtlCol="0" anchor="t"/>
          <a:lstStyle/>
          <a:p>
            <a:pPr marL="0" indent="0" algn="l">
              <a:lnSpc>
                <a:spcPts val="2550"/>
              </a:lnSpc>
              <a:buNone/>
            </a:pPr>
            <a:r>
              <a:rPr lang="en-US" sz="1600" dirty="0">
                <a:latin typeface="Open Sans" panose="020B0606030504020204" pitchFamily="34" charset="0"/>
                <a:ea typeface="Open Sans" panose="020B0606030504020204" pitchFamily="34" charset="0"/>
                <a:cs typeface="Open Sans" panose="020B0606030504020204" pitchFamily="34" charset="0"/>
              </a:rPr>
              <a:t>Automate routine checks (cleanliness, maintenance) to reduce human oversight.</a:t>
            </a:r>
            <a:endParaRPr lang="en-US" sz="1550"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Shape 12"/>
          <p:cNvSpPr/>
          <p:nvPr/>
        </p:nvSpPr>
        <p:spPr>
          <a:xfrm>
            <a:off x="6400383" y="6447234"/>
            <a:ext cx="709613" cy="22860"/>
          </a:xfrm>
          <a:prstGeom prst="roundRect">
            <a:avLst>
              <a:gd name="adj" fmla="val 133041"/>
            </a:avLst>
          </a:prstGeom>
          <a:solidFill>
            <a:srgbClr val="C6C6D2"/>
          </a:solidFill>
          <a:ln/>
        </p:spPr>
        <p:txBody>
          <a:bodyPr/>
          <a:lstStyle/>
          <a:p>
            <a:endParaRPr lang="en-IN"/>
          </a:p>
        </p:txBody>
      </p:sp>
      <p:sp>
        <p:nvSpPr>
          <p:cNvPr id="16" name="Shape 13"/>
          <p:cNvSpPr/>
          <p:nvPr/>
        </p:nvSpPr>
        <p:spPr>
          <a:xfrm>
            <a:off x="7087136" y="6230660"/>
            <a:ext cx="456128" cy="456128"/>
          </a:xfrm>
          <a:prstGeom prst="roundRect">
            <a:avLst>
              <a:gd name="adj" fmla="val 6668"/>
            </a:avLst>
          </a:prstGeom>
          <a:solidFill>
            <a:srgbClr val="E0E0EC"/>
          </a:solidFill>
          <a:ln/>
        </p:spPr>
        <p:txBody>
          <a:bodyPr/>
          <a:lstStyle/>
          <a:p>
            <a:endParaRPr lang="en-IN"/>
          </a:p>
        </p:txBody>
      </p:sp>
      <p:sp>
        <p:nvSpPr>
          <p:cNvPr id="17" name="Text 14"/>
          <p:cNvSpPr/>
          <p:nvPr/>
        </p:nvSpPr>
        <p:spPr>
          <a:xfrm>
            <a:off x="7240965" y="6306622"/>
            <a:ext cx="148471" cy="304086"/>
          </a:xfrm>
          <a:prstGeom prst="rect">
            <a:avLst/>
          </a:prstGeom>
          <a:noFill/>
          <a:ln/>
        </p:spPr>
        <p:txBody>
          <a:bodyPr wrap="none" lIns="0" tIns="0" rIns="0" bIns="0" rtlCol="0" anchor="t"/>
          <a:lstStyle/>
          <a:p>
            <a:pPr marL="0" indent="0" algn="ctr">
              <a:lnSpc>
                <a:spcPts val="2350"/>
              </a:lnSpc>
              <a:buNone/>
            </a:pPr>
            <a:r>
              <a:rPr lang="en-US" sz="2350" b="1" dirty="0">
                <a:solidFill>
                  <a:srgbClr val="39393C"/>
                </a:solidFill>
                <a:latin typeface="Open Sans" panose="020B0606030504020204" pitchFamily="34" charset="0"/>
                <a:ea typeface="Open Sans" panose="020B0606030504020204" pitchFamily="34" charset="0"/>
                <a:cs typeface="Open Sans" panose="020B0606030504020204" pitchFamily="34" charset="0"/>
              </a:rPr>
              <a:t>3</a:t>
            </a:r>
            <a:endParaRPr lang="en-US" sz="2350"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Text 15"/>
          <p:cNvSpPr/>
          <p:nvPr/>
        </p:nvSpPr>
        <p:spPr>
          <a:xfrm>
            <a:off x="3312438" y="6205299"/>
            <a:ext cx="2887623" cy="316825"/>
          </a:xfrm>
          <a:prstGeom prst="rect">
            <a:avLst/>
          </a:prstGeom>
          <a:noFill/>
          <a:ln/>
        </p:spPr>
        <p:txBody>
          <a:bodyPr wrap="none" lIns="0" tIns="0" rIns="0" bIns="0" rtlCol="0" anchor="t"/>
          <a:lstStyle/>
          <a:p>
            <a:pPr marL="0" indent="0" algn="r">
              <a:lnSpc>
                <a:spcPts val="2450"/>
              </a:lnSpc>
              <a:buNone/>
            </a:pPr>
            <a:r>
              <a:rPr lang="en-IN" sz="2000" b="1" dirty="0">
                <a:latin typeface="Open Sans" panose="020B0606030504020204" pitchFamily="34" charset="0"/>
                <a:ea typeface="Open Sans" panose="020B0606030504020204" pitchFamily="34" charset="0"/>
                <a:cs typeface="Open Sans" panose="020B0606030504020204" pitchFamily="34" charset="0"/>
              </a:rPr>
              <a:t>Scalability and Resilience</a:t>
            </a:r>
            <a:r>
              <a:rPr lang="en-IN" sz="2000" dirty="0">
                <a:latin typeface="Open Sans" panose="020B0606030504020204" pitchFamily="34" charset="0"/>
                <a:ea typeface="Open Sans" panose="020B0606030504020204" pitchFamily="34" charset="0"/>
                <a:cs typeface="Open Sans" panose="020B0606030504020204" pitchFamily="34" charset="0"/>
              </a:rPr>
              <a:t>:</a:t>
            </a:r>
            <a:endParaRPr lang="en-US" sz="1950"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Text 16"/>
          <p:cNvSpPr/>
          <p:nvPr/>
        </p:nvSpPr>
        <p:spPr>
          <a:xfrm>
            <a:off x="709613" y="6643688"/>
            <a:ext cx="5490448" cy="648653"/>
          </a:xfrm>
          <a:prstGeom prst="rect">
            <a:avLst/>
          </a:prstGeom>
          <a:noFill/>
          <a:ln/>
        </p:spPr>
        <p:txBody>
          <a:bodyPr wrap="square" lIns="0" tIns="0" rIns="0" bIns="0" rtlCol="0" anchor="t"/>
          <a:lstStyle/>
          <a:p>
            <a:pPr marL="0" indent="0" algn="r">
              <a:lnSpc>
                <a:spcPts val="2550"/>
              </a:lnSpc>
              <a:buNone/>
            </a:pPr>
            <a:r>
              <a:rPr lang="en-US" sz="1600" dirty="0">
                <a:latin typeface="Open Sans" panose="020B0606030504020204" pitchFamily="34" charset="0"/>
                <a:ea typeface="Open Sans" panose="020B0606030504020204" pitchFamily="34" charset="0"/>
                <a:cs typeface="Open Sans" panose="020B0606030504020204" pitchFamily="34" charset="0"/>
              </a:rPr>
              <a:t>Create a scalable solution that can be expanded across railway networks.</a:t>
            </a:r>
            <a:r>
              <a:rPr lang="en-US" sz="1550" dirty="0">
                <a:solidFill>
                  <a:srgbClr val="39393C"/>
                </a:solidFill>
                <a:latin typeface="Open Sans" panose="020B0606030504020204" pitchFamily="34" charset="0"/>
                <a:ea typeface="Open Sans" panose="020B0606030504020204" pitchFamily="34" charset="0"/>
                <a:cs typeface="Open Sans" panose="020B0606030504020204" pitchFamily="34" charset="0"/>
              </a:rPr>
              <a:t>.</a:t>
            </a:r>
            <a:endParaRPr lang="en-US" sz="155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49379" y="761048"/>
            <a:ext cx="7645241" cy="2007394"/>
          </a:xfrm>
          <a:prstGeom prst="rect">
            <a:avLst/>
          </a:prstGeom>
          <a:noFill/>
          <a:ln/>
        </p:spPr>
        <p:txBody>
          <a:bodyPr wrap="square" lIns="0" tIns="0" rIns="0" bIns="0" rtlCol="0" anchor="t"/>
          <a:lstStyle/>
          <a:p>
            <a:pPr marL="0" indent="0">
              <a:lnSpc>
                <a:spcPts val="5250"/>
              </a:lnSpc>
              <a:buNone/>
            </a:pPr>
            <a:r>
              <a:rPr lang="en-US" sz="3600" b="1" dirty="0">
                <a:solidFill>
                  <a:srgbClr val="101014"/>
                </a:solidFill>
                <a:latin typeface="Playfair Display Bold" pitchFamily="34" charset="0"/>
                <a:ea typeface="Playfair Display Bold" pitchFamily="34" charset="-122"/>
                <a:cs typeface="Playfair Display Bold" pitchFamily="34" charset="-120"/>
              </a:rPr>
              <a:t>Alignment with UN Sustainable Development Goals (SDGs)</a:t>
            </a:r>
            <a:endParaRPr lang="en-US" sz="3600" dirty="0"/>
          </a:p>
        </p:txBody>
      </p:sp>
      <p:sp>
        <p:nvSpPr>
          <p:cNvPr id="4" name="Shape 1"/>
          <p:cNvSpPr/>
          <p:nvPr/>
        </p:nvSpPr>
        <p:spPr>
          <a:xfrm>
            <a:off x="749379" y="3089553"/>
            <a:ext cx="3715583" cy="2088092"/>
          </a:xfrm>
          <a:prstGeom prst="roundRect">
            <a:avLst>
              <a:gd name="adj" fmla="val 1681"/>
            </a:avLst>
          </a:prstGeom>
          <a:solidFill>
            <a:srgbClr val="E0E0EC"/>
          </a:solidFill>
          <a:ln/>
        </p:spPr>
        <p:txBody>
          <a:bodyPr/>
          <a:lstStyle/>
          <a:p>
            <a:endParaRPr lang="en-IN"/>
          </a:p>
        </p:txBody>
      </p:sp>
      <p:sp>
        <p:nvSpPr>
          <p:cNvPr id="5" name="Text 2"/>
          <p:cNvSpPr/>
          <p:nvPr/>
        </p:nvSpPr>
        <p:spPr>
          <a:xfrm>
            <a:off x="963454" y="3343449"/>
            <a:ext cx="4207075" cy="981934"/>
          </a:xfrm>
          <a:prstGeom prst="rect">
            <a:avLst/>
          </a:prstGeom>
          <a:noFill/>
          <a:ln/>
        </p:spPr>
        <p:txBody>
          <a:bodyPr wrap="square" lIns="0" tIns="0" rIns="0" bIns="0" rtlCol="0" anchor="t"/>
          <a:lstStyle/>
          <a:p>
            <a:pPr marL="0" indent="0">
              <a:lnSpc>
                <a:spcPts val="2600"/>
              </a:lnSpc>
              <a:buNone/>
            </a:pPr>
            <a:r>
              <a:rPr lang="en-US" sz="2400" b="1" dirty="0">
                <a:latin typeface="Calibiri (Body)"/>
                <a:ea typeface="Open Sans" panose="020B0606030504020204" pitchFamily="34" charset="0"/>
                <a:cs typeface="Open Sans" panose="020B0606030504020204" pitchFamily="34" charset="0"/>
              </a:rPr>
              <a:t>SDG 9 (Industry, Innovation,</a:t>
            </a:r>
          </a:p>
          <a:p>
            <a:pPr marL="0" indent="0">
              <a:lnSpc>
                <a:spcPts val="2600"/>
              </a:lnSpc>
              <a:buNone/>
            </a:pPr>
            <a:r>
              <a:rPr lang="en-US" sz="2400" b="1" dirty="0">
                <a:latin typeface="Calibiri (Body)"/>
                <a:ea typeface="Open Sans" panose="020B0606030504020204" pitchFamily="34" charset="0"/>
                <a:cs typeface="Open Sans" panose="020B0606030504020204" pitchFamily="34" charset="0"/>
              </a:rPr>
              <a:t> and Infrastructure)</a:t>
            </a:r>
            <a:r>
              <a:rPr lang="en-US" sz="2400" dirty="0">
                <a:latin typeface="Calibiri (Body)"/>
                <a:ea typeface="Open Sans" panose="020B0606030504020204" pitchFamily="34" charset="0"/>
                <a:cs typeface="Open Sans" panose="020B0606030504020204" pitchFamily="34" charset="0"/>
              </a:rPr>
              <a:t>:</a:t>
            </a:r>
            <a:endParaRPr lang="en-US" sz="2100" dirty="0">
              <a:latin typeface="Calibiri (Body)"/>
              <a:ea typeface="Open Sans" panose="020B0606030504020204" pitchFamily="34" charset="0"/>
              <a:cs typeface="Open Sans" panose="020B0606030504020204" pitchFamily="34" charset="0"/>
            </a:endParaRPr>
          </a:p>
        </p:txBody>
      </p:sp>
      <p:sp>
        <p:nvSpPr>
          <p:cNvPr id="6" name="Text 3"/>
          <p:cNvSpPr/>
          <p:nvPr/>
        </p:nvSpPr>
        <p:spPr>
          <a:xfrm>
            <a:off x="963454" y="4101227"/>
            <a:ext cx="3287435" cy="1063568"/>
          </a:xfrm>
          <a:prstGeom prst="rect">
            <a:avLst/>
          </a:prstGeom>
          <a:noFill/>
          <a:ln/>
        </p:spPr>
        <p:txBody>
          <a:bodyPr wrap="square" lIns="0" tIns="0" rIns="0" bIns="0" rtlCol="0" anchor="t"/>
          <a:lstStyle/>
          <a:p>
            <a:pPr marL="0" indent="0">
              <a:lnSpc>
                <a:spcPts val="2650"/>
              </a:lnSpc>
              <a:buNone/>
            </a:pPr>
            <a:r>
              <a:rPr lang="en-US" sz="1600" dirty="0">
                <a:latin typeface="Open Sans" panose="020B0606030504020204" pitchFamily="34" charset="0"/>
                <a:ea typeface="Open Sans" panose="020B0606030504020204" pitchFamily="34" charset="0"/>
                <a:cs typeface="Open Sans" panose="020B0606030504020204" pitchFamily="34" charset="0"/>
              </a:rPr>
              <a:t>Build resilient infrastructure by leveraging advanced AI technologies.</a:t>
            </a:r>
            <a:endParaRPr lang="en-US" sz="165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Shape 4"/>
          <p:cNvSpPr/>
          <p:nvPr/>
        </p:nvSpPr>
        <p:spPr>
          <a:xfrm>
            <a:off x="4679037" y="3089552"/>
            <a:ext cx="3715583" cy="2075243"/>
          </a:xfrm>
          <a:prstGeom prst="roundRect">
            <a:avLst>
              <a:gd name="adj" fmla="val 1681"/>
            </a:avLst>
          </a:prstGeom>
          <a:solidFill>
            <a:srgbClr val="E0E0EC"/>
          </a:solidFill>
          <a:ln/>
        </p:spPr>
        <p:txBody>
          <a:bodyPr/>
          <a:lstStyle/>
          <a:p>
            <a:endParaRPr lang="en-IN"/>
          </a:p>
        </p:txBody>
      </p:sp>
      <p:sp>
        <p:nvSpPr>
          <p:cNvPr id="8" name="Text 5"/>
          <p:cNvSpPr/>
          <p:nvPr/>
        </p:nvSpPr>
        <p:spPr>
          <a:xfrm>
            <a:off x="4893112" y="3303627"/>
            <a:ext cx="3997500" cy="981934"/>
          </a:xfrm>
          <a:prstGeom prst="rect">
            <a:avLst/>
          </a:prstGeom>
          <a:noFill/>
          <a:ln/>
        </p:spPr>
        <p:txBody>
          <a:bodyPr wrap="none" lIns="0" tIns="0" rIns="0" bIns="0" rtlCol="0" anchor="t"/>
          <a:lstStyle/>
          <a:p>
            <a:pPr marL="0" indent="0">
              <a:lnSpc>
                <a:spcPts val="2600"/>
              </a:lnSpc>
              <a:buNone/>
            </a:pPr>
            <a:r>
              <a:rPr lang="en-US" sz="2400" b="1" dirty="0"/>
              <a:t>SDG 11 (Sustainable Cities </a:t>
            </a:r>
          </a:p>
          <a:p>
            <a:pPr marL="0" indent="0">
              <a:lnSpc>
                <a:spcPts val="2600"/>
              </a:lnSpc>
              <a:buNone/>
            </a:pPr>
            <a:r>
              <a:rPr lang="en-US" sz="2400" b="1" dirty="0"/>
              <a:t>and Communities)</a:t>
            </a:r>
            <a:r>
              <a:rPr lang="en-US" sz="2400" dirty="0"/>
              <a:t>:</a:t>
            </a:r>
            <a:endParaRPr lang="en-US" sz="2100" dirty="0"/>
          </a:p>
        </p:txBody>
      </p:sp>
      <p:sp>
        <p:nvSpPr>
          <p:cNvPr id="9" name="Text 6"/>
          <p:cNvSpPr/>
          <p:nvPr/>
        </p:nvSpPr>
        <p:spPr>
          <a:xfrm>
            <a:off x="4893110" y="4101227"/>
            <a:ext cx="3287435" cy="685324"/>
          </a:xfrm>
          <a:prstGeom prst="rect">
            <a:avLst/>
          </a:prstGeom>
          <a:noFill/>
          <a:ln/>
        </p:spPr>
        <p:txBody>
          <a:bodyPr wrap="square" lIns="0" tIns="0" rIns="0" bIns="0" rtlCol="0" anchor="t"/>
          <a:lstStyle/>
          <a:p>
            <a:pPr marL="0" indent="0">
              <a:lnSpc>
                <a:spcPts val="2650"/>
              </a:lnSpc>
              <a:buNone/>
            </a:pPr>
            <a:r>
              <a:rPr lang="en-US" sz="1600" dirty="0">
                <a:latin typeface="Open Sans" panose="020B0606030504020204" pitchFamily="34" charset="0"/>
                <a:ea typeface="Open Sans" panose="020B0606030504020204" pitchFamily="34" charset="0"/>
                <a:cs typeface="Open Sans" panose="020B0606030504020204" pitchFamily="34" charset="0"/>
              </a:rPr>
              <a:t>Enhance public safety and improve sustainable urban transportation.</a:t>
            </a:r>
            <a:endParaRPr lang="en-US" sz="165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6" name="Group 15">
            <a:extLst>
              <a:ext uri="{FF2B5EF4-FFF2-40B4-BE49-F238E27FC236}">
                <a16:creationId xmlns:a16="http://schemas.microsoft.com/office/drawing/2014/main" id="{25DE09D1-3B84-6860-9554-4E63AB23F762}"/>
              </a:ext>
            </a:extLst>
          </p:cNvPr>
          <p:cNvGrpSpPr/>
          <p:nvPr/>
        </p:nvGrpSpPr>
        <p:grpSpPr>
          <a:xfrm>
            <a:off x="2778591" y="5498756"/>
            <a:ext cx="3922455" cy="2253734"/>
            <a:chOff x="2821245" y="5221124"/>
            <a:chExt cx="3715583" cy="2253734"/>
          </a:xfrm>
        </p:grpSpPr>
        <p:sp>
          <p:nvSpPr>
            <p:cNvPr id="10" name="Shape 7"/>
            <p:cNvSpPr/>
            <p:nvPr/>
          </p:nvSpPr>
          <p:spPr>
            <a:xfrm>
              <a:off x="2821245" y="5221124"/>
              <a:ext cx="3715583" cy="2253734"/>
            </a:xfrm>
            <a:prstGeom prst="roundRect">
              <a:avLst>
                <a:gd name="adj" fmla="val 1425"/>
              </a:avLst>
            </a:prstGeom>
            <a:solidFill>
              <a:srgbClr val="E0E0EC"/>
            </a:solidFill>
            <a:ln/>
          </p:spPr>
          <p:txBody>
            <a:bodyPr/>
            <a:lstStyle/>
            <a:p>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 8"/>
            <p:cNvSpPr/>
            <p:nvPr/>
          </p:nvSpPr>
          <p:spPr>
            <a:xfrm>
              <a:off x="2984063" y="5385295"/>
              <a:ext cx="3068719" cy="669131"/>
            </a:xfrm>
            <a:prstGeom prst="rect">
              <a:avLst/>
            </a:prstGeom>
            <a:noFill/>
            <a:ln/>
          </p:spPr>
          <p:txBody>
            <a:bodyPr wrap="none" lIns="0" tIns="0" rIns="0" bIns="0" rtlCol="0" anchor="t"/>
            <a:lstStyle/>
            <a:p>
              <a:pPr marL="0" indent="0">
                <a:lnSpc>
                  <a:spcPts val="2600"/>
                </a:lnSpc>
                <a:buNone/>
              </a:pPr>
              <a:r>
                <a:rPr lang="en-US" sz="2400" b="1" dirty="0">
                  <a:latin typeface="Calibri (Body)"/>
                  <a:ea typeface="Open Sans" panose="020B0606030504020204" pitchFamily="34" charset="0"/>
                  <a:cs typeface="Open Sans" panose="020B0606030504020204" pitchFamily="34" charset="0"/>
                </a:rPr>
                <a:t>SDG 16 (Peace, Justice, </a:t>
              </a:r>
            </a:p>
            <a:p>
              <a:pPr marL="0" indent="0">
                <a:lnSpc>
                  <a:spcPts val="2600"/>
                </a:lnSpc>
                <a:buNone/>
              </a:pPr>
              <a:r>
                <a:rPr lang="en-US" sz="2400" b="1" dirty="0">
                  <a:latin typeface="Calibri (Body)"/>
                  <a:ea typeface="Open Sans" panose="020B0606030504020204" pitchFamily="34" charset="0"/>
                  <a:cs typeface="Open Sans" panose="020B0606030504020204" pitchFamily="34" charset="0"/>
                </a:rPr>
                <a:t>and Strong Institutions)</a:t>
              </a:r>
              <a:endParaRPr lang="en-US" sz="2100" b="1" dirty="0">
                <a:latin typeface="Calibri (Body)"/>
                <a:ea typeface="Open Sans" panose="020B0606030504020204" pitchFamily="34" charset="0"/>
                <a:cs typeface="Open Sans" panose="020B0606030504020204" pitchFamily="34" charset="0"/>
              </a:endParaRPr>
            </a:p>
          </p:txBody>
        </p:sp>
        <p:sp>
          <p:nvSpPr>
            <p:cNvPr id="12" name="Text 9"/>
            <p:cNvSpPr/>
            <p:nvPr/>
          </p:nvSpPr>
          <p:spPr>
            <a:xfrm>
              <a:off x="2984063" y="6141384"/>
              <a:ext cx="3287435" cy="1027986"/>
            </a:xfrm>
            <a:prstGeom prst="rect">
              <a:avLst/>
            </a:prstGeom>
            <a:noFill/>
            <a:ln/>
          </p:spPr>
          <p:txBody>
            <a:bodyPr wrap="square" lIns="0" tIns="0" rIns="0" bIns="0" rtlCol="0" anchor="t"/>
            <a:lstStyle/>
            <a:p>
              <a:pPr>
                <a:lnSpc>
                  <a:spcPts val="2650"/>
                </a:lnSpc>
              </a:pPr>
              <a:r>
                <a:rPr lang="en-US" sz="1600" dirty="0">
                  <a:latin typeface="Open Sans" panose="020B0606030504020204" pitchFamily="34" charset="0"/>
                  <a:ea typeface="Open Sans" panose="020B0606030504020204" pitchFamily="34" charset="0"/>
                  <a:cs typeface="Open Sans" panose="020B0606030504020204" pitchFamily="34" charset="0"/>
                </a:rPr>
                <a:t>Strengthen safety in public spaces, reducing crime and enhancing justice.</a:t>
              </a:r>
            </a:p>
            <a:p>
              <a:pPr marL="0" indent="0">
                <a:lnSpc>
                  <a:spcPts val="2650"/>
                </a:lnSpc>
                <a:buNone/>
              </a:pPr>
              <a:endParaRPr lang="en-US" sz="165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14" name="Text 11"/>
          <p:cNvSpPr/>
          <p:nvPr/>
        </p:nvSpPr>
        <p:spPr>
          <a:xfrm>
            <a:off x="4893112" y="5428774"/>
            <a:ext cx="3287435" cy="669131"/>
          </a:xfrm>
          <a:prstGeom prst="rect">
            <a:avLst/>
          </a:prstGeom>
          <a:noFill/>
          <a:ln/>
        </p:spPr>
        <p:txBody>
          <a:bodyPr wrap="square" lIns="0" tIns="0" rIns="0" bIns="0" rtlCol="0" anchor="t"/>
          <a:lstStyle/>
          <a:p>
            <a:pPr marL="0" indent="0">
              <a:lnSpc>
                <a:spcPts val="2600"/>
              </a:lnSpc>
              <a:buNone/>
            </a:pPr>
            <a:endParaRPr lang="en-US" sz="2100"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Text 12"/>
          <p:cNvSpPr/>
          <p:nvPr/>
        </p:nvSpPr>
        <p:spPr>
          <a:xfrm>
            <a:off x="4893112" y="6226373"/>
            <a:ext cx="3287435" cy="1027986"/>
          </a:xfrm>
          <a:prstGeom prst="rect">
            <a:avLst/>
          </a:prstGeom>
          <a:noFill/>
          <a:ln/>
        </p:spPr>
        <p:txBody>
          <a:bodyPr wrap="square" lIns="0" tIns="0" rIns="0" bIns="0" rtlCol="0" anchor="t"/>
          <a:lstStyle/>
          <a:p>
            <a:pPr marL="0" indent="0">
              <a:lnSpc>
                <a:spcPts val="2650"/>
              </a:lnSpc>
              <a:buNone/>
            </a:pPr>
            <a:endParaRPr lang="en-US" sz="165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69938" y="538520"/>
            <a:ext cx="6175296" cy="610314"/>
          </a:xfrm>
          <a:prstGeom prst="rect">
            <a:avLst/>
          </a:prstGeom>
          <a:noFill/>
          <a:ln/>
        </p:spPr>
        <p:txBody>
          <a:bodyPr wrap="none" lIns="0" tIns="0" rIns="0" bIns="0" rtlCol="0" anchor="t"/>
          <a:lstStyle/>
          <a:p>
            <a:pPr marL="0" indent="0">
              <a:lnSpc>
                <a:spcPts val="4800"/>
              </a:lnSpc>
              <a:buNone/>
            </a:pPr>
            <a:r>
              <a:rPr lang="en-US" sz="3800" b="1" dirty="0">
                <a:solidFill>
                  <a:srgbClr val="101014"/>
                </a:solidFill>
                <a:latin typeface="Open Sans" panose="020B0606030504020204" pitchFamily="34" charset="0"/>
                <a:ea typeface="Open Sans" panose="020B0606030504020204" pitchFamily="34" charset="0"/>
                <a:cs typeface="Open Sans" panose="020B0606030504020204" pitchFamily="34" charset="0"/>
              </a:rPr>
              <a:t>Methodology and Approach</a:t>
            </a:r>
            <a:endParaRPr lang="en-US" sz="3800"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Image 1" descr="preencoded.png"/>
          <p:cNvPicPr>
            <a:picLocks noChangeAspect="1"/>
          </p:cNvPicPr>
          <p:nvPr/>
        </p:nvPicPr>
        <p:blipFill>
          <a:blip r:embed="rId4"/>
          <a:stretch>
            <a:fillRect/>
          </a:stretch>
        </p:blipFill>
        <p:spPr>
          <a:xfrm>
            <a:off x="6169938" y="1441728"/>
            <a:ext cx="976432" cy="1562338"/>
          </a:xfrm>
          <a:prstGeom prst="rect">
            <a:avLst/>
          </a:prstGeom>
        </p:spPr>
      </p:pic>
      <p:sp>
        <p:nvSpPr>
          <p:cNvPr id="5" name="Text 1"/>
          <p:cNvSpPr/>
          <p:nvPr/>
        </p:nvSpPr>
        <p:spPr>
          <a:xfrm>
            <a:off x="7439263" y="1636990"/>
            <a:ext cx="2441258" cy="305038"/>
          </a:xfrm>
          <a:prstGeom prst="rect">
            <a:avLst/>
          </a:prstGeom>
          <a:noFill/>
          <a:ln/>
        </p:spPr>
        <p:txBody>
          <a:bodyPr wrap="none" lIns="0" tIns="0" rIns="0" bIns="0" rtlCol="0" anchor="t"/>
          <a:lstStyle/>
          <a:p>
            <a:pPr marL="0" indent="0" algn="l">
              <a:lnSpc>
                <a:spcPts val="2400"/>
              </a:lnSpc>
              <a:buNone/>
            </a:pPr>
            <a:r>
              <a:rPr lang="en-IN" sz="2000" b="1" dirty="0">
                <a:latin typeface="Open Sans" panose="020B0606030504020204" pitchFamily="34" charset="0"/>
                <a:ea typeface="Open Sans" panose="020B0606030504020204" pitchFamily="34" charset="0"/>
                <a:cs typeface="Open Sans" panose="020B0606030504020204" pitchFamily="34" charset="0"/>
              </a:rPr>
              <a:t>Frame Extraction and Preprocessing</a:t>
            </a:r>
            <a:r>
              <a:rPr lang="en-IN" sz="2000" dirty="0">
                <a:latin typeface="Open Sans" panose="020B0606030504020204" pitchFamily="34" charset="0"/>
                <a:ea typeface="Open Sans" panose="020B0606030504020204" pitchFamily="34" charset="0"/>
                <a:cs typeface="Open Sans" panose="020B0606030504020204" pitchFamily="34" charset="0"/>
              </a:rPr>
              <a:t>:</a:t>
            </a:r>
            <a:endParaRPr lang="en-US" sz="19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ext 2"/>
          <p:cNvSpPr/>
          <p:nvPr/>
        </p:nvSpPr>
        <p:spPr>
          <a:xfrm>
            <a:off x="7439263" y="2059186"/>
            <a:ext cx="6507599" cy="624840"/>
          </a:xfrm>
          <a:prstGeom prst="rect">
            <a:avLst/>
          </a:prstGeom>
          <a:noFill/>
          <a:ln/>
        </p:spPr>
        <p:txBody>
          <a:bodyPr wrap="square" lIns="0" tIns="0" rIns="0" bIns="0" rtlCol="0" anchor="t"/>
          <a:lstStyle/>
          <a:p>
            <a:pPr marL="0" indent="0" algn="l">
              <a:lnSpc>
                <a:spcPts val="2450"/>
              </a:lnSpc>
              <a:buNone/>
            </a:pPr>
            <a:r>
              <a:rPr lang="en-US" sz="1600" dirty="0">
                <a:latin typeface="Open Sans" panose="020B0606030504020204" pitchFamily="34" charset="0"/>
                <a:ea typeface="Open Sans" panose="020B0606030504020204" pitchFamily="34" charset="0"/>
                <a:cs typeface="Open Sans" panose="020B0606030504020204" pitchFamily="34" charset="0"/>
              </a:rPr>
              <a:t>Split CCTV video into frames, resize, and normalize for consistent model input.</a:t>
            </a:r>
            <a:endParaRPr lang="en-US" sz="1500" dirty="0">
              <a:latin typeface="Open Sans" panose="020B0606030504020204" pitchFamily="34" charset="0"/>
              <a:ea typeface="Open Sans" panose="020B0606030504020204" pitchFamily="34" charset="0"/>
              <a:cs typeface="Open Sans" panose="020B0606030504020204" pitchFamily="34" charset="0"/>
            </a:endParaRPr>
          </a:p>
        </p:txBody>
      </p:sp>
      <p:pic>
        <p:nvPicPr>
          <p:cNvPr id="7" name="Image 2" descr="preencoded.png"/>
          <p:cNvPicPr>
            <a:picLocks noChangeAspect="1"/>
          </p:cNvPicPr>
          <p:nvPr/>
        </p:nvPicPr>
        <p:blipFill>
          <a:blip r:embed="rId5"/>
          <a:stretch>
            <a:fillRect/>
          </a:stretch>
        </p:blipFill>
        <p:spPr>
          <a:xfrm>
            <a:off x="6169938" y="3004066"/>
            <a:ext cx="976432" cy="1562338"/>
          </a:xfrm>
          <a:prstGeom prst="rect">
            <a:avLst/>
          </a:prstGeom>
        </p:spPr>
      </p:pic>
      <p:sp>
        <p:nvSpPr>
          <p:cNvPr id="8" name="Text 3"/>
          <p:cNvSpPr/>
          <p:nvPr/>
        </p:nvSpPr>
        <p:spPr>
          <a:xfrm>
            <a:off x="7439263" y="3199328"/>
            <a:ext cx="2624852" cy="305038"/>
          </a:xfrm>
          <a:prstGeom prst="rect">
            <a:avLst/>
          </a:prstGeom>
          <a:noFill/>
          <a:ln/>
        </p:spPr>
        <p:txBody>
          <a:bodyPr wrap="none" lIns="0" tIns="0" rIns="0" bIns="0" rtlCol="0" anchor="t"/>
          <a:lstStyle/>
          <a:p>
            <a:pPr marL="0" indent="0" algn="l">
              <a:lnSpc>
                <a:spcPts val="2400"/>
              </a:lnSpc>
              <a:buNone/>
            </a:pPr>
            <a:r>
              <a:rPr lang="en-IN" sz="2000" b="1" dirty="0">
                <a:latin typeface="Open Sans" panose="020B0606030504020204" pitchFamily="34" charset="0"/>
                <a:ea typeface="Open Sans" panose="020B0606030504020204" pitchFamily="34" charset="0"/>
                <a:cs typeface="Open Sans" panose="020B0606030504020204" pitchFamily="34" charset="0"/>
              </a:rPr>
              <a:t>Anomaly Detection Using ResNet50</a:t>
            </a:r>
            <a:r>
              <a:rPr lang="en-IN" sz="2000" dirty="0">
                <a:latin typeface="Open Sans" panose="020B0606030504020204" pitchFamily="34" charset="0"/>
                <a:ea typeface="Open Sans" panose="020B0606030504020204" pitchFamily="34" charset="0"/>
                <a:cs typeface="Open Sans" panose="020B0606030504020204" pitchFamily="34" charset="0"/>
              </a:rPr>
              <a:t>:</a:t>
            </a:r>
            <a:endParaRPr lang="en-US" sz="1900"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Text 4"/>
          <p:cNvSpPr/>
          <p:nvPr/>
        </p:nvSpPr>
        <p:spPr>
          <a:xfrm>
            <a:off x="7439263" y="3621524"/>
            <a:ext cx="6507599" cy="624840"/>
          </a:xfrm>
          <a:prstGeom prst="rect">
            <a:avLst/>
          </a:prstGeom>
          <a:noFill/>
          <a:ln/>
        </p:spPr>
        <p:txBody>
          <a:bodyPr wrap="square" lIns="0" tIns="0" rIns="0" bIns="0" rtlCol="0" anchor="t"/>
          <a:lstStyle/>
          <a:p>
            <a:pPr marL="0" indent="0" algn="l">
              <a:lnSpc>
                <a:spcPts val="2450"/>
              </a:lnSpc>
              <a:buNone/>
            </a:pPr>
            <a:r>
              <a:rPr lang="en-US" sz="1600" dirty="0">
                <a:latin typeface="Open Sans" panose="020B0606030504020204" pitchFamily="34" charset="0"/>
                <a:ea typeface="Open Sans" panose="020B0606030504020204" pitchFamily="34" charset="0"/>
                <a:cs typeface="Open Sans" panose="020B0606030504020204" pitchFamily="34" charset="0"/>
              </a:rPr>
              <a:t>Classify each frame for anomalies related to crowd density, crime, or unusual activity.</a:t>
            </a:r>
            <a:endParaRPr lang="en-US" sz="15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0" name="Image 3" descr="preencoded.png"/>
          <p:cNvPicPr>
            <a:picLocks noChangeAspect="1"/>
          </p:cNvPicPr>
          <p:nvPr/>
        </p:nvPicPr>
        <p:blipFill>
          <a:blip r:embed="rId6"/>
          <a:stretch>
            <a:fillRect/>
          </a:stretch>
        </p:blipFill>
        <p:spPr>
          <a:xfrm>
            <a:off x="6169938" y="4566404"/>
            <a:ext cx="976432" cy="1562338"/>
          </a:xfrm>
          <a:prstGeom prst="rect">
            <a:avLst/>
          </a:prstGeom>
        </p:spPr>
      </p:pic>
      <p:sp>
        <p:nvSpPr>
          <p:cNvPr id="11" name="Text 5"/>
          <p:cNvSpPr/>
          <p:nvPr/>
        </p:nvSpPr>
        <p:spPr>
          <a:xfrm>
            <a:off x="7439263" y="4761667"/>
            <a:ext cx="2563773" cy="305038"/>
          </a:xfrm>
          <a:prstGeom prst="rect">
            <a:avLst/>
          </a:prstGeom>
          <a:noFill/>
          <a:ln/>
        </p:spPr>
        <p:txBody>
          <a:bodyPr wrap="none" lIns="0" tIns="0" rIns="0" bIns="0" rtlCol="0" anchor="t"/>
          <a:lstStyle/>
          <a:p>
            <a:pPr marL="0" indent="0" algn="l">
              <a:lnSpc>
                <a:spcPts val="2400"/>
              </a:lnSpc>
              <a:buNone/>
            </a:pPr>
            <a:r>
              <a:rPr lang="en-IN" sz="2000" b="1" dirty="0">
                <a:latin typeface="Open Sans" panose="020B0606030504020204" pitchFamily="34" charset="0"/>
                <a:ea typeface="Open Sans" panose="020B0606030504020204" pitchFamily="34" charset="0"/>
                <a:cs typeface="Open Sans" panose="020B0606030504020204" pitchFamily="34" charset="0"/>
              </a:rPr>
              <a:t>Real-Time Alert System</a:t>
            </a:r>
            <a:r>
              <a:rPr lang="en-IN" sz="2000" dirty="0">
                <a:latin typeface="Open Sans" panose="020B0606030504020204" pitchFamily="34" charset="0"/>
                <a:ea typeface="Open Sans" panose="020B0606030504020204" pitchFamily="34" charset="0"/>
                <a:cs typeface="Open Sans" panose="020B0606030504020204" pitchFamily="34" charset="0"/>
              </a:rPr>
              <a:t>:</a:t>
            </a:r>
            <a:endParaRPr lang="en-US" sz="1900"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 6"/>
          <p:cNvSpPr/>
          <p:nvPr/>
        </p:nvSpPr>
        <p:spPr>
          <a:xfrm>
            <a:off x="7439263" y="5183862"/>
            <a:ext cx="6507599" cy="624840"/>
          </a:xfrm>
          <a:prstGeom prst="rect">
            <a:avLst/>
          </a:prstGeom>
          <a:noFill/>
          <a:ln/>
        </p:spPr>
        <p:txBody>
          <a:bodyPr wrap="square" lIns="0" tIns="0" rIns="0" bIns="0" rtlCol="0" anchor="t"/>
          <a:lstStyle/>
          <a:p>
            <a:pPr marL="0" indent="0" algn="l">
              <a:lnSpc>
                <a:spcPts val="2450"/>
              </a:lnSpc>
              <a:buNone/>
            </a:pPr>
            <a:r>
              <a:rPr lang="en-US" sz="1600" dirty="0">
                <a:latin typeface="Open Sans" panose="020B0606030504020204" pitchFamily="34" charset="0"/>
                <a:ea typeface="Open Sans" panose="020B0606030504020204" pitchFamily="34" charset="0"/>
                <a:cs typeface="Open Sans" panose="020B0606030504020204" pitchFamily="34" charset="0"/>
              </a:rPr>
              <a:t>Generate audio alerts and send captured video segments to a secure portal.</a:t>
            </a:r>
            <a:endParaRPr lang="en-US" sz="15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3" name="Image 4" descr="preencoded.png"/>
          <p:cNvPicPr>
            <a:picLocks noChangeAspect="1"/>
          </p:cNvPicPr>
          <p:nvPr/>
        </p:nvPicPr>
        <p:blipFill>
          <a:blip r:embed="rId7"/>
          <a:stretch>
            <a:fillRect/>
          </a:stretch>
        </p:blipFill>
        <p:spPr>
          <a:xfrm>
            <a:off x="6169938" y="6128742"/>
            <a:ext cx="976432" cy="1562338"/>
          </a:xfrm>
          <a:prstGeom prst="rect">
            <a:avLst/>
          </a:prstGeom>
        </p:spPr>
      </p:pic>
      <p:sp>
        <p:nvSpPr>
          <p:cNvPr id="14" name="Text 7"/>
          <p:cNvSpPr/>
          <p:nvPr/>
        </p:nvSpPr>
        <p:spPr>
          <a:xfrm>
            <a:off x="7439263" y="6324005"/>
            <a:ext cx="3046809" cy="305038"/>
          </a:xfrm>
          <a:prstGeom prst="rect">
            <a:avLst/>
          </a:prstGeom>
          <a:noFill/>
          <a:ln/>
        </p:spPr>
        <p:txBody>
          <a:bodyPr wrap="none" lIns="0" tIns="0" rIns="0" bIns="0" rtlCol="0" anchor="t"/>
          <a:lstStyle/>
          <a:p>
            <a:pPr marL="0" indent="0" algn="l">
              <a:lnSpc>
                <a:spcPts val="2400"/>
              </a:lnSpc>
              <a:buNone/>
            </a:pPr>
            <a:r>
              <a:rPr lang="en-IN" sz="2000" b="1" dirty="0">
                <a:latin typeface="Open Sans" panose="020B0606030504020204" pitchFamily="34" charset="0"/>
                <a:ea typeface="Open Sans" panose="020B0606030504020204" pitchFamily="34" charset="0"/>
                <a:cs typeface="Open Sans" panose="020B0606030504020204" pitchFamily="34" charset="0"/>
              </a:rPr>
              <a:t>Future Capabilities:</a:t>
            </a:r>
            <a:endParaRPr lang="en-US" sz="19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Text 8"/>
          <p:cNvSpPr/>
          <p:nvPr/>
        </p:nvSpPr>
        <p:spPr>
          <a:xfrm>
            <a:off x="7439263" y="6746200"/>
            <a:ext cx="6507599" cy="624840"/>
          </a:xfrm>
          <a:prstGeom prst="rect">
            <a:avLst/>
          </a:prstGeom>
          <a:noFill/>
          <a:ln/>
        </p:spPr>
        <p:txBody>
          <a:bodyPr wrap="square" lIns="0" tIns="0" rIns="0" bIns="0" rtlCol="0" anchor="t"/>
          <a:lstStyle/>
          <a:p>
            <a:pPr marL="0" indent="0" algn="l">
              <a:lnSpc>
                <a:spcPts val="2450"/>
              </a:lnSpc>
              <a:buNone/>
            </a:pPr>
            <a:r>
              <a:rPr lang="en-US" sz="1600" dirty="0">
                <a:latin typeface="Open Sans" panose="020B0606030504020204" pitchFamily="34" charset="0"/>
                <a:ea typeface="Open Sans" panose="020B0606030504020204" pitchFamily="34" charset="0"/>
                <a:cs typeface="Open Sans" panose="020B0606030504020204" pitchFamily="34" charset="0"/>
              </a:rPr>
              <a:t>Integrate with emergency services for medical response, adding functionality as needed.</a:t>
            </a:r>
            <a:endParaRPr lang="en-US" sz="15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793790" y="3821430"/>
            <a:ext cx="8263771" cy="708779"/>
          </a:xfrm>
          <a:prstGeom prst="rect">
            <a:avLst/>
          </a:prstGeom>
          <a:noFill/>
          <a:ln/>
        </p:spPr>
        <p:txBody>
          <a:bodyPr wrap="none" lIns="0" tIns="0" rIns="0" bIns="0" rtlCol="0" anchor="t"/>
          <a:lstStyle/>
          <a:p>
            <a:pPr marL="0" indent="0">
              <a:lnSpc>
                <a:spcPts val="5550"/>
              </a:lnSpc>
              <a:buNone/>
            </a:pPr>
            <a:r>
              <a:rPr lang="en-US" sz="4450" b="1" dirty="0">
                <a:solidFill>
                  <a:srgbClr val="101014"/>
                </a:solidFill>
                <a:latin typeface="Playfair Display Bold" pitchFamily="34" charset="0"/>
                <a:ea typeface="Playfair Display Bold" pitchFamily="34" charset="-122"/>
                <a:cs typeface="Playfair Display Bold" pitchFamily="34" charset="-120"/>
              </a:rPr>
              <a:t>Expected Outcomes and Impact</a:t>
            </a:r>
            <a:endParaRPr lang="en-US" sz="4450" dirty="0"/>
          </a:p>
        </p:txBody>
      </p:sp>
      <p:pic>
        <p:nvPicPr>
          <p:cNvPr id="4" name="Image 1" descr="preencoded.png"/>
          <p:cNvPicPr>
            <a:picLocks noChangeAspect="1"/>
          </p:cNvPicPr>
          <p:nvPr/>
        </p:nvPicPr>
        <p:blipFill>
          <a:blip r:embed="rId3"/>
          <a:stretch>
            <a:fillRect/>
          </a:stretch>
        </p:blipFill>
        <p:spPr>
          <a:xfrm>
            <a:off x="793790" y="4870371"/>
            <a:ext cx="566976" cy="566976"/>
          </a:xfrm>
          <a:prstGeom prst="rect">
            <a:avLst/>
          </a:prstGeom>
        </p:spPr>
      </p:pic>
      <p:sp>
        <p:nvSpPr>
          <p:cNvPr id="5" name="Text 1"/>
          <p:cNvSpPr/>
          <p:nvPr/>
        </p:nvSpPr>
        <p:spPr>
          <a:xfrm>
            <a:off x="793790" y="5664160"/>
            <a:ext cx="2835235" cy="354330"/>
          </a:xfrm>
          <a:prstGeom prst="rect">
            <a:avLst/>
          </a:prstGeom>
          <a:noFill/>
          <a:ln/>
        </p:spPr>
        <p:txBody>
          <a:bodyPr wrap="none" lIns="0" tIns="0" rIns="0" bIns="0" rtlCol="0" anchor="t"/>
          <a:lstStyle/>
          <a:p>
            <a:pPr marL="0" indent="0" algn="l">
              <a:lnSpc>
                <a:spcPts val="2750"/>
              </a:lnSpc>
              <a:buNone/>
            </a:pPr>
            <a:r>
              <a:rPr lang="en-IN" sz="2400" b="1" dirty="0">
                <a:latin typeface="Open Sans" panose="020B0606030504020204" pitchFamily="34" charset="0"/>
                <a:ea typeface="Open Sans" panose="020B0606030504020204" pitchFamily="34" charset="0"/>
                <a:cs typeface="Open Sans" panose="020B0606030504020204" pitchFamily="34" charset="0"/>
              </a:rPr>
              <a:t>Enhanced Safety </a:t>
            </a:r>
          </a:p>
          <a:p>
            <a:pPr marL="0" indent="0" algn="l">
              <a:lnSpc>
                <a:spcPts val="2750"/>
              </a:lnSpc>
              <a:buNone/>
            </a:pPr>
            <a:r>
              <a:rPr lang="en-IN" sz="2400" b="1" dirty="0">
                <a:latin typeface="Open Sans" panose="020B0606030504020204" pitchFamily="34" charset="0"/>
                <a:ea typeface="Open Sans" panose="020B0606030504020204" pitchFamily="34" charset="0"/>
                <a:cs typeface="Open Sans" panose="020B0606030504020204" pitchFamily="34" charset="0"/>
              </a:rPr>
              <a:t>and Security</a:t>
            </a:r>
            <a:r>
              <a:rPr lang="en-IN" sz="2400" dirty="0">
                <a:latin typeface="Open Sans" panose="020B0606030504020204" pitchFamily="34" charset="0"/>
                <a:ea typeface="Open Sans" panose="020B0606030504020204" pitchFamily="34" charset="0"/>
                <a:cs typeface="Open Sans" panose="020B0606030504020204" pitchFamily="34" charset="0"/>
              </a:rPr>
              <a:t>:</a:t>
            </a: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ext 2"/>
          <p:cNvSpPr/>
          <p:nvPr/>
        </p:nvSpPr>
        <p:spPr>
          <a:xfrm>
            <a:off x="793790" y="6285521"/>
            <a:ext cx="4120753" cy="1088708"/>
          </a:xfrm>
          <a:prstGeom prst="rect">
            <a:avLst/>
          </a:prstGeom>
          <a:noFill/>
          <a:ln/>
        </p:spPr>
        <p:txBody>
          <a:bodyPr wrap="square" lIns="0" tIns="0" rIns="0" bIns="0" rtlCol="0" anchor="t"/>
          <a:lstStyle/>
          <a:p>
            <a:pPr marL="0" indent="0" algn="l">
              <a:lnSpc>
                <a:spcPts val="2850"/>
              </a:lnSpc>
              <a:buNone/>
            </a:pPr>
            <a:r>
              <a:rPr lang="en-US" sz="1600" dirty="0">
                <a:latin typeface="Open Sans" panose="020B0606030504020204" pitchFamily="34" charset="0"/>
                <a:ea typeface="Open Sans" panose="020B0606030504020204" pitchFamily="34" charset="0"/>
                <a:cs typeface="Open Sans" panose="020B0606030504020204" pitchFamily="34" charset="0"/>
              </a:rPr>
              <a:t>Improved real-time detection and quick response to potential threats or incidents.</a:t>
            </a:r>
            <a:endParaRPr lang="en-US" sz="1750" dirty="0">
              <a:latin typeface="Open Sans" panose="020B0606030504020204" pitchFamily="34" charset="0"/>
              <a:ea typeface="Open Sans" panose="020B0606030504020204" pitchFamily="34" charset="0"/>
              <a:cs typeface="Open Sans" panose="020B0606030504020204" pitchFamily="34" charset="0"/>
            </a:endParaRPr>
          </a:p>
        </p:txBody>
      </p:sp>
      <p:pic>
        <p:nvPicPr>
          <p:cNvPr id="7" name="Image 2" descr="preencoded.png"/>
          <p:cNvPicPr>
            <a:picLocks noChangeAspect="1"/>
          </p:cNvPicPr>
          <p:nvPr/>
        </p:nvPicPr>
        <p:blipFill>
          <a:blip r:embed="rId4"/>
          <a:stretch>
            <a:fillRect/>
          </a:stretch>
        </p:blipFill>
        <p:spPr>
          <a:xfrm>
            <a:off x="5254704" y="4870371"/>
            <a:ext cx="566976" cy="566976"/>
          </a:xfrm>
          <a:prstGeom prst="rect">
            <a:avLst/>
          </a:prstGeom>
        </p:spPr>
      </p:pic>
      <p:sp>
        <p:nvSpPr>
          <p:cNvPr id="8" name="Text 3"/>
          <p:cNvSpPr/>
          <p:nvPr/>
        </p:nvSpPr>
        <p:spPr>
          <a:xfrm>
            <a:off x="5254704" y="5664160"/>
            <a:ext cx="2860953" cy="354330"/>
          </a:xfrm>
          <a:prstGeom prst="rect">
            <a:avLst/>
          </a:prstGeom>
          <a:noFill/>
          <a:ln/>
        </p:spPr>
        <p:txBody>
          <a:bodyPr wrap="none" lIns="0" tIns="0" rIns="0" bIns="0" rtlCol="0" anchor="t"/>
          <a:lstStyle/>
          <a:p>
            <a:pPr marL="0" indent="0" algn="l">
              <a:lnSpc>
                <a:spcPts val="2750"/>
              </a:lnSpc>
              <a:buNone/>
            </a:pPr>
            <a:r>
              <a:rPr lang="en-IN" sz="2400" b="1" dirty="0">
                <a:latin typeface="Open Sans" panose="020B0606030504020204" pitchFamily="34" charset="0"/>
                <a:ea typeface="Open Sans" panose="020B0606030504020204" pitchFamily="34" charset="0"/>
                <a:cs typeface="Open Sans" panose="020B0606030504020204" pitchFamily="34" charset="0"/>
              </a:rPr>
              <a:t>Sustainable and </a:t>
            </a:r>
          </a:p>
          <a:p>
            <a:pPr marL="0" indent="0" algn="l">
              <a:lnSpc>
                <a:spcPts val="2750"/>
              </a:lnSpc>
              <a:buNone/>
            </a:pPr>
            <a:r>
              <a:rPr lang="en-IN" sz="2400" b="1" dirty="0">
                <a:latin typeface="Open Sans" panose="020B0606030504020204" pitchFamily="34" charset="0"/>
                <a:ea typeface="Open Sans" panose="020B0606030504020204" pitchFamily="34" charset="0"/>
                <a:cs typeface="Open Sans" panose="020B0606030504020204" pitchFamily="34" charset="0"/>
              </a:rPr>
              <a:t>Scalable Solution</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Text 4"/>
          <p:cNvSpPr/>
          <p:nvPr/>
        </p:nvSpPr>
        <p:spPr>
          <a:xfrm>
            <a:off x="5254704" y="6292688"/>
            <a:ext cx="4120872" cy="1088708"/>
          </a:xfrm>
          <a:prstGeom prst="rect">
            <a:avLst/>
          </a:prstGeom>
          <a:noFill/>
          <a:ln/>
        </p:spPr>
        <p:txBody>
          <a:bodyPr wrap="square" lIns="0" tIns="0" rIns="0" bIns="0" rtlCol="0" anchor="t"/>
          <a:lstStyle/>
          <a:p>
            <a:pPr marL="0" indent="0" algn="l">
              <a:lnSpc>
                <a:spcPts val="2850"/>
              </a:lnSpc>
              <a:buNone/>
            </a:pPr>
            <a:r>
              <a:rPr lang="en-US" sz="1600" dirty="0">
                <a:latin typeface="Open Sans" panose="020B0606030504020204" pitchFamily="34" charset="0"/>
                <a:ea typeface="Open Sans" panose="020B0606030504020204" pitchFamily="34" charset="0"/>
                <a:cs typeface="Open Sans" panose="020B0606030504020204" pitchFamily="34" charset="0"/>
              </a:rPr>
              <a:t>Infrastructure that can expand across stations with minimal additional investment.</a:t>
            </a:r>
            <a:endParaRPr lang="en-US" sz="1750"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 5"/>
          <p:cNvSpPr/>
          <p:nvPr/>
        </p:nvSpPr>
        <p:spPr>
          <a:xfrm>
            <a:off x="9715738" y="5664160"/>
            <a:ext cx="3539014" cy="354330"/>
          </a:xfrm>
          <a:prstGeom prst="rect">
            <a:avLst/>
          </a:prstGeom>
          <a:noFill/>
          <a:ln/>
        </p:spPr>
        <p:txBody>
          <a:bodyPr wrap="none" lIns="0" tIns="0" rIns="0" bIns="0" rtlCol="0" anchor="t"/>
          <a:lstStyle/>
          <a:p>
            <a:pPr marL="0" indent="0" algn="l">
              <a:lnSpc>
                <a:spcPts val="2750"/>
              </a:lnSpc>
              <a:buNone/>
            </a:pPr>
            <a:r>
              <a:rPr lang="en-IN" sz="2400" b="1" dirty="0">
                <a:latin typeface="Open Sans" panose="020B0606030504020204" pitchFamily="34" charset="0"/>
                <a:ea typeface="Open Sans" panose="020B0606030504020204" pitchFamily="34" charset="0"/>
                <a:cs typeface="Open Sans" panose="020B0606030504020204" pitchFamily="34" charset="0"/>
              </a:rPr>
              <a:t>Data-Driven Decision Making</a:t>
            </a: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 6"/>
          <p:cNvSpPr/>
          <p:nvPr/>
        </p:nvSpPr>
        <p:spPr>
          <a:xfrm>
            <a:off x="9715738" y="6154579"/>
            <a:ext cx="4120753" cy="1088708"/>
          </a:xfrm>
          <a:prstGeom prst="rect">
            <a:avLst/>
          </a:prstGeom>
          <a:noFill/>
          <a:ln/>
        </p:spPr>
        <p:txBody>
          <a:bodyPr wrap="square" lIns="0" tIns="0" rIns="0" bIns="0" rtlCol="0" anchor="t"/>
          <a:lstStyle/>
          <a:p>
            <a:pPr marL="0" indent="0" algn="l">
              <a:lnSpc>
                <a:spcPts val="2850"/>
              </a:lnSpc>
              <a:buNone/>
            </a:pPr>
            <a:r>
              <a:rPr lang="en-US" sz="1600" dirty="0">
                <a:latin typeface="Open Sans" panose="020B0606030504020204" pitchFamily="34" charset="0"/>
                <a:ea typeface="Open Sans" panose="020B0606030504020204" pitchFamily="34" charset="0"/>
                <a:cs typeface="Open Sans" panose="020B0606030504020204" pitchFamily="34" charset="0"/>
              </a:rPr>
              <a:t>Utilize data insights for better resource management and strategic planning.</a:t>
            </a:r>
            <a:endParaRPr lang="en-US" sz="1750" dirty="0">
              <a:latin typeface="Open Sans" panose="020B0606030504020204" pitchFamily="34" charset="0"/>
              <a:ea typeface="Open Sans" panose="020B0606030504020204" pitchFamily="34" charset="0"/>
              <a:cs typeface="Open Sans" panose="020B0606030504020204" pitchFamily="34" charset="0"/>
            </a:endParaRPr>
          </a:p>
        </p:txBody>
      </p:sp>
      <p:pic>
        <p:nvPicPr>
          <p:cNvPr id="14" name="Graphic 13" descr="Robot with solid fill">
            <a:extLst>
              <a:ext uri="{FF2B5EF4-FFF2-40B4-BE49-F238E27FC236}">
                <a16:creationId xmlns:a16="http://schemas.microsoft.com/office/drawing/2014/main" id="{1B659CD6-09B8-8052-D780-EE2DE5106F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78482" y="4668833"/>
            <a:ext cx="914400" cy="914400"/>
          </a:xfrm>
          <a:prstGeom prst="rect">
            <a:avLst/>
          </a:prstGeom>
        </p:spPr>
      </p:pic>
      <p:pic>
        <p:nvPicPr>
          <p:cNvPr id="13" name="Picture 12">
            <a:extLst>
              <a:ext uri="{FF2B5EF4-FFF2-40B4-BE49-F238E27FC236}">
                <a16:creationId xmlns:a16="http://schemas.microsoft.com/office/drawing/2014/main" id="{056667CE-A6F7-BD2F-B21E-90B2F56B87DB}"/>
              </a:ext>
            </a:extLst>
          </p:cNvPr>
          <p:cNvPicPr>
            <a:picLocks noChangeAspect="1"/>
          </p:cNvPicPr>
          <p:nvPr/>
        </p:nvPicPr>
        <p:blipFill>
          <a:blip r:embed="rId7"/>
          <a:srcRect t="2228" r="2527" b="7478"/>
          <a:stretch/>
        </p:blipFill>
        <p:spPr>
          <a:xfrm>
            <a:off x="2858663" y="4477"/>
            <a:ext cx="8913074" cy="36808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991195"/>
            <a:ext cx="6332577" cy="708779"/>
          </a:xfrm>
          <a:prstGeom prst="rect">
            <a:avLst/>
          </a:prstGeom>
          <a:noFill/>
          <a:ln/>
        </p:spPr>
        <p:txBody>
          <a:bodyPr wrap="none" lIns="0" tIns="0" rIns="0" bIns="0" rtlCol="0" anchor="t"/>
          <a:lstStyle/>
          <a:p>
            <a:pPr marL="0" indent="0">
              <a:lnSpc>
                <a:spcPts val="5550"/>
              </a:lnSpc>
              <a:buNone/>
            </a:pPr>
            <a:r>
              <a:rPr lang="en-US" sz="4450" b="1" dirty="0">
                <a:solidFill>
                  <a:srgbClr val="101014"/>
                </a:solidFill>
                <a:latin typeface="Playfair Display Bold" pitchFamily="34" charset="0"/>
                <a:ea typeface="Playfair Display Bold" pitchFamily="34" charset="-122"/>
                <a:cs typeface="Playfair Display Bold" pitchFamily="34" charset="-120"/>
              </a:rPr>
              <a:t>Key Project Deliverables</a:t>
            </a:r>
            <a:endParaRPr lang="en-US" sz="4450" dirty="0"/>
          </a:p>
        </p:txBody>
      </p:sp>
      <p:sp>
        <p:nvSpPr>
          <p:cNvPr id="4" name="Shape 1"/>
          <p:cNvSpPr/>
          <p:nvPr/>
        </p:nvSpPr>
        <p:spPr>
          <a:xfrm>
            <a:off x="6280190" y="2748915"/>
            <a:ext cx="7556421" cy="3780711"/>
          </a:xfrm>
          <a:prstGeom prst="roundRect">
            <a:avLst>
              <a:gd name="adj" fmla="val 900"/>
            </a:avLst>
          </a:prstGeom>
          <a:noFill/>
          <a:ln w="7620">
            <a:solidFill>
              <a:srgbClr val="000000">
                <a:alpha val="8000"/>
              </a:srgbClr>
            </a:solidFill>
            <a:prstDash val="solid"/>
          </a:ln>
        </p:spPr>
        <p:txBody>
          <a:bodyPr/>
          <a:lstStyle/>
          <a:p>
            <a:endParaRPr lang="en-IN"/>
          </a:p>
        </p:txBody>
      </p:sp>
      <p:sp>
        <p:nvSpPr>
          <p:cNvPr id="5" name="Shape 2"/>
          <p:cNvSpPr/>
          <p:nvPr/>
        </p:nvSpPr>
        <p:spPr>
          <a:xfrm>
            <a:off x="6287810" y="2756535"/>
            <a:ext cx="7541181" cy="1013222"/>
          </a:xfrm>
          <a:prstGeom prst="rect">
            <a:avLst/>
          </a:prstGeom>
          <a:solidFill>
            <a:srgbClr val="FFFFFF">
              <a:alpha val="4000"/>
            </a:srgbClr>
          </a:solidFill>
          <a:ln/>
        </p:spPr>
        <p:txBody>
          <a:bodyPr/>
          <a:lstStyle/>
          <a:p>
            <a:endParaRPr lang="en-IN"/>
          </a:p>
        </p:txBody>
      </p:sp>
      <p:sp>
        <p:nvSpPr>
          <p:cNvPr id="6" name="Text 3"/>
          <p:cNvSpPr/>
          <p:nvPr/>
        </p:nvSpPr>
        <p:spPr>
          <a:xfrm>
            <a:off x="6514624" y="2900243"/>
            <a:ext cx="3313152" cy="362903"/>
          </a:xfrm>
          <a:prstGeom prst="rect">
            <a:avLst/>
          </a:prstGeom>
          <a:noFill/>
          <a:ln/>
        </p:spPr>
        <p:txBody>
          <a:bodyPr wrap="none" lIns="0" tIns="0" rIns="0" bIns="0" rtlCol="0" anchor="t"/>
          <a:lstStyle/>
          <a:p>
            <a:pPr marL="0" indent="0">
              <a:lnSpc>
                <a:spcPts val="2850"/>
              </a:lnSpc>
              <a:buNone/>
            </a:pPr>
            <a:r>
              <a:rPr lang="en-US" sz="1800" b="1" dirty="0">
                <a:latin typeface="Open Sans" panose="020B0606030504020204" pitchFamily="34" charset="0"/>
                <a:ea typeface="Open Sans" panose="020B0606030504020204" pitchFamily="34" charset="0"/>
                <a:cs typeface="Open Sans" panose="020B0606030504020204" pitchFamily="34" charset="0"/>
              </a:rPr>
              <a:t>AI-Based Surveillance System</a:t>
            </a:r>
            <a:r>
              <a:rPr lang="en-US" sz="1800" dirty="0">
                <a:latin typeface="Open Sans" panose="020B0606030504020204" pitchFamily="34" charset="0"/>
                <a:ea typeface="Open Sans" panose="020B0606030504020204" pitchFamily="34" charset="0"/>
                <a:cs typeface="Open Sans" panose="020B0606030504020204" pitchFamily="34" charset="0"/>
              </a:rPr>
              <a:t>:</a:t>
            </a:r>
            <a:endParaRPr lang="en-US" sz="175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Text 4"/>
          <p:cNvSpPr/>
          <p:nvPr/>
        </p:nvSpPr>
        <p:spPr>
          <a:xfrm>
            <a:off x="10289024" y="2900243"/>
            <a:ext cx="3313152" cy="725805"/>
          </a:xfrm>
          <a:prstGeom prst="rect">
            <a:avLst/>
          </a:prstGeom>
          <a:noFill/>
          <a:ln/>
        </p:spPr>
        <p:txBody>
          <a:bodyPr wrap="square" lIns="0" tIns="0" rIns="0" bIns="0" rtlCol="0" anchor="t"/>
          <a:lstStyle/>
          <a:p>
            <a:pPr marL="0" indent="0">
              <a:lnSpc>
                <a:spcPts val="2850"/>
              </a:lnSpc>
              <a:buNone/>
            </a:pPr>
            <a:r>
              <a:rPr lang="en-US" sz="1600" dirty="0">
                <a:latin typeface="Open Sans" panose="020B0606030504020204" pitchFamily="34" charset="0"/>
                <a:ea typeface="Open Sans" panose="020B0606030504020204" pitchFamily="34" charset="0"/>
                <a:cs typeface="Open Sans" panose="020B0606030504020204" pitchFamily="34" charset="0"/>
              </a:rPr>
              <a:t>Deployment of ResNet50 and real-time anomaly detection system.</a:t>
            </a:r>
            <a:endParaRPr lang="en-US" sz="175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Shape 5"/>
          <p:cNvSpPr/>
          <p:nvPr/>
        </p:nvSpPr>
        <p:spPr>
          <a:xfrm>
            <a:off x="6287810" y="3769757"/>
            <a:ext cx="7541181" cy="1376124"/>
          </a:xfrm>
          <a:prstGeom prst="rect">
            <a:avLst/>
          </a:prstGeom>
          <a:solidFill>
            <a:srgbClr val="000000">
              <a:alpha val="4000"/>
            </a:srgbClr>
          </a:solidFill>
          <a:ln/>
        </p:spPr>
        <p:txBody>
          <a:bodyPr/>
          <a:lstStyle/>
          <a:p>
            <a:endParaRPr lang="en-IN"/>
          </a:p>
        </p:txBody>
      </p:sp>
      <p:sp>
        <p:nvSpPr>
          <p:cNvPr id="9" name="Text 6"/>
          <p:cNvSpPr/>
          <p:nvPr/>
        </p:nvSpPr>
        <p:spPr>
          <a:xfrm>
            <a:off x="6514624" y="3913465"/>
            <a:ext cx="3313152" cy="362903"/>
          </a:xfrm>
          <a:prstGeom prst="rect">
            <a:avLst/>
          </a:prstGeom>
          <a:noFill/>
          <a:ln/>
        </p:spPr>
        <p:txBody>
          <a:bodyPr wrap="none" lIns="0" tIns="0" rIns="0" bIns="0" rtlCol="0" anchor="t"/>
          <a:lstStyle/>
          <a:p>
            <a:pPr marL="0" indent="0">
              <a:lnSpc>
                <a:spcPts val="2850"/>
              </a:lnSpc>
              <a:buNone/>
            </a:pPr>
            <a:r>
              <a:rPr lang="en-US" sz="1800" b="1" dirty="0">
                <a:latin typeface="Open Sans" panose="020B0606030504020204" pitchFamily="34" charset="0"/>
                <a:ea typeface="Open Sans" panose="020B0606030504020204" pitchFamily="34" charset="0"/>
                <a:cs typeface="Open Sans" panose="020B0606030504020204" pitchFamily="34" charset="0"/>
              </a:rPr>
              <a:t>Centralized Portal for Alerts</a:t>
            </a:r>
            <a:r>
              <a:rPr lang="en-US" sz="1800" dirty="0">
                <a:latin typeface="Open Sans" panose="020B0606030504020204" pitchFamily="34" charset="0"/>
                <a:ea typeface="Open Sans" panose="020B0606030504020204" pitchFamily="34" charset="0"/>
                <a:cs typeface="Open Sans" panose="020B0606030504020204" pitchFamily="34" charset="0"/>
              </a:rPr>
              <a:t>:</a:t>
            </a:r>
            <a:endParaRPr lang="en-US" sz="175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7"/>
          <p:cNvSpPr/>
          <p:nvPr/>
        </p:nvSpPr>
        <p:spPr>
          <a:xfrm>
            <a:off x="10289024" y="3913465"/>
            <a:ext cx="3313152" cy="1088708"/>
          </a:xfrm>
          <a:prstGeom prst="rect">
            <a:avLst/>
          </a:prstGeom>
          <a:noFill/>
          <a:ln/>
        </p:spPr>
        <p:txBody>
          <a:bodyPr wrap="square" lIns="0" tIns="0" rIns="0" bIns="0" rtlCol="0" anchor="t"/>
          <a:lstStyle/>
          <a:p>
            <a:pPr marL="0" indent="0">
              <a:lnSpc>
                <a:spcPts val="2850"/>
              </a:lnSpc>
              <a:buNone/>
            </a:pPr>
            <a:r>
              <a:rPr lang="en-US" sz="1600" dirty="0">
                <a:latin typeface="Open Sans" panose="020B0606030504020204" pitchFamily="34" charset="0"/>
                <a:ea typeface="Open Sans" panose="020B0606030504020204" pitchFamily="34" charset="0"/>
                <a:cs typeface="Open Sans" panose="020B0606030504020204" pitchFamily="34" charset="0"/>
              </a:rPr>
              <a:t>A portal for security personnel to review and respond to detected anomalies.</a:t>
            </a:r>
            <a:endParaRPr lang="en-US" sz="1750"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Shape 8"/>
          <p:cNvSpPr/>
          <p:nvPr/>
        </p:nvSpPr>
        <p:spPr>
          <a:xfrm>
            <a:off x="6287810" y="5145881"/>
            <a:ext cx="7541181" cy="1376124"/>
          </a:xfrm>
          <a:prstGeom prst="rect">
            <a:avLst/>
          </a:prstGeom>
          <a:solidFill>
            <a:srgbClr val="FFFFFF">
              <a:alpha val="4000"/>
            </a:srgbClr>
          </a:solidFill>
          <a:ln/>
        </p:spPr>
        <p:txBody>
          <a:bodyPr/>
          <a:lstStyle/>
          <a:p>
            <a:endParaRPr lang="en-IN" dirty="0"/>
          </a:p>
        </p:txBody>
      </p:sp>
      <p:sp>
        <p:nvSpPr>
          <p:cNvPr id="12" name="Text 9"/>
          <p:cNvSpPr/>
          <p:nvPr/>
        </p:nvSpPr>
        <p:spPr>
          <a:xfrm>
            <a:off x="6514624" y="5289590"/>
            <a:ext cx="3313152" cy="362903"/>
          </a:xfrm>
          <a:prstGeom prst="rect">
            <a:avLst/>
          </a:prstGeom>
          <a:noFill/>
          <a:ln/>
        </p:spPr>
        <p:txBody>
          <a:bodyPr wrap="none" lIns="0" tIns="0" rIns="0" bIns="0" rtlCol="0" anchor="t"/>
          <a:lstStyle/>
          <a:p>
            <a:pPr marL="0" indent="0">
              <a:lnSpc>
                <a:spcPts val="2850"/>
              </a:lnSpc>
              <a:buNone/>
            </a:pPr>
            <a:r>
              <a:rPr lang="en-IN" b="1" dirty="0">
                <a:latin typeface="Open Sans" panose="020B0606030504020204" pitchFamily="34" charset="0"/>
                <a:ea typeface="Open Sans" panose="020B0606030504020204" pitchFamily="34" charset="0"/>
                <a:cs typeface="Open Sans" panose="020B0606030504020204" pitchFamily="34" charset="0"/>
              </a:rPr>
              <a:t>Alert Mechanisms:</a:t>
            </a:r>
            <a:endParaRPr lang="en-US" sz="175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Text 10"/>
          <p:cNvSpPr/>
          <p:nvPr/>
        </p:nvSpPr>
        <p:spPr>
          <a:xfrm>
            <a:off x="10289024" y="5289590"/>
            <a:ext cx="3313152" cy="1088708"/>
          </a:xfrm>
          <a:prstGeom prst="rect">
            <a:avLst/>
          </a:prstGeom>
          <a:noFill/>
          <a:ln/>
        </p:spPr>
        <p:txBody>
          <a:bodyPr wrap="square" lIns="0" tIns="0" rIns="0" bIns="0" rtlCol="0" anchor="t"/>
          <a:lstStyle/>
          <a:p>
            <a:pPr marL="0" indent="0">
              <a:lnSpc>
                <a:spcPts val="2850"/>
              </a:lnSpc>
              <a:buNone/>
            </a:pPr>
            <a:r>
              <a:rPr lang="en-US" sz="1600" dirty="0">
                <a:latin typeface="Open Sans" panose="020B0606030504020204" pitchFamily="34" charset="0"/>
                <a:ea typeface="Open Sans" panose="020B0606030504020204" pitchFamily="34" charset="0"/>
                <a:cs typeface="Open Sans" panose="020B0606030504020204" pitchFamily="34" charset="0"/>
              </a:rPr>
              <a:t>Audible alarms, video clips, and notification systems for immediate action.</a:t>
            </a:r>
            <a:endParaRPr lang="en-US" sz="175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642586"/>
            <a:ext cx="6946583" cy="708779"/>
          </a:xfrm>
          <a:prstGeom prst="rect">
            <a:avLst/>
          </a:prstGeom>
          <a:noFill/>
          <a:ln/>
        </p:spPr>
        <p:txBody>
          <a:bodyPr wrap="none" lIns="0" tIns="0" rIns="0" bIns="0" rtlCol="0" anchor="t"/>
          <a:lstStyle/>
          <a:p>
            <a:pPr marL="0" indent="0">
              <a:lnSpc>
                <a:spcPts val="5550"/>
              </a:lnSpc>
              <a:buNone/>
            </a:pPr>
            <a:r>
              <a:rPr lang="en-US" sz="4450" b="1" dirty="0">
                <a:solidFill>
                  <a:srgbClr val="101014"/>
                </a:solidFill>
                <a:latin typeface="Playfair Display Bold" pitchFamily="34" charset="0"/>
                <a:ea typeface="Playfair Display Bold" pitchFamily="34" charset="-122"/>
                <a:cs typeface="Playfair Display Bold" pitchFamily="34" charset="-120"/>
              </a:rPr>
              <a:t>Next Steps and Conclusion</a:t>
            </a:r>
            <a:endParaRPr lang="en-US" sz="4450" dirty="0"/>
          </a:p>
        </p:txBody>
      </p:sp>
      <p:sp>
        <p:nvSpPr>
          <p:cNvPr id="4" name="Shape 1"/>
          <p:cNvSpPr/>
          <p:nvPr/>
        </p:nvSpPr>
        <p:spPr>
          <a:xfrm>
            <a:off x="6280190" y="2946678"/>
            <a:ext cx="510302" cy="510302"/>
          </a:xfrm>
          <a:prstGeom prst="roundRect">
            <a:avLst>
              <a:gd name="adj" fmla="val 6667"/>
            </a:avLst>
          </a:prstGeom>
          <a:solidFill>
            <a:srgbClr val="E0E0EC"/>
          </a:solidFill>
          <a:ln/>
        </p:spPr>
        <p:txBody>
          <a:bodyPr/>
          <a:lstStyle/>
          <a:p>
            <a:endParaRPr lang="en-IN"/>
          </a:p>
        </p:txBody>
      </p:sp>
      <p:sp>
        <p:nvSpPr>
          <p:cNvPr id="5" name="Text 2"/>
          <p:cNvSpPr/>
          <p:nvPr/>
        </p:nvSpPr>
        <p:spPr>
          <a:xfrm>
            <a:off x="6470094" y="3031688"/>
            <a:ext cx="130373" cy="340281"/>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Open Sans" panose="020B0606030504020204" pitchFamily="34" charset="0"/>
                <a:ea typeface="Open Sans" panose="020B0606030504020204" pitchFamily="34" charset="0"/>
                <a:cs typeface="Open Sans" panose="020B0606030504020204" pitchFamily="34" charset="0"/>
              </a:rPr>
              <a:t>1</a:t>
            </a:r>
            <a:endParaRPr lang="en-US" sz="265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ext 3"/>
          <p:cNvSpPr/>
          <p:nvPr/>
        </p:nvSpPr>
        <p:spPr>
          <a:xfrm>
            <a:off x="7017306" y="2946678"/>
            <a:ext cx="2835235" cy="354330"/>
          </a:xfrm>
          <a:prstGeom prst="rect">
            <a:avLst/>
          </a:prstGeom>
          <a:noFill/>
          <a:ln/>
        </p:spPr>
        <p:txBody>
          <a:bodyPr wrap="none" lIns="0" tIns="0" rIns="0" bIns="0" rtlCol="0" anchor="t"/>
          <a:lstStyle/>
          <a:p>
            <a:pPr marL="0" indent="0">
              <a:lnSpc>
                <a:spcPts val="2750"/>
              </a:lnSpc>
              <a:buNone/>
            </a:pPr>
            <a:r>
              <a:rPr lang="en-US" sz="2400" b="1" dirty="0">
                <a:solidFill>
                  <a:srgbClr val="39393C"/>
                </a:solidFill>
                <a:latin typeface="Open Sans" panose="020B0606030504020204" pitchFamily="34" charset="0"/>
                <a:ea typeface="Open Sans" panose="020B0606030504020204" pitchFamily="34" charset="0"/>
                <a:cs typeface="Open Sans" panose="020B0606030504020204" pitchFamily="34" charset="0"/>
              </a:rPr>
              <a:t>Scale and Expand</a:t>
            </a: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Text 4"/>
          <p:cNvSpPr/>
          <p:nvPr/>
        </p:nvSpPr>
        <p:spPr>
          <a:xfrm>
            <a:off x="7017306" y="3437096"/>
            <a:ext cx="2927747" cy="1451610"/>
          </a:xfrm>
          <a:prstGeom prst="rect">
            <a:avLst/>
          </a:prstGeom>
          <a:noFill/>
          <a:ln/>
        </p:spPr>
        <p:txBody>
          <a:bodyPr wrap="square" lIns="0" tIns="0" rIns="0" bIns="0" rtlCol="0" anchor="t"/>
          <a:lstStyle/>
          <a:p>
            <a:pPr marL="0" indent="0">
              <a:lnSpc>
                <a:spcPts val="2850"/>
              </a:lnSpc>
              <a:buNone/>
            </a:pPr>
            <a:r>
              <a:rPr lang="en-US" sz="1600" dirty="0">
                <a:latin typeface="Open Sans" panose="020B0606030504020204" pitchFamily="34" charset="0"/>
                <a:ea typeface="Open Sans" panose="020B0606030504020204" pitchFamily="34" charset="0"/>
                <a:cs typeface="Open Sans" panose="020B0606030504020204" pitchFamily="34" charset="0"/>
              </a:rPr>
              <a:t>Extend the solution to additional stations and include more functionalities.</a:t>
            </a:r>
            <a:endParaRPr lang="en-US" sz="175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Shape 5"/>
          <p:cNvSpPr/>
          <p:nvPr/>
        </p:nvSpPr>
        <p:spPr>
          <a:xfrm>
            <a:off x="10171867" y="2946678"/>
            <a:ext cx="510302" cy="510302"/>
          </a:xfrm>
          <a:prstGeom prst="roundRect">
            <a:avLst>
              <a:gd name="adj" fmla="val 6667"/>
            </a:avLst>
          </a:prstGeom>
          <a:solidFill>
            <a:srgbClr val="E0E0EC"/>
          </a:solidFill>
          <a:ln/>
        </p:spPr>
        <p:txBody>
          <a:bodyPr/>
          <a:lstStyle/>
          <a:p>
            <a:endParaRPr lang="en-IN"/>
          </a:p>
        </p:txBody>
      </p:sp>
      <p:sp>
        <p:nvSpPr>
          <p:cNvPr id="9" name="Text 6"/>
          <p:cNvSpPr/>
          <p:nvPr/>
        </p:nvSpPr>
        <p:spPr>
          <a:xfrm>
            <a:off x="10337959" y="3031688"/>
            <a:ext cx="177998" cy="340281"/>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Open Sans" panose="020B0606030504020204" pitchFamily="34" charset="0"/>
                <a:ea typeface="Open Sans" panose="020B0606030504020204" pitchFamily="34" charset="0"/>
                <a:cs typeface="Open Sans" panose="020B0606030504020204" pitchFamily="34" charset="0"/>
              </a:rPr>
              <a:t>2</a:t>
            </a:r>
            <a:endParaRPr lang="en-US" sz="265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7"/>
          <p:cNvSpPr/>
          <p:nvPr/>
        </p:nvSpPr>
        <p:spPr>
          <a:xfrm>
            <a:off x="10908983" y="2946677"/>
            <a:ext cx="2835235" cy="622787"/>
          </a:xfrm>
          <a:prstGeom prst="rect">
            <a:avLst/>
          </a:prstGeom>
          <a:noFill/>
          <a:ln/>
        </p:spPr>
        <p:txBody>
          <a:bodyPr wrap="none" lIns="0" tIns="0" rIns="0" bIns="0" rtlCol="0" anchor="t"/>
          <a:lstStyle/>
          <a:p>
            <a:pPr marL="0" indent="0">
              <a:lnSpc>
                <a:spcPts val="2750"/>
              </a:lnSpc>
              <a:buNone/>
            </a:pPr>
            <a:r>
              <a:rPr lang="en-IN" sz="2400" b="1" dirty="0">
                <a:latin typeface="Open Sans" panose="020B0606030504020204" pitchFamily="34" charset="0"/>
                <a:ea typeface="Open Sans" panose="020B0606030504020204" pitchFamily="34" charset="0"/>
                <a:cs typeface="Open Sans" panose="020B0606030504020204" pitchFamily="34" charset="0"/>
              </a:rPr>
              <a:t>Continuous Monitoring </a:t>
            </a:r>
          </a:p>
          <a:p>
            <a:pPr marL="0" indent="0">
              <a:lnSpc>
                <a:spcPts val="2750"/>
              </a:lnSpc>
              <a:buNone/>
            </a:pPr>
            <a:r>
              <a:rPr lang="en-IN" sz="2400" b="1" dirty="0">
                <a:latin typeface="Open Sans" panose="020B0606030504020204" pitchFamily="34" charset="0"/>
                <a:ea typeface="Open Sans" panose="020B0606030504020204" pitchFamily="34" charset="0"/>
                <a:cs typeface="Open Sans" panose="020B0606030504020204" pitchFamily="34" charset="0"/>
              </a:rPr>
              <a:t>and Improvement</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 8"/>
          <p:cNvSpPr/>
          <p:nvPr/>
        </p:nvSpPr>
        <p:spPr>
          <a:xfrm>
            <a:off x="10908983" y="3705553"/>
            <a:ext cx="2927747" cy="1451610"/>
          </a:xfrm>
          <a:prstGeom prst="rect">
            <a:avLst/>
          </a:prstGeom>
          <a:noFill/>
          <a:ln/>
        </p:spPr>
        <p:txBody>
          <a:bodyPr wrap="square" lIns="0" tIns="0" rIns="0" bIns="0" rtlCol="0" anchor="t"/>
          <a:lstStyle/>
          <a:p>
            <a:pPr marL="0" indent="0">
              <a:lnSpc>
                <a:spcPts val="2850"/>
              </a:lnSpc>
              <a:buNone/>
            </a:pPr>
            <a:r>
              <a:rPr lang="en-US" sz="1600" dirty="0">
                <a:latin typeface="Open Sans" panose="020B0606030504020204" pitchFamily="34" charset="0"/>
                <a:ea typeface="Open Sans" panose="020B0606030504020204" pitchFamily="34" charset="0"/>
                <a:cs typeface="Open Sans" panose="020B0606030504020204" pitchFamily="34" charset="0"/>
              </a:rPr>
              <a:t>Regularly evaluate model accuracy and system effectiveness.</a:t>
            </a:r>
            <a:endParaRPr lang="en-US" sz="1750"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Shape 9"/>
          <p:cNvSpPr/>
          <p:nvPr/>
        </p:nvSpPr>
        <p:spPr>
          <a:xfrm>
            <a:off x="6280190" y="5370671"/>
            <a:ext cx="510302" cy="510302"/>
          </a:xfrm>
          <a:prstGeom prst="roundRect">
            <a:avLst>
              <a:gd name="adj" fmla="val 6667"/>
            </a:avLst>
          </a:prstGeom>
          <a:solidFill>
            <a:srgbClr val="E0E0EC"/>
          </a:solidFill>
          <a:ln/>
        </p:spPr>
        <p:txBody>
          <a:bodyPr/>
          <a:lstStyle/>
          <a:p>
            <a:endParaRPr lang="en-IN"/>
          </a:p>
        </p:txBody>
      </p:sp>
      <p:sp>
        <p:nvSpPr>
          <p:cNvPr id="13" name="Text 10"/>
          <p:cNvSpPr/>
          <p:nvPr/>
        </p:nvSpPr>
        <p:spPr>
          <a:xfrm>
            <a:off x="6452235" y="5455682"/>
            <a:ext cx="166092" cy="340281"/>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Open Sans" panose="020B0606030504020204" pitchFamily="34" charset="0"/>
                <a:ea typeface="Open Sans" panose="020B0606030504020204" pitchFamily="34" charset="0"/>
                <a:cs typeface="Open Sans" panose="020B0606030504020204" pitchFamily="34" charset="0"/>
              </a:rPr>
              <a:t>3</a:t>
            </a:r>
            <a:endParaRPr lang="en-US" sz="265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 11"/>
          <p:cNvSpPr/>
          <p:nvPr/>
        </p:nvSpPr>
        <p:spPr>
          <a:xfrm>
            <a:off x="7017306" y="5370671"/>
            <a:ext cx="2835235" cy="354330"/>
          </a:xfrm>
          <a:prstGeom prst="rect">
            <a:avLst/>
          </a:prstGeom>
          <a:noFill/>
          <a:ln/>
        </p:spPr>
        <p:txBody>
          <a:bodyPr wrap="none" lIns="0" tIns="0" rIns="0" bIns="0" rtlCol="0" anchor="t"/>
          <a:lstStyle/>
          <a:p>
            <a:pPr marL="0" indent="0">
              <a:lnSpc>
                <a:spcPts val="2750"/>
              </a:lnSpc>
              <a:buNone/>
            </a:pPr>
            <a:r>
              <a:rPr lang="en-IN" sz="2400" b="1" dirty="0">
                <a:latin typeface="Open Sans" panose="020B0606030504020204" pitchFamily="34" charset="0"/>
                <a:ea typeface="Open Sans" panose="020B0606030504020204" pitchFamily="34" charset="0"/>
                <a:cs typeface="Open Sans" panose="020B0606030504020204" pitchFamily="34" charset="0"/>
              </a:rPr>
              <a:t>Privacy and Ethical Compliance</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Text 12"/>
          <p:cNvSpPr/>
          <p:nvPr/>
        </p:nvSpPr>
        <p:spPr>
          <a:xfrm>
            <a:off x="7017306" y="5861090"/>
            <a:ext cx="6819305" cy="725805"/>
          </a:xfrm>
          <a:prstGeom prst="rect">
            <a:avLst/>
          </a:prstGeom>
          <a:noFill/>
          <a:ln/>
        </p:spPr>
        <p:txBody>
          <a:bodyPr wrap="square" lIns="0" tIns="0" rIns="0" bIns="0" rtlCol="0" anchor="t"/>
          <a:lstStyle/>
          <a:p>
            <a:pPr marL="0" indent="0">
              <a:lnSpc>
                <a:spcPts val="2850"/>
              </a:lnSpc>
              <a:buNone/>
            </a:pPr>
            <a:r>
              <a:rPr lang="en-US" sz="1600" dirty="0">
                <a:latin typeface="Open Sans" panose="020B0606030504020204" pitchFamily="34" charset="0"/>
                <a:ea typeface="Open Sans" panose="020B0606030504020204" pitchFamily="34" charset="0"/>
                <a:cs typeface="Open Sans" panose="020B0606030504020204" pitchFamily="34" charset="0"/>
              </a:rPr>
              <a:t>Ensure ongoing compliance with data protection standards.</a:t>
            </a:r>
            <a:endParaRPr lang="en-US" sz="175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600</Words>
  <Application>Microsoft Office PowerPoint</Application>
  <PresentationFormat>Custom</PresentationFormat>
  <Paragraphs>84</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Open Sans Bold</vt:lpstr>
      <vt:lpstr>Open Sans</vt:lpstr>
      <vt:lpstr>Arial</vt:lpstr>
      <vt:lpstr>Playfair Display Bold</vt:lpstr>
      <vt:lpstr>Calibri (Body)</vt:lpstr>
      <vt:lpstr>Calibiri (Body)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aarohisaxena2805@gmail.com</cp:lastModifiedBy>
  <cp:revision>9</cp:revision>
  <dcterms:created xsi:type="dcterms:W3CDTF">2024-11-11T08:06:52Z</dcterms:created>
  <dcterms:modified xsi:type="dcterms:W3CDTF">2024-11-14T08:55:37Z</dcterms:modified>
</cp:coreProperties>
</file>