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F6FB-B866-4DA2-88DD-28BE01B9A126}"/>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C485ED46-BCD5-4FF7-9CEA-5CC87F874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BA97E6A9-A0A6-489F-B6F3-B6C2E6594DAE}"/>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9C0B5BF6-5E54-4331-AEAA-C7BE39D00E4B}"/>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29E3BC0F-4750-4CED-ACE4-F44B40F0EFF4}"/>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17475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4427-F0C6-4B30-89EB-1BFD447032E7}"/>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3F667B4A-4448-474B-A24C-CEA7D5E1659C}"/>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856F712-911F-4D9D-86AF-D9A23857953B}"/>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DBFF1772-1419-41C1-BCD2-87CCA75F7CF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E058D0D-AD65-4350-800F-281C6B6F9AD7}"/>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59839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B5005-5237-4EB0-BEBC-CB4928D7DD20}"/>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6EB6FE27-BC0B-434D-A0FF-75802971BDDB}"/>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000C24DC-D016-4F73-BB2F-1E6E4800A401}"/>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8D08D4C7-9C41-4AA3-BA53-EB018CF842F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E576137C-4886-428F-B3AF-7B0E6DB3F479}"/>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44866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2D81-9921-4B1A-87AC-8B23E15DF10A}"/>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11D5F70-725E-4AC7-B3D8-1A93E0BA65AB}"/>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8E6ADD1-FDDB-4D43-A82F-28BBA19BF43F}"/>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60E22001-9425-4785-98CC-6B5AC200FFE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9DF5CE7-9CD8-4B6B-B301-C7F2E05C959F}"/>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58143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04B-4B55-43C7-B79D-DE2AE0B24516}"/>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A6F681C1-3597-4468-BE6F-D42876059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D473FA99-E51A-4D8B-BB77-724F4565877C}"/>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E893E17F-1CC9-4BF0-B219-4DD73FF57A7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D915B9A-6EE2-47FE-9A63-1EC2EC713FFC}"/>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119273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480D-EA8B-417F-84DB-B8F85A1BDF8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DA045E4D-8EF1-4882-ACE8-AF87FDA2149F}"/>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D86F94D4-7C77-4204-B4E8-F3EC31EBC45D}"/>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7B6BFABD-B2FC-4714-90FA-3D0AC95D5030}"/>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6" name="Footer Placeholder 5">
            <a:extLst>
              <a:ext uri="{FF2B5EF4-FFF2-40B4-BE49-F238E27FC236}">
                <a16:creationId xmlns:a16="http://schemas.microsoft.com/office/drawing/2014/main" id="{85207C82-537F-4FF9-BA7F-5CF7DD7D10D2}"/>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A1118B96-1E6D-4BDA-903F-DB7CD7FEA2E1}"/>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151578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56BE-99FE-47F2-95AB-F184DFE3A747}"/>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7D6EFF0-F41D-46FC-A1B1-B3AFC0AC2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C0648F63-1937-4DEC-912F-53F53C322CA6}"/>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503EC26-C409-4AAF-8A01-A7C1CA192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05B84853-F988-46B1-9BC8-9FBB47D7AC82}"/>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566B0C23-EE93-49C5-BCBB-C01485605D18}"/>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8" name="Footer Placeholder 7">
            <a:extLst>
              <a:ext uri="{FF2B5EF4-FFF2-40B4-BE49-F238E27FC236}">
                <a16:creationId xmlns:a16="http://schemas.microsoft.com/office/drawing/2014/main" id="{4077827B-2EBA-40FC-A42D-E546415FE967}"/>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DBEB2AF0-07AD-4737-9791-6D4EE6E81FBD}"/>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366755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928A-FC73-4AAB-9417-97A7E6E02089}"/>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90AED81-A4A6-412D-B62A-3E06D1018198}"/>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4" name="Footer Placeholder 3">
            <a:extLst>
              <a:ext uri="{FF2B5EF4-FFF2-40B4-BE49-F238E27FC236}">
                <a16:creationId xmlns:a16="http://schemas.microsoft.com/office/drawing/2014/main" id="{1CF50570-0881-4D09-BBF9-F40E459CA351}"/>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D856DBE2-1A29-455F-A5A9-7345D16DF864}"/>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382399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99664-E92A-4A61-95CB-2F608D56F3DB}"/>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3" name="Footer Placeholder 2">
            <a:extLst>
              <a:ext uri="{FF2B5EF4-FFF2-40B4-BE49-F238E27FC236}">
                <a16:creationId xmlns:a16="http://schemas.microsoft.com/office/drawing/2014/main" id="{0541FE33-B30A-4EBE-900D-3A1CD3B70C72}"/>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F14A2A2B-3B12-43DD-9C81-D83AC776B396}"/>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55537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77EE-FCB4-4435-B0EF-2FCF8AF6AA61}"/>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2C54268-028E-4FFF-978F-DDA205C53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39A8AF6A-7ACA-4C7A-A9ED-222554F83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EE5130DE-3A84-4877-9F13-E1910F61AF25}"/>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6" name="Footer Placeholder 5">
            <a:extLst>
              <a:ext uri="{FF2B5EF4-FFF2-40B4-BE49-F238E27FC236}">
                <a16:creationId xmlns:a16="http://schemas.microsoft.com/office/drawing/2014/main" id="{B93C89D9-04AA-49B1-B66B-799A70E81C3F}"/>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C89F4688-0303-44B1-AB01-4252910032E1}"/>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67692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F495-4309-4DBB-A127-DFF84B616C52}"/>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3B0085FD-6F47-4115-903D-EB105DB89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50D5BEC7-085F-4AD1-A58F-F7BF01EA4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8E88C8FC-34C2-413C-AD33-52C6E6870052}"/>
              </a:ext>
            </a:extLst>
          </p:cNvPr>
          <p:cNvSpPr>
            <a:spLocks noGrp="1"/>
          </p:cNvSpPr>
          <p:nvPr>
            <p:ph type="dt" sz="half" idx="10"/>
          </p:nvPr>
        </p:nvSpPr>
        <p:spPr/>
        <p:txBody>
          <a:bodyPr/>
          <a:lstStyle/>
          <a:p>
            <a:fld id="{5B09F2D7-6025-4595-95FA-0841DBC1826A}" type="datetimeFigureOut">
              <a:rPr lang="zh-TW" altLang="en-US" smtClean="0"/>
              <a:t>2020/11/2</a:t>
            </a:fld>
            <a:endParaRPr lang="zh-TW" altLang="en-US"/>
          </a:p>
        </p:txBody>
      </p:sp>
      <p:sp>
        <p:nvSpPr>
          <p:cNvPr id="6" name="Footer Placeholder 5">
            <a:extLst>
              <a:ext uri="{FF2B5EF4-FFF2-40B4-BE49-F238E27FC236}">
                <a16:creationId xmlns:a16="http://schemas.microsoft.com/office/drawing/2014/main" id="{3A170367-3BBD-4F33-860D-702929884341}"/>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290E1607-0AE9-4C26-A7DC-457D425B4251}"/>
              </a:ext>
            </a:extLst>
          </p:cNvPr>
          <p:cNvSpPr>
            <a:spLocks noGrp="1"/>
          </p:cNvSpPr>
          <p:nvPr>
            <p:ph type="sldNum" sz="quarter" idx="12"/>
          </p:nvPr>
        </p:nvSpPr>
        <p:spPr/>
        <p:txBody>
          <a:body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59357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D3463-C2DB-4B96-BA55-46B69E0E4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FA71C9D9-7578-4545-A21C-AA8477B2E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DEC09302-FC3D-47F8-A503-3F78E2E6E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9F2D7-6025-4595-95FA-0841DBC1826A}" type="datetimeFigureOut">
              <a:rPr lang="zh-TW" altLang="en-US" smtClean="0"/>
              <a:t>2020/11/2</a:t>
            </a:fld>
            <a:endParaRPr lang="zh-TW" altLang="en-US"/>
          </a:p>
        </p:txBody>
      </p:sp>
      <p:sp>
        <p:nvSpPr>
          <p:cNvPr id="5" name="Footer Placeholder 4">
            <a:extLst>
              <a:ext uri="{FF2B5EF4-FFF2-40B4-BE49-F238E27FC236}">
                <a16:creationId xmlns:a16="http://schemas.microsoft.com/office/drawing/2014/main" id="{6D82044B-D2E6-413F-8542-D3D9ED4BE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DB16DBD4-E5DF-4EE3-86F3-F906E1B26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EABCC-195B-4CA4-8C78-7FFA41CE0BCA}" type="slidenum">
              <a:rPr lang="zh-TW" altLang="en-US" smtClean="0"/>
              <a:t>‹#›</a:t>
            </a:fld>
            <a:endParaRPr lang="zh-TW" altLang="en-US"/>
          </a:p>
        </p:txBody>
      </p:sp>
    </p:spTree>
    <p:extLst>
      <p:ext uri="{BB962C8B-B14F-4D97-AF65-F5344CB8AC3E}">
        <p14:creationId xmlns:p14="http://schemas.microsoft.com/office/powerpoint/2010/main" val="211354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26" Type="http://schemas.openxmlformats.org/officeDocument/2006/relationships/image" Target="../media/image59.png"/><Relationship Id="rId39" Type="http://schemas.openxmlformats.org/officeDocument/2006/relationships/image" Target="../media/image72.png"/><Relationship Id="rId3" Type="http://schemas.openxmlformats.org/officeDocument/2006/relationships/image" Target="../media/image36.png"/><Relationship Id="rId21" Type="http://schemas.openxmlformats.org/officeDocument/2006/relationships/image" Target="../media/image54.png"/><Relationship Id="rId34" Type="http://schemas.openxmlformats.org/officeDocument/2006/relationships/image" Target="../media/image67.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33" Type="http://schemas.openxmlformats.org/officeDocument/2006/relationships/image" Target="../media/image66.png"/><Relationship Id="rId38" Type="http://schemas.openxmlformats.org/officeDocument/2006/relationships/image" Target="../media/image71.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32" Type="http://schemas.openxmlformats.org/officeDocument/2006/relationships/image" Target="../media/image65.png"/><Relationship Id="rId37" Type="http://schemas.openxmlformats.org/officeDocument/2006/relationships/image" Target="../media/image70.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28" Type="http://schemas.openxmlformats.org/officeDocument/2006/relationships/image" Target="../media/image61.png"/><Relationship Id="rId36" Type="http://schemas.openxmlformats.org/officeDocument/2006/relationships/image" Target="../media/image69.png"/><Relationship Id="rId10" Type="http://schemas.openxmlformats.org/officeDocument/2006/relationships/image" Target="../media/image43.png"/><Relationship Id="rId19" Type="http://schemas.openxmlformats.org/officeDocument/2006/relationships/image" Target="../media/image52.png"/><Relationship Id="rId31" Type="http://schemas.openxmlformats.org/officeDocument/2006/relationships/image" Target="../media/image64.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 Id="rId27" Type="http://schemas.openxmlformats.org/officeDocument/2006/relationships/image" Target="../media/image60.png"/><Relationship Id="rId30" Type="http://schemas.openxmlformats.org/officeDocument/2006/relationships/image" Target="../media/image63.png"/><Relationship Id="rId35" Type="http://schemas.openxmlformats.org/officeDocument/2006/relationships/image" Target="../media/image68.png"/></Relationships>
</file>

<file path=ppt/slides/_rels/slide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53DF-B150-4E3E-AB91-5999FDDEE776}"/>
              </a:ext>
            </a:extLst>
          </p:cNvPr>
          <p:cNvSpPr>
            <a:spLocks noGrp="1"/>
          </p:cNvSpPr>
          <p:nvPr>
            <p:ph type="ctrTitle"/>
          </p:nvPr>
        </p:nvSpPr>
        <p:spPr/>
        <p:txBody>
          <a:bodyPr/>
          <a:lstStyle/>
          <a:p>
            <a:r>
              <a:rPr lang="en-US" altLang="zh-TW" dirty="0"/>
              <a:t>Report 1</a:t>
            </a:r>
            <a:endParaRPr lang="zh-TW" altLang="en-US" dirty="0"/>
          </a:p>
        </p:txBody>
      </p:sp>
      <p:sp>
        <p:nvSpPr>
          <p:cNvPr id="3" name="Subtitle 2">
            <a:extLst>
              <a:ext uri="{FF2B5EF4-FFF2-40B4-BE49-F238E27FC236}">
                <a16:creationId xmlns:a16="http://schemas.microsoft.com/office/drawing/2014/main" id="{6C03595C-9165-4322-A2B8-CABFE0E714BC}"/>
              </a:ext>
            </a:extLst>
          </p:cNvPr>
          <p:cNvSpPr>
            <a:spLocks noGrp="1"/>
          </p:cNvSpPr>
          <p:nvPr>
            <p:ph type="subTitle" idx="1"/>
          </p:nvPr>
        </p:nvSpPr>
        <p:spPr/>
        <p:txBody>
          <a:bodyPr/>
          <a:lstStyle/>
          <a:p>
            <a:r>
              <a:rPr lang="en-US" altLang="zh-TW" dirty="0"/>
              <a:t>109030605</a:t>
            </a:r>
          </a:p>
          <a:p>
            <a:r>
              <a:rPr lang="zh-TW" altLang="en-US" dirty="0"/>
              <a:t>黃昭學</a:t>
            </a:r>
          </a:p>
        </p:txBody>
      </p:sp>
    </p:spTree>
    <p:extLst>
      <p:ext uri="{BB962C8B-B14F-4D97-AF65-F5344CB8AC3E}">
        <p14:creationId xmlns:p14="http://schemas.microsoft.com/office/powerpoint/2010/main" val="57653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F273-5014-48E8-8424-52D9A9A604ED}"/>
              </a:ext>
            </a:extLst>
          </p:cNvPr>
          <p:cNvSpPr>
            <a:spLocks noGrp="1"/>
          </p:cNvSpPr>
          <p:nvPr>
            <p:ph type="title"/>
          </p:nvPr>
        </p:nvSpPr>
        <p:spPr/>
        <p:txBody>
          <a:bodyPr/>
          <a:lstStyle/>
          <a:p>
            <a:r>
              <a:rPr lang="en-US" altLang="zh-TW" dirty="0"/>
              <a:t>Data preprocessing</a:t>
            </a:r>
            <a:endParaRPr lang="zh-TW" altLang="en-US" dirty="0"/>
          </a:p>
        </p:txBody>
      </p:sp>
      <p:sp>
        <p:nvSpPr>
          <p:cNvPr id="22" name="TextBox 21">
            <a:extLst>
              <a:ext uri="{FF2B5EF4-FFF2-40B4-BE49-F238E27FC236}">
                <a16:creationId xmlns:a16="http://schemas.microsoft.com/office/drawing/2014/main" id="{5D16E4AA-7205-4635-AD73-C3CDC181BC65}"/>
              </a:ext>
            </a:extLst>
          </p:cNvPr>
          <p:cNvSpPr txBox="1"/>
          <p:nvPr/>
        </p:nvSpPr>
        <p:spPr>
          <a:xfrm>
            <a:off x="4328719" y="2206636"/>
            <a:ext cx="184731" cy="369332"/>
          </a:xfrm>
          <a:prstGeom prst="rect">
            <a:avLst/>
          </a:prstGeom>
          <a:noFill/>
        </p:spPr>
        <p:txBody>
          <a:bodyPr wrap="none" rtlCol="0">
            <a:spAutoFit/>
          </a:bodyPr>
          <a:lstStyle/>
          <a:p>
            <a:endParaRPr lang="zh-TW" alt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3283787-9727-4AC6-98BC-D7ED6D5742B3}"/>
                  </a:ext>
                </a:extLst>
              </p:cNvPr>
              <p:cNvSpPr txBox="1"/>
              <p:nvPr/>
            </p:nvSpPr>
            <p:spPr>
              <a:xfrm>
                <a:off x="838200" y="1831917"/>
                <a:ext cx="4563493" cy="824969"/>
              </a:xfrm>
              <a:prstGeom prst="rect">
                <a:avLst/>
              </a:prstGeom>
              <a:noFill/>
            </p:spPr>
            <p:txBody>
              <a:bodyPr wrap="none" rtlCol="0">
                <a:spAutoFit/>
              </a:bodyPr>
              <a:lstStyle/>
              <a:p>
                <a:r>
                  <a:rPr lang="en-US" altLang="zh-TW" dirty="0"/>
                  <a:t>An image with </a:t>
                </a:r>
                <a14:m>
                  <m:oMath xmlns:m="http://schemas.openxmlformats.org/officeDocument/2006/math">
                    <m:r>
                      <a:rPr lang="en-US" altLang="zh-TW" b="0" i="0" smtClean="0">
                        <a:latin typeface="Cambria Math" panose="02040503050406030204" pitchFamily="18" charset="0"/>
                      </a:rPr>
                      <m:t>28</m:t>
                    </m:r>
                    <m:r>
                      <a:rPr lang="en-US" altLang="zh-TW" b="0" i="1" smtClean="0">
                        <a:latin typeface="Cambria Math" panose="02040503050406030204" pitchFamily="18" charset="0"/>
                        <a:ea typeface="Cambria Math" panose="02040503050406030204" pitchFamily="18" charset="0"/>
                      </a:rPr>
                      <m:t>×28 </m:t>
                    </m:r>
                    <m:r>
                      <m:rPr>
                        <m:sty m:val="p"/>
                      </m:rPr>
                      <a:rPr lang="en-US" altLang="zh-TW" b="0" i="0" smtClean="0">
                        <a:latin typeface="Cambria Math" panose="02040503050406030204" pitchFamily="18" charset="0"/>
                        <a:ea typeface="Cambria Math" panose="02040503050406030204" pitchFamily="18" charset="0"/>
                      </a:rPr>
                      <m:t>pixels</m:t>
                    </m:r>
                    <m:d>
                      <m:dPr>
                        <m:begChr m:val="["/>
                        <m:endChr m:val="]"/>
                        <m:ctrlPr>
                          <a:rPr lang="en-US" altLang="zh-TW" i="1" smtClean="0">
                            <a:latin typeface="Cambria Math" panose="02040503050406030204" pitchFamily="18" charset="0"/>
                          </a:rPr>
                        </m:ctrlPr>
                      </m:dPr>
                      <m:e>
                        <m:m>
                          <m:mPr>
                            <m:mcs>
                              <m:mc>
                                <m:mcPr>
                                  <m:count m:val="3"/>
                                  <m:mcJc m:val="center"/>
                                </m:mcPr>
                              </m:mc>
                            </m:mcs>
                            <m:ctrlPr>
                              <a:rPr lang="en-US" altLang="zh-TW" i="1" smtClean="0">
                                <a:latin typeface="Cambria Math" panose="02040503050406030204" pitchFamily="18" charset="0"/>
                              </a:rPr>
                            </m:ctrlPr>
                          </m:mPr>
                          <m:mr>
                            <m:e>
                              <m:r>
                                <m:rPr>
                                  <m:brk m:alnAt="7"/>
                                </m:rPr>
                                <a:rPr lang="en-US" altLang="zh-TW" b="0" i="1" smtClean="0">
                                  <a:latin typeface="Cambria Math" panose="02040503050406030204" pitchFamily="18" charset="0"/>
                                </a:rPr>
                                <m:t>0</m:t>
                              </m:r>
                            </m:e>
                            <m:e>
                              <m:r>
                                <a:rPr lang="en-US" altLang="zh-TW" i="1" smtClean="0">
                                  <a:latin typeface="Cambria Math" panose="02040503050406030204" pitchFamily="18" charset="0"/>
                                </a:rPr>
                                <m:t>⋯</m:t>
                              </m:r>
                            </m:e>
                            <m:e>
                              <m:r>
                                <a:rPr lang="en-US" altLang="zh-TW" b="0" i="1" smtClean="0">
                                  <a:latin typeface="Cambria Math" panose="02040503050406030204" pitchFamily="18" charset="0"/>
                                </a:rPr>
                                <m:t>123</m:t>
                              </m:r>
                            </m:e>
                          </m:mr>
                          <m:mr>
                            <m:e>
                              <m:r>
                                <a:rPr lang="en-US" altLang="zh-TW" i="1" smtClean="0">
                                  <a:latin typeface="Cambria Math" panose="02040503050406030204" pitchFamily="18" charset="0"/>
                                </a:rPr>
                                <m:t>⋮</m:t>
                              </m:r>
                            </m:e>
                            <m:e>
                              <m:r>
                                <a:rPr lang="en-US" altLang="zh-TW" i="1" smtClean="0">
                                  <a:latin typeface="Cambria Math" panose="02040503050406030204" pitchFamily="18" charset="0"/>
                                </a:rPr>
                                <m:t>⋱</m:t>
                              </m:r>
                            </m:e>
                            <m:e>
                              <m:r>
                                <a:rPr lang="en-US" altLang="zh-TW" i="1" smtClean="0">
                                  <a:latin typeface="Cambria Math" panose="02040503050406030204" pitchFamily="18" charset="0"/>
                                </a:rPr>
                                <m:t>⋮</m:t>
                              </m:r>
                            </m:e>
                          </m:mr>
                          <m:mr>
                            <m:e>
                              <m:r>
                                <a:rPr lang="en-US" altLang="zh-TW" b="0" i="1" smtClean="0">
                                  <a:latin typeface="Cambria Math" panose="02040503050406030204" pitchFamily="18" charset="0"/>
                                </a:rPr>
                                <m:t>95</m:t>
                              </m:r>
                            </m:e>
                            <m:e>
                              <m:r>
                                <a:rPr lang="en-US" altLang="zh-TW" i="1" smtClean="0">
                                  <a:latin typeface="Cambria Math" panose="02040503050406030204" pitchFamily="18" charset="0"/>
                                </a:rPr>
                                <m:t>⋯</m:t>
                              </m:r>
                            </m:e>
                            <m:e>
                              <m:r>
                                <a:rPr lang="en-US" altLang="zh-TW" b="0" i="1" smtClean="0">
                                  <a:latin typeface="Cambria Math" panose="02040503050406030204" pitchFamily="18" charset="0"/>
                                </a:rPr>
                                <m:t>0</m:t>
                              </m:r>
                            </m:e>
                          </m:mr>
                        </m:m>
                      </m:e>
                    </m:d>
                  </m:oMath>
                </a14:m>
                <a:endParaRPr lang="zh-TW" altLang="en-US" dirty="0"/>
              </a:p>
            </p:txBody>
          </p:sp>
        </mc:Choice>
        <mc:Fallback xmlns="">
          <p:sp>
            <p:nvSpPr>
              <p:cNvPr id="26" name="TextBox 25">
                <a:extLst>
                  <a:ext uri="{FF2B5EF4-FFF2-40B4-BE49-F238E27FC236}">
                    <a16:creationId xmlns:a16="http://schemas.microsoft.com/office/drawing/2014/main" id="{A3283787-9727-4AC6-98BC-D7ED6D5742B3}"/>
                  </a:ext>
                </a:extLst>
              </p:cNvPr>
              <p:cNvSpPr txBox="1">
                <a:spLocks noRot="1" noChangeAspect="1" noMove="1" noResize="1" noEditPoints="1" noAdjustHandles="1" noChangeArrowheads="1" noChangeShapeType="1" noTextEdit="1"/>
              </p:cNvSpPr>
              <p:nvPr/>
            </p:nvSpPr>
            <p:spPr>
              <a:xfrm>
                <a:off x="838200" y="1831917"/>
                <a:ext cx="4563493" cy="824969"/>
              </a:xfrm>
              <a:prstGeom prst="rect">
                <a:avLst/>
              </a:prstGeom>
              <a:blipFill>
                <a:blip r:embed="rId2"/>
                <a:stretch>
                  <a:fillRect l="-1203"/>
                </a:stretch>
              </a:blipFill>
            </p:spPr>
            <p:txBody>
              <a:bodyPr/>
              <a:lstStyle/>
              <a:p>
                <a:r>
                  <a:rPr lang="zh-TW" altLang="en-US">
                    <a:noFill/>
                  </a:rPr>
                  <a:t> </a:t>
                </a:r>
              </a:p>
            </p:txBody>
          </p:sp>
        </mc:Fallback>
      </mc:AlternateContent>
      <p:sp>
        <p:nvSpPr>
          <p:cNvPr id="28" name="TextBox 27">
            <a:extLst>
              <a:ext uri="{FF2B5EF4-FFF2-40B4-BE49-F238E27FC236}">
                <a16:creationId xmlns:a16="http://schemas.microsoft.com/office/drawing/2014/main" id="{751C21AD-0905-4650-8D66-5821DE6A87E9}"/>
              </a:ext>
            </a:extLst>
          </p:cNvPr>
          <p:cNvSpPr txBox="1"/>
          <p:nvPr/>
        </p:nvSpPr>
        <p:spPr>
          <a:xfrm>
            <a:off x="1022698" y="2875235"/>
            <a:ext cx="4194495" cy="369332"/>
          </a:xfrm>
          <a:prstGeom prst="rect">
            <a:avLst/>
          </a:prstGeom>
          <a:noFill/>
        </p:spPr>
        <p:txBody>
          <a:bodyPr wrap="square" rtlCol="0">
            <a:spAutoFit/>
          </a:bodyPr>
          <a:lstStyle/>
          <a:p>
            <a:r>
              <a:rPr lang="en-US" altLang="zh-TW" dirty="0"/>
              <a:t>The maximum value of image pixels is 255</a:t>
            </a:r>
            <a:endParaRPr lang="zh-TW" altLang="en-US" dirty="0"/>
          </a:p>
        </p:txBody>
      </p:sp>
      <p:sp>
        <p:nvSpPr>
          <p:cNvPr id="29" name="Arrow: Down 28">
            <a:extLst>
              <a:ext uri="{FF2B5EF4-FFF2-40B4-BE49-F238E27FC236}">
                <a16:creationId xmlns:a16="http://schemas.microsoft.com/office/drawing/2014/main" id="{496BC78B-1C4F-48A6-A04D-CB4F66ECFB53}"/>
              </a:ext>
            </a:extLst>
          </p:cNvPr>
          <p:cNvSpPr/>
          <p:nvPr/>
        </p:nvSpPr>
        <p:spPr>
          <a:xfrm>
            <a:off x="2590402" y="3474559"/>
            <a:ext cx="822121" cy="9460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a:extLst>
              <a:ext uri="{FF2B5EF4-FFF2-40B4-BE49-F238E27FC236}">
                <a16:creationId xmlns:a16="http://schemas.microsoft.com/office/drawing/2014/main" id="{CEE83545-B3BE-4C53-AF5F-D62434324B35}"/>
              </a:ext>
            </a:extLst>
          </p:cNvPr>
          <p:cNvSpPr txBox="1"/>
          <p:nvPr/>
        </p:nvSpPr>
        <p:spPr>
          <a:xfrm>
            <a:off x="3396222" y="3624400"/>
            <a:ext cx="1864993" cy="646331"/>
          </a:xfrm>
          <a:prstGeom prst="rect">
            <a:avLst/>
          </a:prstGeom>
          <a:noFill/>
        </p:spPr>
        <p:txBody>
          <a:bodyPr wrap="square" rtlCol="0">
            <a:spAutoFit/>
          </a:bodyPr>
          <a:lstStyle/>
          <a:p>
            <a:pPr algn="ctr"/>
            <a:r>
              <a:rPr lang="en-US" altLang="zh-TW" dirty="0"/>
              <a:t>Normalization (min-max scaler)</a:t>
            </a:r>
            <a:endParaRPr lang="zh-TW" alt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860A5DB-1C26-44FE-B38C-D8E3C51D694A}"/>
                  </a:ext>
                </a:extLst>
              </p:cNvPr>
              <p:cNvSpPr txBox="1"/>
              <p:nvPr/>
            </p:nvSpPr>
            <p:spPr>
              <a:xfrm>
                <a:off x="838200" y="4552363"/>
                <a:ext cx="6094602" cy="824969"/>
              </a:xfrm>
              <a:prstGeom prst="rect">
                <a:avLst/>
              </a:prstGeom>
              <a:noFill/>
            </p:spPr>
            <p:txBody>
              <a:bodyPr wrap="square">
                <a:spAutoFit/>
              </a:bodyPr>
              <a:lstStyle/>
              <a:p>
                <a:r>
                  <a:rPr lang="en-US" altLang="zh-TW" dirty="0"/>
                  <a:t>An image with </a:t>
                </a:r>
                <a14:m>
                  <m:oMath xmlns:m="http://schemas.openxmlformats.org/officeDocument/2006/math">
                    <m:r>
                      <a:rPr lang="en-US" altLang="zh-TW" b="0" i="0" smtClean="0">
                        <a:latin typeface="Cambria Math" panose="02040503050406030204" pitchFamily="18" charset="0"/>
                      </a:rPr>
                      <m:t>28</m:t>
                    </m:r>
                    <m:r>
                      <a:rPr lang="en-US" altLang="zh-TW" b="0" i="1" smtClean="0">
                        <a:latin typeface="Cambria Math" panose="02040503050406030204" pitchFamily="18" charset="0"/>
                        <a:ea typeface="Cambria Math" panose="02040503050406030204" pitchFamily="18" charset="0"/>
                      </a:rPr>
                      <m:t>×28 </m:t>
                    </m:r>
                    <m:r>
                      <m:rPr>
                        <m:sty m:val="p"/>
                      </m:rPr>
                      <a:rPr lang="en-US" altLang="zh-TW" b="0" i="0" smtClean="0">
                        <a:latin typeface="Cambria Math" panose="02040503050406030204" pitchFamily="18" charset="0"/>
                        <a:ea typeface="Cambria Math" panose="02040503050406030204" pitchFamily="18" charset="0"/>
                      </a:rPr>
                      <m:t>pixels</m:t>
                    </m:r>
                    <m:d>
                      <m:dPr>
                        <m:begChr m:val="["/>
                        <m:endChr m:val="]"/>
                        <m:ctrlPr>
                          <a:rPr lang="en-US" altLang="zh-TW" i="1" smtClean="0">
                            <a:latin typeface="Cambria Math" panose="02040503050406030204" pitchFamily="18" charset="0"/>
                          </a:rPr>
                        </m:ctrlPr>
                      </m:dPr>
                      <m:e>
                        <m:m>
                          <m:mPr>
                            <m:mcs>
                              <m:mc>
                                <m:mcPr>
                                  <m:count m:val="3"/>
                                  <m:mcJc m:val="center"/>
                                </m:mcPr>
                              </m:mc>
                            </m:mcs>
                            <m:ctrlPr>
                              <a:rPr lang="en-US" altLang="zh-TW" i="1" smtClean="0">
                                <a:latin typeface="Cambria Math" panose="02040503050406030204" pitchFamily="18" charset="0"/>
                              </a:rPr>
                            </m:ctrlPr>
                          </m:mPr>
                          <m:mr>
                            <m:e>
                              <m:r>
                                <m:rPr>
                                  <m:brk m:alnAt="7"/>
                                </m:rPr>
                                <a:rPr lang="en-US" altLang="zh-TW" b="0" i="1" smtClean="0">
                                  <a:latin typeface="Cambria Math" panose="02040503050406030204" pitchFamily="18" charset="0"/>
                                </a:rPr>
                                <m:t>0</m:t>
                              </m:r>
                            </m:e>
                            <m:e>
                              <m:r>
                                <a:rPr lang="en-US" altLang="zh-TW" i="1" smtClean="0">
                                  <a:latin typeface="Cambria Math" panose="02040503050406030204" pitchFamily="18" charset="0"/>
                                </a:rPr>
                                <m:t>⋯</m:t>
                              </m:r>
                            </m:e>
                            <m:e>
                              <m:r>
                                <a:rPr lang="en-US" altLang="zh-TW" b="0" i="1" smtClean="0">
                                  <a:latin typeface="Cambria Math" panose="02040503050406030204" pitchFamily="18" charset="0"/>
                                </a:rPr>
                                <m:t>0.4823</m:t>
                              </m:r>
                            </m:e>
                          </m:mr>
                          <m:mr>
                            <m:e>
                              <m:r>
                                <a:rPr lang="en-US" altLang="zh-TW" i="1" smtClean="0">
                                  <a:latin typeface="Cambria Math" panose="02040503050406030204" pitchFamily="18" charset="0"/>
                                </a:rPr>
                                <m:t>⋮</m:t>
                              </m:r>
                            </m:e>
                            <m:e>
                              <m:r>
                                <a:rPr lang="en-US" altLang="zh-TW" i="1" smtClean="0">
                                  <a:latin typeface="Cambria Math" panose="02040503050406030204" pitchFamily="18" charset="0"/>
                                </a:rPr>
                                <m:t>⋱</m:t>
                              </m:r>
                            </m:e>
                            <m:e>
                              <m:r>
                                <a:rPr lang="en-US" altLang="zh-TW" i="1" smtClean="0">
                                  <a:latin typeface="Cambria Math" panose="02040503050406030204" pitchFamily="18" charset="0"/>
                                </a:rPr>
                                <m:t>⋮</m:t>
                              </m:r>
                            </m:e>
                          </m:mr>
                          <m:mr>
                            <m:e>
                              <m:r>
                                <a:rPr lang="en-US" altLang="zh-TW" b="0" i="1" smtClean="0">
                                  <a:latin typeface="Cambria Math" panose="02040503050406030204" pitchFamily="18" charset="0"/>
                                </a:rPr>
                                <m:t>0.3725</m:t>
                              </m:r>
                            </m:e>
                            <m:e>
                              <m:r>
                                <a:rPr lang="en-US" altLang="zh-TW" i="1" smtClean="0">
                                  <a:latin typeface="Cambria Math" panose="02040503050406030204" pitchFamily="18" charset="0"/>
                                </a:rPr>
                                <m:t>⋯</m:t>
                              </m:r>
                            </m:e>
                            <m:e>
                              <m:r>
                                <a:rPr lang="en-US" altLang="zh-TW" b="0" i="1" smtClean="0">
                                  <a:latin typeface="Cambria Math" panose="02040503050406030204" pitchFamily="18" charset="0"/>
                                </a:rPr>
                                <m:t>0</m:t>
                              </m:r>
                            </m:e>
                          </m:mr>
                        </m:m>
                      </m:e>
                    </m:d>
                  </m:oMath>
                </a14:m>
                <a:endParaRPr lang="zh-TW" altLang="en-US" dirty="0"/>
              </a:p>
            </p:txBody>
          </p:sp>
        </mc:Choice>
        <mc:Fallback xmlns="">
          <p:sp>
            <p:nvSpPr>
              <p:cNvPr id="32" name="TextBox 31">
                <a:extLst>
                  <a:ext uri="{FF2B5EF4-FFF2-40B4-BE49-F238E27FC236}">
                    <a16:creationId xmlns:a16="http://schemas.microsoft.com/office/drawing/2014/main" id="{8860A5DB-1C26-44FE-B38C-D8E3C51D694A}"/>
                  </a:ext>
                </a:extLst>
              </p:cNvPr>
              <p:cNvSpPr txBox="1">
                <a:spLocks noRot="1" noChangeAspect="1" noMove="1" noResize="1" noEditPoints="1" noAdjustHandles="1" noChangeArrowheads="1" noChangeShapeType="1" noTextEdit="1"/>
              </p:cNvSpPr>
              <p:nvPr/>
            </p:nvSpPr>
            <p:spPr>
              <a:xfrm>
                <a:off x="838200" y="4552363"/>
                <a:ext cx="6094602" cy="824969"/>
              </a:xfrm>
              <a:prstGeom prst="rect">
                <a:avLst/>
              </a:prstGeom>
              <a:blipFill>
                <a:blip r:embed="rId3"/>
                <a:stretch>
                  <a:fillRect l="-901"/>
                </a:stretch>
              </a:blipFill>
            </p:spPr>
            <p:txBody>
              <a:bodyPr/>
              <a:lstStyle/>
              <a:p>
                <a:r>
                  <a:rPr lang="zh-TW" altLang="en-US">
                    <a:noFill/>
                  </a:rPr>
                  <a:t> </a:t>
                </a:r>
              </a:p>
            </p:txBody>
          </p:sp>
        </mc:Fallback>
      </mc:AlternateContent>
      <p:sp>
        <p:nvSpPr>
          <p:cNvPr id="33" name="TextBox 32">
            <a:extLst>
              <a:ext uri="{FF2B5EF4-FFF2-40B4-BE49-F238E27FC236}">
                <a16:creationId xmlns:a16="http://schemas.microsoft.com/office/drawing/2014/main" id="{488BD306-1206-49DE-B2EC-8AEA77C923D1}"/>
              </a:ext>
            </a:extLst>
          </p:cNvPr>
          <p:cNvSpPr txBox="1"/>
          <p:nvPr/>
        </p:nvSpPr>
        <p:spPr>
          <a:xfrm>
            <a:off x="7000552" y="1791137"/>
            <a:ext cx="3414319" cy="1200329"/>
          </a:xfrm>
          <a:prstGeom prst="rect">
            <a:avLst/>
          </a:prstGeom>
          <a:noFill/>
        </p:spPr>
        <p:txBody>
          <a:bodyPr wrap="square" rtlCol="0">
            <a:spAutoFit/>
          </a:bodyPr>
          <a:lstStyle/>
          <a:p>
            <a:r>
              <a:rPr lang="en-US" altLang="zh-TW" dirty="0"/>
              <a:t>Data-preprocessing enable each data (image) presenting in same range (0~1), which could optimize the gradient descent.</a:t>
            </a:r>
            <a:endParaRPr lang="zh-TW" altLang="en-US" dirty="0"/>
          </a:p>
        </p:txBody>
      </p:sp>
    </p:spTree>
    <p:extLst>
      <p:ext uri="{BB962C8B-B14F-4D97-AF65-F5344CB8AC3E}">
        <p14:creationId xmlns:p14="http://schemas.microsoft.com/office/powerpoint/2010/main" val="29803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27EE-AACD-4CFB-A433-8D9AFB69FA2E}"/>
              </a:ext>
            </a:extLst>
          </p:cNvPr>
          <p:cNvSpPr>
            <a:spLocks noGrp="1"/>
          </p:cNvSpPr>
          <p:nvPr>
            <p:ph type="title"/>
          </p:nvPr>
        </p:nvSpPr>
        <p:spPr>
          <a:xfrm>
            <a:off x="838200" y="37954"/>
            <a:ext cx="10515600" cy="1325563"/>
          </a:xfrm>
        </p:spPr>
        <p:txBody>
          <a:bodyPr/>
          <a:lstStyle/>
          <a:p>
            <a:r>
              <a:rPr lang="en-US" altLang="zh-TW" dirty="0"/>
              <a:t>Q1: Model architecture—Dense neural layer</a:t>
            </a:r>
            <a:endParaRPr lang="zh-TW" altLang="en-US" dirty="0"/>
          </a:p>
        </p:txBody>
      </p:sp>
      <p:sp>
        <p:nvSpPr>
          <p:cNvPr id="12" name="Rectangle 11">
            <a:extLst>
              <a:ext uri="{FF2B5EF4-FFF2-40B4-BE49-F238E27FC236}">
                <a16:creationId xmlns:a16="http://schemas.microsoft.com/office/drawing/2014/main" id="{EBDC9CE6-AF64-401E-9CF3-F5BE307B19A7}"/>
              </a:ext>
            </a:extLst>
          </p:cNvPr>
          <p:cNvSpPr/>
          <p:nvPr/>
        </p:nvSpPr>
        <p:spPr>
          <a:xfrm>
            <a:off x="1489949" y="2108253"/>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0.12</a:t>
            </a:r>
            <a:endParaRPr lang="zh-TW" altLang="en-US" sz="1000" dirty="0"/>
          </a:p>
        </p:txBody>
      </p:sp>
      <p:sp>
        <p:nvSpPr>
          <p:cNvPr id="14" name="Rectangle 13">
            <a:extLst>
              <a:ext uri="{FF2B5EF4-FFF2-40B4-BE49-F238E27FC236}">
                <a16:creationId xmlns:a16="http://schemas.microsoft.com/office/drawing/2014/main" id="{4F7B3DBD-78A9-4D15-834E-4C223F193DB9}"/>
              </a:ext>
            </a:extLst>
          </p:cNvPr>
          <p:cNvSpPr/>
          <p:nvPr/>
        </p:nvSpPr>
        <p:spPr>
          <a:xfrm>
            <a:off x="1489949" y="2804123"/>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0.56</a:t>
            </a:r>
            <a:endParaRPr lang="zh-TW" altLang="en-US" sz="1000" dirty="0"/>
          </a:p>
        </p:txBody>
      </p:sp>
      <p:sp>
        <p:nvSpPr>
          <p:cNvPr id="16" name="Rectangle 15">
            <a:extLst>
              <a:ext uri="{FF2B5EF4-FFF2-40B4-BE49-F238E27FC236}">
                <a16:creationId xmlns:a16="http://schemas.microsoft.com/office/drawing/2014/main" id="{5463634A-52AE-4475-BEA2-E8CCBE021CC4}"/>
              </a:ext>
            </a:extLst>
          </p:cNvPr>
          <p:cNvSpPr/>
          <p:nvPr/>
        </p:nvSpPr>
        <p:spPr>
          <a:xfrm>
            <a:off x="1489949" y="1416426"/>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0.00</a:t>
            </a:r>
            <a:endParaRPr lang="zh-TW" altLang="en-US" sz="1000" dirty="0"/>
          </a:p>
        </p:txBody>
      </p:sp>
      <p:sp>
        <p:nvSpPr>
          <p:cNvPr id="20" name="Rectangle 19">
            <a:extLst>
              <a:ext uri="{FF2B5EF4-FFF2-40B4-BE49-F238E27FC236}">
                <a16:creationId xmlns:a16="http://schemas.microsoft.com/office/drawing/2014/main" id="{C7610EBC-C010-4909-893E-EFCE1D108058}"/>
              </a:ext>
            </a:extLst>
          </p:cNvPr>
          <p:cNvSpPr/>
          <p:nvPr/>
        </p:nvSpPr>
        <p:spPr>
          <a:xfrm>
            <a:off x="1494143" y="5760056"/>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0.00</a:t>
            </a:r>
            <a:endParaRPr lang="zh-TW" altLang="en-US" sz="1000" dirty="0"/>
          </a:p>
        </p:txBody>
      </p:sp>
      <p:sp>
        <p:nvSpPr>
          <p:cNvPr id="22" name="Rectangle 21">
            <a:extLst>
              <a:ext uri="{FF2B5EF4-FFF2-40B4-BE49-F238E27FC236}">
                <a16:creationId xmlns:a16="http://schemas.microsoft.com/office/drawing/2014/main" id="{81FBC7C6-89C6-4671-9BE6-ADE9B03A6965}"/>
              </a:ext>
            </a:extLst>
          </p:cNvPr>
          <p:cNvSpPr/>
          <p:nvPr/>
        </p:nvSpPr>
        <p:spPr>
          <a:xfrm>
            <a:off x="1494143" y="5068229"/>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0.46</a:t>
            </a:r>
            <a:endParaRPr lang="zh-TW" altLang="en-US" sz="1000" dirty="0"/>
          </a:p>
        </p:txBody>
      </p:sp>
      <p:sp>
        <p:nvSpPr>
          <p:cNvPr id="24" name="Rectangle 23">
            <a:extLst>
              <a:ext uri="{FF2B5EF4-FFF2-40B4-BE49-F238E27FC236}">
                <a16:creationId xmlns:a16="http://schemas.microsoft.com/office/drawing/2014/main" id="{4AF46B19-D8CD-4D5B-9400-0530F7111120}"/>
              </a:ext>
            </a:extLst>
          </p:cNvPr>
          <p:cNvSpPr/>
          <p:nvPr/>
        </p:nvSpPr>
        <p:spPr>
          <a:xfrm>
            <a:off x="1489949" y="4404302"/>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0.63</a:t>
            </a:r>
            <a:endParaRPr lang="zh-TW" altLang="en-US" sz="1000" dirty="0"/>
          </a:p>
        </p:txBody>
      </p:sp>
      <p:sp>
        <p:nvSpPr>
          <p:cNvPr id="26" name="Rectangle 25">
            <a:extLst>
              <a:ext uri="{FF2B5EF4-FFF2-40B4-BE49-F238E27FC236}">
                <a16:creationId xmlns:a16="http://schemas.microsoft.com/office/drawing/2014/main" id="{F5D09141-92F0-4355-BF29-290F81FA8B76}"/>
              </a:ext>
            </a:extLst>
          </p:cNvPr>
          <p:cNvSpPr/>
          <p:nvPr/>
        </p:nvSpPr>
        <p:spPr>
          <a:xfrm>
            <a:off x="1489949" y="3751020"/>
            <a:ext cx="411060" cy="36518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000" dirty="0"/>
              <a:t>0.23</a:t>
            </a:r>
            <a:endParaRPr lang="zh-TW" altLang="en-US" sz="1000" dirty="0"/>
          </a:p>
        </p:txBody>
      </p:sp>
      <p:grpSp>
        <p:nvGrpSpPr>
          <p:cNvPr id="54" name="Group 53">
            <a:extLst>
              <a:ext uri="{FF2B5EF4-FFF2-40B4-BE49-F238E27FC236}">
                <a16:creationId xmlns:a16="http://schemas.microsoft.com/office/drawing/2014/main" id="{2B4A69D2-E9BE-4123-B679-8C4D8B99F0BA}"/>
              </a:ext>
            </a:extLst>
          </p:cNvPr>
          <p:cNvGrpSpPr/>
          <p:nvPr/>
        </p:nvGrpSpPr>
        <p:grpSpPr>
          <a:xfrm>
            <a:off x="4988165" y="2332023"/>
            <a:ext cx="531587" cy="2943815"/>
            <a:chOff x="5904181" y="2199922"/>
            <a:chExt cx="572943" cy="3057809"/>
          </a:xfrm>
        </p:grpSpPr>
        <p:sp>
          <p:nvSpPr>
            <p:cNvPr id="31" name="Oval 30">
              <a:extLst>
                <a:ext uri="{FF2B5EF4-FFF2-40B4-BE49-F238E27FC236}">
                  <a16:creationId xmlns:a16="http://schemas.microsoft.com/office/drawing/2014/main" id="{31A1BEEC-30B3-44EC-8CF5-9B3316A3B8A4}"/>
                </a:ext>
              </a:extLst>
            </p:cNvPr>
            <p:cNvSpPr/>
            <p:nvPr/>
          </p:nvSpPr>
          <p:spPr>
            <a:xfrm>
              <a:off x="5907559" y="2199922"/>
              <a:ext cx="531587" cy="525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Oval 32">
              <a:extLst>
                <a:ext uri="{FF2B5EF4-FFF2-40B4-BE49-F238E27FC236}">
                  <a16:creationId xmlns:a16="http://schemas.microsoft.com/office/drawing/2014/main" id="{DAB792C3-E5B9-4B04-AF06-C370033F0131}"/>
                </a:ext>
              </a:extLst>
            </p:cNvPr>
            <p:cNvSpPr/>
            <p:nvPr/>
          </p:nvSpPr>
          <p:spPr>
            <a:xfrm>
              <a:off x="5904181" y="2951987"/>
              <a:ext cx="531587" cy="525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Oval 34">
              <a:extLst>
                <a:ext uri="{FF2B5EF4-FFF2-40B4-BE49-F238E27FC236}">
                  <a16:creationId xmlns:a16="http://schemas.microsoft.com/office/drawing/2014/main" id="{1AA573F7-1BB5-4975-A5C9-1713E22BE094}"/>
                </a:ext>
              </a:extLst>
            </p:cNvPr>
            <p:cNvSpPr/>
            <p:nvPr/>
          </p:nvSpPr>
          <p:spPr>
            <a:xfrm>
              <a:off x="5904182" y="3997667"/>
              <a:ext cx="531587" cy="525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TextBox 36">
              <a:extLst>
                <a:ext uri="{FF2B5EF4-FFF2-40B4-BE49-F238E27FC236}">
                  <a16:creationId xmlns:a16="http://schemas.microsoft.com/office/drawing/2014/main" id="{4428E7B4-6D6C-4061-B0CF-9F1381F63744}"/>
                </a:ext>
              </a:extLst>
            </p:cNvPr>
            <p:cNvSpPr txBox="1"/>
            <p:nvPr/>
          </p:nvSpPr>
          <p:spPr>
            <a:xfrm>
              <a:off x="6015459" y="3526199"/>
              <a:ext cx="461665" cy="815152"/>
            </a:xfrm>
            <a:prstGeom prst="rect">
              <a:avLst/>
            </a:prstGeom>
            <a:noFill/>
          </p:spPr>
          <p:txBody>
            <a:bodyPr vert="eaVert" wrap="square" rtlCol="0">
              <a:spAutoFit/>
            </a:bodyPr>
            <a:lstStyle/>
            <a:p>
              <a:r>
                <a:rPr lang="en-US" altLang="zh-TW" dirty="0"/>
                <a:t>……</a:t>
              </a:r>
              <a:endParaRPr lang="zh-TW" altLang="en-US" dirty="0"/>
            </a:p>
          </p:txBody>
        </p:sp>
        <p:sp>
          <p:nvSpPr>
            <p:cNvPr id="45" name="Oval 44">
              <a:extLst>
                <a:ext uri="{FF2B5EF4-FFF2-40B4-BE49-F238E27FC236}">
                  <a16:creationId xmlns:a16="http://schemas.microsoft.com/office/drawing/2014/main" id="{A1557A9F-C4FA-49F7-92A7-761DFD4E1997}"/>
                </a:ext>
              </a:extLst>
            </p:cNvPr>
            <p:cNvSpPr/>
            <p:nvPr/>
          </p:nvSpPr>
          <p:spPr>
            <a:xfrm>
              <a:off x="5904181" y="4732000"/>
              <a:ext cx="531587" cy="525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48" name="Group 47">
            <a:extLst>
              <a:ext uri="{FF2B5EF4-FFF2-40B4-BE49-F238E27FC236}">
                <a16:creationId xmlns:a16="http://schemas.microsoft.com/office/drawing/2014/main" id="{A40B6E13-C8D4-41AF-8AD5-C7CFC2FD6954}"/>
              </a:ext>
            </a:extLst>
          </p:cNvPr>
          <p:cNvGrpSpPr/>
          <p:nvPr/>
        </p:nvGrpSpPr>
        <p:grpSpPr>
          <a:xfrm>
            <a:off x="3196716" y="1639429"/>
            <a:ext cx="531587" cy="4252913"/>
            <a:chOff x="3479075" y="1801356"/>
            <a:chExt cx="562491" cy="4618099"/>
          </a:xfrm>
        </p:grpSpPr>
        <p:grpSp>
          <p:nvGrpSpPr>
            <p:cNvPr id="4" name="Group 3">
              <a:extLst>
                <a:ext uri="{FF2B5EF4-FFF2-40B4-BE49-F238E27FC236}">
                  <a16:creationId xmlns:a16="http://schemas.microsoft.com/office/drawing/2014/main" id="{00A870CA-3165-4450-88D4-E4284C87644C}"/>
                </a:ext>
              </a:extLst>
            </p:cNvPr>
            <p:cNvGrpSpPr/>
            <p:nvPr/>
          </p:nvGrpSpPr>
          <p:grpSpPr>
            <a:xfrm>
              <a:off x="3479075" y="1801356"/>
              <a:ext cx="562491" cy="3860621"/>
              <a:chOff x="622241" y="1191717"/>
              <a:chExt cx="898447" cy="5800705"/>
            </a:xfrm>
          </p:grpSpPr>
          <p:sp>
            <p:nvSpPr>
              <p:cNvPr id="5" name="Oval 4">
                <a:extLst>
                  <a:ext uri="{FF2B5EF4-FFF2-40B4-BE49-F238E27FC236}">
                    <a16:creationId xmlns:a16="http://schemas.microsoft.com/office/drawing/2014/main" id="{FDC39F6A-8A35-4CEA-83B4-5BE693C23B49}"/>
                  </a:ext>
                </a:extLst>
              </p:cNvPr>
              <p:cNvSpPr/>
              <p:nvPr/>
            </p:nvSpPr>
            <p:spPr>
              <a:xfrm>
                <a:off x="627637" y="1191717"/>
                <a:ext cx="849085" cy="7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Oval 5">
                <a:extLst>
                  <a:ext uri="{FF2B5EF4-FFF2-40B4-BE49-F238E27FC236}">
                    <a16:creationId xmlns:a16="http://schemas.microsoft.com/office/drawing/2014/main" id="{27B90752-693F-40EA-9710-0CC4C9CB1992}"/>
                  </a:ext>
                </a:extLst>
              </p:cNvPr>
              <p:cNvSpPr/>
              <p:nvPr/>
            </p:nvSpPr>
            <p:spPr>
              <a:xfrm>
                <a:off x="622241" y="2321719"/>
                <a:ext cx="849085" cy="7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Oval 6">
                <a:extLst>
                  <a:ext uri="{FF2B5EF4-FFF2-40B4-BE49-F238E27FC236}">
                    <a16:creationId xmlns:a16="http://schemas.microsoft.com/office/drawing/2014/main" id="{7A305C33-9F55-4814-BA74-26C1B6BB18BE}"/>
                  </a:ext>
                </a:extLst>
              </p:cNvPr>
              <p:cNvSpPr/>
              <p:nvPr/>
            </p:nvSpPr>
            <p:spPr>
              <a:xfrm>
                <a:off x="622243" y="3451720"/>
                <a:ext cx="849085" cy="7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7">
                <a:extLst>
                  <a:ext uri="{FF2B5EF4-FFF2-40B4-BE49-F238E27FC236}">
                    <a16:creationId xmlns:a16="http://schemas.microsoft.com/office/drawing/2014/main" id="{7A4392EE-5379-4A6C-9F7F-BE8DCFA093BB}"/>
                  </a:ext>
                </a:extLst>
              </p:cNvPr>
              <p:cNvSpPr txBox="1"/>
              <p:nvPr/>
            </p:nvSpPr>
            <p:spPr>
              <a:xfrm>
                <a:off x="783287" y="4308585"/>
                <a:ext cx="737401" cy="1224791"/>
              </a:xfrm>
              <a:prstGeom prst="rect">
                <a:avLst/>
              </a:prstGeom>
              <a:noFill/>
            </p:spPr>
            <p:txBody>
              <a:bodyPr vert="eaVert" wrap="square" rtlCol="0">
                <a:spAutoFit/>
              </a:bodyPr>
              <a:lstStyle/>
              <a:p>
                <a:r>
                  <a:rPr lang="en-US" altLang="zh-TW" dirty="0"/>
                  <a:t>……</a:t>
                </a:r>
                <a:endParaRPr lang="zh-TW" altLang="en-US" dirty="0"/>
              </a:p>
            </p:txBody>
          </p:sp>
          <p:sp>
            <p:nvSpPr>
              <p:cNvPr id="9" name="Oval 8">
                <a:extLst>
                  <a:ext uri="{FF2B5EF4-FFF2-40B4-BE49-F238E27FC236}">
                    <a16:creationId xmlns:a16="http://schemas.microsoft.com/office/drawing/2014/main" id="{DF1EAD3A-38BC-4DFF-96CF-C07B5F548BDD}"/>
                  </a:ext>
                </a:extLst>
              </p:cNvPr>
              <p:cNvSpPr/>
              <p:nvPr/>
            </p:nvSpPr>
            <p:spPr>
              <a:xfrm>
                <a:off x="671603" y="5064360"/>
                <a:ext cx="849085" cy="7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Oval 9">
                <a:extLst>
                  <a:ext uri="{FF2B5EF4-FFF2-40B4-BE49-F238E27FC236}">
                    <a16:creationId xmlns:a16="http://schemas.microsoft.com/office/drawing/2014/main" id="{4C1AD963-F816-488E-9DC4-3CDCD2F5926C}"/>
                  </a:ext>
                </a:extLst>
              </p:cNvPr>
              <p:cNvSpPr/>
              <p:nvPr/>
            </p:nvSpPr>
            <p:spPr>
              <a:xfrm>
                <a:off x="671603" y="6202495"/>
                <a:ext cx="849085" cy="7899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7" name="Oval 46">
              <a:extLst>
                <a:ext uri="{FF2B5EF4-FFF2-40B4-BE49-F238E27FC236}">
                  <a16:creationId xmlns:a16="http://schemas.microsoft.com/office/drawing/2014/main" id="{E6341A91-24E0-4415-965E-2D79B8183A33}"/>
                </a:ext>
              </a:extLst>
            </p:cNvPr>
            <p:cNvSpPr/>
            <p:nvPr/>
          </p:nvSpPr>
          <p:spPr>
            <a:xfrm>
              <a:off x="3509979" y="5893724"/>
              <a:ext cx="531587" cy="525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50" name="TextBox 49">
            <a:extLst>
              <a:ext uri="{FF2B5EF4-FFF2-40B4-BE49-F238E27FC236}">
                <a16:creationId xmlns:a16="http://schemas.microsoft.com/office/drawing/2014/main" id="{0E4FC5E3-CAE0-4BA9-838A-0CDBACEC3A27}"/>
              </a:ext>
            </a:extLst>
          </p:cNvPr>
          <p:cNvSpPr txBox="1"/>
          <p:nvPr/>
        </p:nvSpPr>
        <p:spPr>
          <a:xfrm>
            <a:off x="1541270" y="3257017"/>
            <a:ext cx="461665" cy="815152"/>
          </a:xfrm>
          <a:prstGeom prst="rect">
            <a:avLst/>
          </a:prstGeom>
          <a:noFill/>
        </p:spPr>
        <p:txBody>
          <a:bodyPr vert="eaVert" wrap="square" rtlCol="0">
            <a:spAutoFit/>
          </a:bodyPr>
          <a:lstStyle/>
          <a:p>
            <a:r>
              <a:rPr lang="en-US" altLang="zh-TW" dirty="0"/>
              <a:t>……</a:t>
            </a:r>
            <a:endParaRPr lang="zh-TW" altLang="en-US" dirty="0"/>
          </a:p>
        </p:txBody>
      </p:sp>
      <p:sp>
        <p:nvSpPr>
          <p:cNvPr id="51" name="Left Brace 50">
            <a:extLst>
              <a:ext uri="{FF2B5EF4-FFF2-40B4-BE49-F238E27FC236}">
                <a16:creationId xmlns:a16="http://schemas.microsoft.com/office/drawing/2014/main" id="{974B106A-57C5-487D-8F8E-371664005D71}"/>
              </a:ext>
            </a:extLst>
          </p:cNvPr>
          <p:cNvSpPr/>
          <p:nvPr/>
        </p:nvSpPr>
        <p:spPr>
          <a:xfrm>
            <a:off x="963625" y="1599019"/>
            <a:ext cx="327171" cy="4416497"/>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TextBox 51">
            <a:extLst>
              <a:ext uri="{FF2B5EF4-FFF2-40B4-BE49-F238E27FC236}">
                <a16:creationId xmlns:a16="http://schemas.microsoft.com/office/drawing/2014/main" id="{92E5F22E-32E4-4072-9744-B9EDABA458AA}"/>
              </a:ext>
            </a:extLst>
          </p:cNvPr>
          <p:cNvSpPr txBox="1"/>
          <p:nvPr/>
        </p:nvSpPr>
        <p:spPr>
          <a:xfrm>
            <a:off x="280869" y="3575247"/>
            <a:ext cx="722562" cy="646331"/>
          </a:xfrm>
          <a:prstGeom prst="rect">
            <a:avLst/>
          </a:prstGeom>
          <a:noFill/>
        </p:spPr>
        <p:txBody>
          <a:bodyPr wrap="square" rtlCol="0">
            <a:spAutoFit/>
          </a:bodyPr>
          <a:lstStyle/>
          <a:p>
            <a:r>
              <a:rPr lang="en-US" altLang="zh-TW" dirty="0"/>
              <a:t>784</a:t>
            </a:r>
          </a:p>
          <a:p>
            <a:r>
              <a:rPr lang="en-US" altLang="zh-TW" dirty="0"/>
              <a:t>pixels</a:t>
            </a:r>
            <a:endParaRPr lang="zh-TW" altLang="en-US" dirty="0"/>
          </a:p>
        </p:txBody>
      </p:sp>
      <p:sp>
        <p:nvSpPr>
          <p:cNvPr id="53" name="TextBox 52">
            <a:extLst>
              <a:ext uri="{FF2B5EF4-FFF2-40B4-BE49-F238E27FC236}">
                <a16:creationId xmlns:a16="http://schemas.microsoft.com/office/drawing/2014/main" id="{BCD1897B-E76B-40DE-8DCF-FBE426C6EE4A}"/>
              </a:ext>
            </a:extLst>
          </p:cNvPr>
          <p:cNvSpPr txBox="1"/>
          <p:nvPr/>
        </p:nvSpPr>
        <p:spPr>
          <a:xfrm>
            <a:off x="2739301" y="5920780"/>
            <a:ext cx="1541704" cy="646331"/>
          </a:xfrm>
          <a:prstGeom prst="rect">
            <a:avLst/>
          </a:prstGeom>
          <a:noFill/>
          <a:ln>
            <a:solidFill>
              <a:schemeClr val="tx1"/>
            </a:solidFill>
          </a:ln>
        </p:spPr>
        <p:txBody>
          <a:bodyPr wrap="none" rtlCol="0">
            <a:spAutoFit/>
          </a:bodyPr>
          <a:lstStyle/>
          <a:p>
            <a:r>
              <a:rPr lang="en-US" altLang="zh-TW" dirty="0"/>
              <a:t>Hidden layer 1</a:t>
            </a:r>
          </a:p>
          <a:p>
            <a:r>
              <a:rPr lang="en-US" altLang="zh-TW" dirty="0" err="1"/>
              <a:t>ReLU</a:t>
            </a:r>
            <a:endParaRPr lang="zh-TW" altLang="en-US" dirty="0"/>
          </a:p>
        </p:txBody>
      </p:sp>
      <p:sp>
        <p:nvSpPr>
          <p:cNvPr id="56" name="TextBox 55">
            <a:extLst>
              <a:ext uri="{FF2B5EF4-FFF2-40B4-BE49-F238E27FC236}">
                <a16:creationId xmlns:a16="http://schemas.microsoft.com/office/drawing/2014/main" id="{960B9BA9-D259-4F28-880F-056CB71CFB29}"/>
              </a:ext>
            </a:extLst>
          </p:cNvPr>
          <p:cNvSpPr txBox="1"/>
          <p:nvPr/>
        </p:nvSpPr>
        <p:spPr>
          <a:xfrm>
            <a:off x="4521600" y="5899356"/>
            <a:ext cx="1541704" cy="646331"/>
          </a:xfrm>
          <a:prstGeom prst="rect">
            <a:avLst/>
          </a:prstGeom>
          <a:noFill/>
          <a:ln>
            <a:solidFill>
              <a:schemeClr val="tx1"/>
            </a:solidFill>
          </a:ln>
        </p:spPr>
        <p:txBody>
          <a:bodyPr wrap="none" rtlCol="0">
            <a:spAutoFit/>
          </a:bodyPr>
          <a:lstStyle/>
          <a:p>
            <a:r>
              <a:rPr lang="en-US" altLang="zh-TW" dirty="0"/>
              <a:t>Hidden layer 2</a:t>
            </a:r>
          </a:p>
          <a:p>
            <a:r>
              <a:rPr lang="en-US" altLang="zh-TW" dirty="0" err="1"/>
              <a:t>ReLU</a:t>
            </a:r>
            <a:endParaRPr lang="zh-TW" altLang="en-US" dirty="0"/>
          </a:p>
        </p:txBody>
      </p:sp>
      <p:grpSp>
        <p:nvGrpSpPr>
          <p:cNvPr id="57" name="Group 56">
            <a:extLst>
              <a:ext uri="{FF2B5EF4-FFF2-40B4-BE49-F238E27FC236}">
                <a16:creationId xmlns:a16="http://schemas.microsoft.com/office/drawing/2014/main" id="{64230826-589B-432C-9670-314A72AEBC13}"/>
              </a:ext>
            </a:extLst>
          </p:cNvPr>
          <p:cNvGrpSpPr/>
          <p:nvPr/>
        </p:nvGrpSpPr>
        <p:grpSpPr>
          <a:xfrm>
            <a:off x="6684327" y="2722063"/>
            <a:ext cx="543995" cy="1557439"/>
            <a:chOff x="7802455" y="3287303"/>
            <a:chExt cx="543995" cy="1557439"/>
          </a:xfrm>
        </p:grpSpPr>
        <p:sp>
          <p:nvSpPr>
            <p:cNvPr id="39" name="Oval 38">
              <a:extLst>
                <a:ext uri="{FF2B5EF4-FFF2-40B4-BE49-F238E27FC236}">
                  <a16:creationId xmlns:a16="http://schemas.microsoft.com/office/drawing/2014/main" id="{1119F87C-62BD-4B21-8000-063956904EE2}"/>
                </a:ext>
              </a:extLst>
            </p:cNvPr>
            <p:cNvSpPr/>
            <p:nvPr/>
          </p:nvSpPr>
          <p:spPr>
            <a:xfrm>
              <a:off x="7802455" y="3287303"/>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TextBox 40">
              <a:extLst>
                <a:ext uri="{FF2B5EF4-FFF2-40B4-BE49-F238E27FC236}">
                  <a16:creationId xmlns:a16="http://schemas.microsoft.com/office/drawing/2014/main" id="{764D7131-5DF5-4A42-B250-27827E4430F2}"/>
                </a:ext>
              </a:extLst>
            </p:cNvPr>
            <p:cNvSpPr txBox="1"/>
            <p:nvPr/>
          </p:nvSpPr>
          <p:spPr>
            <a:xfrm>
              <a:off x="7884785" y="3880470"/>
              <a:ext cx="461665" cy="750691"/>
            </a:xfrm>
            <a:prstGeom prst="rect">
              <a:avLst/>
            </a:prstGeom>
            <a:noFill/>
          </p:spPr>
          <p:txBody>
            <a:bodyPr vert="eaVert" wrap="square" rtlCol="0">
              <a:spAutoFit/>
            </a:bodyPr>
            <a:lstStyle/>
            <a:p>
              <a:r>
                <a:rPr lang="en-US" altLang="zh-TW" dirty="0"/>
                <a:t>……</a:t>
              </a:r>
              <a:endParaRPr lang="zh-TW" altLang="en-US" dirty="0"/>
            </a:p>
          </p:txBody>
        </p:sp>
        <p:sp>
          <p:nvSpPr>
            <p:cNvPr id="43" name="Oval 42">
              <a:extLst>
                <a:ext uri="{FF2B5EF4-FFF2-40B4-BE49-F238E27FC236}">
                  <a16:creationId xmlns:a16="http://schemas.microsoft.com/office/drawing/2014/main" id="{6E0FCECB-A857-47D2-BD3D-8DED1941CFD8}"/>
                </a:ext>
              </a:extLst>
            </p:cNvPr>
            <p:cNvSpPr/>
            <p:nvPr/>
          </p:nvSpPr>
          <p:spPr>
            <a:xfrm>
              <a:off x="7833358" y="4360585"/>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grpSp>
        <p:nvGrpSpPr>
          <p:cNvPr id="74" name="Group 73">
            <a:extLst>
              <a:ext uri="{FF2B5EF4-FFF2-40B4-BE49-F238E27FC236}">
                <a16:creationId xmlns:a16="http://schemas.microsoft.com/office/drawing/2014/main" id="{34CD0D95-444B-46DD-917A-9A6311BCA53E}"/>
              </a:ext>
            </a:extLst>
          </p:cNvPr>
          <p:cNvGrpSpPr/>
          <p:nvPr/>
        </p:nvGrpSpPr>
        <p:grpSpPr>
          <a:xfrm>
            <a:off x="8177764" y="3024617"/>
            <a:ext cx="543995" cy="1556962"/>
            <a:chOff x="8177764" y="3242731"/>
            <a:chExt cx="543995" cy="1556962"/>
          </a:xfrm>
        </p:grpSpPr>
        <p:grpSp>
          <p:nvGrpSpPr>
            <p:cNvPr id="58" name="Group 57">
              <a:extLst>
                <a:ext uri="{FF2B5EF4-FFF2-40B4-BE49-F238E27FC236}">
                  <a16:creationId xmlns:a16="http://schemas.microsoft.com/office/drawing/2014/main" id="{780EF29C-1928-476E-A907-512568EE080F}"/>
                </a:ext>
              </a:extLst>
            </p:cNvPr>
            <p:cNvGrpSpPr/>
            <p:nvPr/>
          </p:nvGrpSpPr>
          <p:grpSpPr>
            <a:xfrm>
              <a:off x="8177764" y="3242731"/>
              <a:ext cx="543995" cy="1343858"/>
              <a:chOff x="7802455" y="3287303"/>
              <a:chExt cx="543995" cy="1343858"/>
            </a:xfrm>
          </p:grpSpPr>
          <p:sp>
            <p:nvSpPr>
              <p:cNvPr id="59" name="Oval 58">
                <a:extLst>
                  <a:ext uri="{FF2B5EF4-FFF2-40B4-BE49-F238E27FC236}">
                    <a16:creationId xmlns:a16="http://schemas.microsoft.com/office/drawing/2014/main" id="{2902C524-88ED-46FE-84C2-631700E62A43}"/>
                  </a:ext>
                </a:extLst>
              </p:cNvPr>
              <p:cNvSpPr/>
              <p:nvPr/>
            </p:nvSpPr>
            <p:spPr>
              <a:xfrm>
                <a:off x="7802455" y="3287303"/>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TextBox 59">
                <a:extLst>
                  <a:ext uri="{FF2B5EF4-FFF2-40B4-BE49-F238E27FC236}">
                    <a16:creationId xmlns:a16="http://schemas.microsoft.com/office/drawing/2014/main" id="{B3B2B7D8-3D81-428F-ADE0-A2EF1594297C}"/>
                  </a:ext>
                </a:extLst>
              </p:cNvPr>
              <p:cNvSpPr txBox="1"/>
              <p:nvPr/>
            </p:nvSpPr>
            <p:spPr>
              <a:xfrm>
                <a:off x="7884785" y="3880470"/>
                <a:ext cx="461665" cy="750691"/>
              </a:xfrm>
              <a:prstGeom prst="rect">
                <a:avLst/>
              </a:prstGeom>
              <a:noFill/>
            </p:spPr>
            <p:txBody>
              <a:bodyPr vert="eaVert" wrap="square" rtlCol="0">
                <a:spAutoFit/>
              </a:bodyPr>
              <a:lstStyle/>
              <a:p>
                <a:r>
                  <a:rPr lang="en-US" altLang="zh-TW" dirty="0"/>
                  <a:t>……</a:t>
                </a:r>
                <a:endParaRPr lang="zh-TW" altLang="en-US" dirty="0"/>
              </a:p>
            </p:txBody>
          </p:sp>
        </p:grpSp>
        <p:sp>
          <p:nvSpPr>
            <p:cNvPr id="66" name="Oval 65">
              <a:extLst>
                <a:ext uri="{FF2B5EF4-FFF2-40B4-BE49-F238E27FC236}">
                  <a16:creationId xmlns:a16="http://schemas.microsoft.com/office/drawing/2014/main" id="{CC4AF1BF-D18D-42B4-AABE-8BA94BDCE530}"/>
                </a:ext>
              </a:extLst>
            </p:cNvPr>
            <p:cNvSpPr/>
            <p:nvPr/>
          </p:nvSpPr>
          <p:spPr>
            <a:xfrm>
              <a:off x="8177764" y="4315536"/>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8" name="Oval 67">
            <a:extLst>
              <a:ext uri="{FF2B5EF4-FFF2-40B4-BE49-F238E27FC236}">
                <a16:creationId xmlns:a16="http://schemas.microsoft.com/office/drawing/2014/main" id="{610FE500-186F-46F3-B120-1F93F448A9EC}"/>
              </a:ext>
            </a:extLst>
          </p:cNvPr>
          <p:cNvSpPr/>
          <p:nvPr/>
        </p:nvSpPr>
        <p:spPr>
          <a:xfrm>
            <a:off x="6709070" y="4466106"/>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TextBox 69">
            <a:extLst>
              <a:ext uri="{FF2B5EF4-FFF2-40B4-BE49-F238E27FC236}">
                <a16:creationId xmlns:a16="http://schemas.microsoft.com/office/drawing/2014/main" id="{B4D9A343-209F-42B8-B12B-42F54F584321}"/>
              </a:ext>
            </a:extLst>
          </p:cNvPr>
          <p:cNvSpPr txBox="1"/>
          <p:nvPr/>
        </p:nvSpPr>
        <p:spPr>
          <a:xfrm>
            <a:off x="6303899" y="5892342"/>
            <a:ext cx="1541704" cy="646331"/>
          </a:xfrm>
          <a:prstGeom prst="rect">
            <a:avLst/>
          </a:prstGeom>
          <a:noFill/>
          <a:ln>
            <a:solidFill>
              <a:schemeClr val="tx1"/>
            </a:solidFill>
          </a:ln>
        </p:spPr>
        <p:txBody>
          <a:bodyPr wrap="none" rtlCol="0">
            <a:spAutoFit/>
          </a:bodyPr>
          <a:lstStyle/>
          <a:p>
            <a:r>
              <a:rPr lang="en-US" altLang="zh-TW" dirty="0"/>
              <a:t>Hidden layer 3</a:t>
            </a:r>
          </a:p>
          <a:p>
            <a:r>
              <a:rPr lang="en-US" altLang="zh-TW" dirty="0" err="1"/>
              <a:t>ReLU</a:t>
            </a:r>
            <a:endParaRPr lang="en-US" altLang="zh-TW" dirty="0"/>
          </a:p>
        </p:txBody>
      </p:sp>
      <p:sp>
        <p:nvSpPr>
          <p:cNvPr id="72" name="TextBox 71">
            <a:extLst>
              <a:ext uri="{FF2B5EF4-FFF2-40B4-BE49-F238E27FC236}">
                <a16:creationId xmlns:a16="http://schemas.microsoft.com/office/drawing/2014/main" id="{537A0FF5-A90A-43A9-860C-1C4D21F96DD2}"/>
              </a:ext>
            </a:extLst>
          </p:cNvPr>
          <p:cNvSpPr txBox="1"/>
          <p:nvPr/>
        </p:nvSpPr>
        <p:spPr>
          <a:xfrm>
            <a:off x="7929763" y="5870341"/>
            <a:ext cx="1365374" cy="646331"/>
          </a:xfrm>
          <a:prstGeom prst="rect">
            <a:avLst/>
          </a:prstGeom>
          <a:noFill/>
          <a:ln>
            <a:solidFill>
              <a:schemeClr val="tx1"/>
            </a:solidFill>
          </a:ln>
        </p:spPr>
        <p:txBody>
          <a:bodyPr wrap="none" rtlCol="0">
            <a:spAutoFit/>
          </a:bodyPr>
          <a:lstStyle/>
          <a:p>
            <a:r>
              <a:rPr lang="en-US" altLang="zh-TW" dirty="0"/>
              <a:t>Output layer</a:t>
            </a:r>
          </a:p>
          <a:p>
            <a:r>
              <a:rPr lang="en-US" altLang="zh-TW" dirty="0" err="1"/>
              <a:t>softmax</a:t>
            </a:r>
            <a:r>
              <a:rPr lang="en-US" altLang="zh-TW" dirty="0"/>
              <a:t> </a:t>
            </a:r>
          </a:p>
        </p:txBody>
      </p:sp>
      <p:sp>
        <p:nvSpPr>
          <p:cNvPr id="73" name="Arrow: Left-Right 72">
            <a:extLst>
              <a:ext uri="{FF2B5EF4-FFF2-40B4-BE49-F238E27FC236}">
                <a16:creationId xmlns:a16="http://schemas.microsoft.com/office/drawing/2014/main" id="{BE40B348-486F-4E1F-B003-93FD36FF4AA2}"/>
              </a:ext>
            </a:extLst>
          </p:cNvPr>
          <p:cNvSpPr/>
          <p:nvPr/>
        </p:nvSpPr>
        <p:spPr>
          <a:xfrm>
            <a:off x="8981788" y="3532273"/>
            <a:ext cx="839428" cy="392874"/>
          </a:xfrm>
          <a:prstGeom prst="left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75" name="Group 74">
            <a:extLst>
              <a:ext uri="{FF2B5EF4-FFF2-40B4-BE49-F238E27FC236}">
                <a16:creationId xmlns:a16="http://schemas.microsoft.com/office/drawing/2014/main" id="{3DC804E8-1A1E-4A63-9444-9B357895DADF}"/>
              </a:ext>
            </a:extLst>
          </p:cNvPr>
          <p:cNvGrpSpPr/>
          <p:nvPr/>
        </p:nvGrpSpPr>
        <p:grpSpPr>
          <a:xfrm>
            <a:off x="10081245" y="3029011"/>
            <a:ext cx="543995" cy="1556962"/>
            <a:chOff x="8177764" y="3242731"/>
            <a:chExt cx="543995" cy="1556962"/>
          </a:xfrm>
        </p:grpSpPr>
        <p:grpSp>
          <p:nvGrpSpPr>
            <p:cNvPr id="76" name="Group 75">
              <a:extLst>
                <a:ext uri="{FF2B5EF4-FFF2-40B4-BE49-F238E27FC236}">
                  <a16:creationId xmlns:a16="http://schemas.microsoft.com/office/drawing/2014/main" id="{DD6B0C75-E38F-45BA-9EAC-8B0935328ED5}"/>
                </a:ext>
              </a:extLst>
            </p:cNvPr>
            <p:cNvGrpSpPr/>
            <p:nvPr/>
          </p:nvGrpSpPr>
          <p:grpSpPr>
            <a:xfrm>
              <a:off x="8177764" y="3242731"/>
              <a:ext cx="543995" cy="1343858"/>
              <a:chOff x="7802455" y="3287303"/>
              <a:chExt cx="543995" cy="1343858"/>
            </a:xfrm>
          </p:grpSpPr>
          <p:sp>
            <p:nvSpPr>
              <p:cNvPr id="78" name="Oval 77">
                <a:extLst>
                  <a:ext uri="{FF2B5EF4-FFF2-40B4-BE49-F238E27FC236}">
                    <a16:creationId xmlns:a16="http://schemas.microsoft.com/office/drawing/2014/main" id="{BB892B3D-A7C4-419F-8CEE-1D29D495B53B}"/>
                  </a:ext>
                </a:extLst>
              </p:cNvPr>
              <p:cNvSpPr/>
              <p:nvPr/>
            </p:nvSpPr>
            <p:spPr>
              <a:xfrm>
                <a:off x="7802455" y="3287303"/>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TextBox 78">
                <a:extLst>
                  <a:ext uri="{FF2B5EF4-FFF2-40B4-BE49-F238E27FC236}">
                    <a16:creationId xmlns:a16="http://schemas.microsoft.com/office/drawing/2014/main" id="{AD22680B-AE01-4375-A0E1-5E9D4AF6544E}"/>
                  </a:ext>
                </a:extLst>
              </p:cNvPr>
              <p:cNvSpPr txBox="1"/>
              <p:nvPr/>
            </p:nvSpPr>
            <p:spPr>
              <a:xfrm>
                <a:off x="7884785" y="3880470"/>
                <a:ext cx="461665" cy="750691"/>
              </a:xfrm>
              <a:prstGeom prst="rect">
                <a:avLst/>
              </a:prstGeom>
              <a:noFill/>
            </p:spPr>
            <p:txBody>
              <a:bodyPr vert="eaVert" wrap="square" rtlCol="0">
                <a:spAutoFit/>
              </a:bodyPr>
              <a:lstStyle/>
              <a:p>
                <a:r>
                  <a:rPr lang="en-US" altLang="zh-TW" dirty="0"/>
                  <a:t>……</a:t>
                </a:r>
                <a:endParaRPr lang="zh-TW" altLang="en-US" dirty="0"/>
              </a:p>
            </p:txBody>
          </p:sp>
        </p:grpSp>
        <p:sp>
          <p:nvSpPr>
            <p:cNvPr id="77" name="Oval 76">
              <a:extLst>
                <a:ext uri="{FF2B5EF4-FFF2-40B4-BE49-F238E27FC236}">
                  <a16:creationId xmlns:a16="http://schemas.microsoft.com/office/drawing/2014/main" id="{6EA27D5A-8F4A-4868-AFCB-157C6571B897}"/>
                </a:ext>
              </a:extLst>
            </p:cNvPr>
            <p:cNvSpPr/>
            <p:nvPr/>
          </p:nvSpPr>
          <p:spPr>
            <a:xfrm>
              <a:off x="8177764" y="4315536"/>
              <a:ext cx="493216" cy="48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7A2F6F6-6D0E-4740-923B-A8B741927557}"/>
                  </a:ext>
                </a:extLst>
              </p:cNvPr>
              <p:cNvSpPr txBox="1"/>
              <p:nvPr/>
            </p:nvSpPr>
            <p:spPr>
              <a:xfrm>
                <a:off x="8365939" y="1439965"/>
                <a:ext cx="2031071" cy="1010726"/>
              </a:xfrm>
              <a:prstGeom prst="rect">
                <a:avLst/>
              </a:prstGeom>
              <a:noFill/>
              <a:ln>
                <a:solidFill>
                  <a:schemeClr val="tx1"/>
                </a:solidFill>
              </a:ln>
            </p:spPr>
            <p:txBody>
              <a:bodyPr wrap="square" rtlCol="0">
                <a:spAutoFit/>
              </a:bodyPr>
              <a:lstStyle/>
              <a:p>
                <a:r>
                  <a:rPr lang="en-US" altLang="zh-TW" sz="1600" dirty="0"/>
                  <a:t>Loss: Cross-entropy</a:t>
                </a:r>
              </a:p>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m:t>
                      </m:r>
                      <m:nary>
                        <m:naryPr>
                          <m:chr m:val="∑"/>
                          <m:ctrlPr>
                            <a:rPr lang="en-US" altLang="zh-TW" sz="1600" b="0" i="1" smtClean="0">
                              <a:latin typeface="Cambria Math" panose="02040503050406030204" pitchFamily="18" charset="0"/>
                            </a:rPr>
                          </m:ctrlPr>
                        </m:naryPr>
                        <m:sub>
                          <m:r>
                            <m:rPr>
                              <m:brk m:alnAt="23"/>
                            </m:rPr>
                            <a:rPr lang="en-US" altLang="zh-TW" sz="1600" b="0" i="1" smtClean="0">
                              <a:latin typeface="Cambria Math" panose="02040503050406030204" pitchFamily="18" charset="0"/>
                            </a:rPr>
                            <m:t>𝑖</m:t>
                          </m:r>
                          <m:r>
                            <a:rPr lang="en-US" altLang="zh-TW" sz="1600" b="0" i="1" smtClean="0">
                              <a:latin typeface="Cambria Math" panose="02040503050406030204" pitchFamily="18" charset="0"/>
                            </a:rPr>
                            <m:t>=1</m:t>
                          </m:r>
                        </m:sub>
                        <m:sup>
                          <m:r>
                            <a:rPr lang="en-US" altLang="zh-TW" sz="1600" b="0" i="1" smtClean="0">
                              <a:latin typeface="Cambria Math" panose="02040503050406030204" pitchFamily="18" charset="0"/>
                            </a:rPr>
                            <m:t>𝑛</m:t>
                          </m:r>
                        </m:sup>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func>
                            <m:funcPr>
                              <m:ctrlPr>
                                <a:rPr lang="en-US" altLang="zh-TW" sz="1600" b="0" i="1" smtClean="0">
                                  <a:latin typeface="Cambria Math" panose="02040503050406030204" pitchFamily="18" charset="0"/>
                                </a:rPr>
                              </m:ctrlPr>
                            </m:funcPr>
                            <m:fName>
                              <m:r>
                                <m:rPr>
                                  <m:sty m:val="p"/>
                                </m:rPr>
                                <a:rPr lang="en-US" altLang="zh-TW" sz="1600" b="0" i="0" smtClean="0">
                                  <a:latin typeface="Cambria Math" panose="02040503050406030204" pitchFamily="18" charset="0"/>
                                </a:rPr>
                                <m:t>ln</m:t>
                              </m:r>
                            </m:fName>
                            <m:e>
                              <m:acc>
                                <m:accPr>
                                  <m:chr m:val="̂"/>
                                  <m:ctrlPr>
                                    <a:rPr lang="en-US" altLang="zh-TW" sz="1600" b="0" i="1" smtClean="0">
                                      <a:latin typeface="Cambria Math" panose="02040503050406030204" pitchFamily="18" charset="0"/>
                                    </a:rPr>
                                  </m:ctrlPr>
                                </m:acc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e>
                              </m:acc>
                            </m:e>
                          </m:func>
                        </m:e>
                      </m:nary>
                    </m:oMath>
                  </m:oMathPara>
                </a14:m>
                <a:endParaRPr lang="zh-TW" altLang="en-US" sz="1600" dirty="0"/>
              </a:p>
            </p:txBody>
          </p:sp>
        </mc:Choice>
        <mc:Fallback xmlns="">
          <p:sp>
            <p:nvSpPr>
              <p:cNvPr id="80" name="TextBox 79">
                <a:extLst>
                  <a:ext uri="{FF2B5EF4-FFF2-40B4-BE49-F238E27FC236}">
                    <a16:creationId xmlns:a16="http://schemas.microsoft.com/office/drawing/2014/main" id="{E7A2F6F6-6D0E-4740-923B-A8B741927557}"/>
                  </a:ext>
                </a:extLst>
              </p:cNvPr>
              <p:cNvSpPr txBox="1">
                <a:spLocks noRot="1" noChangeAspect="1" noMove="1" noResize="1" noEditPoints="1" noAdjustHandles="1" noChangeArrowheads="1" noChangeShapeType="1" noTextEdit="1"/>
              </p:cNvSpPr>
              <p:nvPr/>
            </p:nvSpPr>
            <p:spPr>
              <a:xfrm>
                <a:off x="8365939" y="1439965"/>
                <a:ext cx="2031071" cy="1010726"/>
              </a:xfrm>
              <a:prstGeom prst="rect">
                <a:avLst/>
              </a:prstGeom>
              <a:blipFill>
                <a:blip r:embed="rId2"/>
                <a:stretch>
                  <a:fillRect l="-1190" t="-1190"/>
                </a:stretch>
              </a:blipFill>
              <a:ln>
                <a:solidFill>
                  <a:schemeClr val="tx1"/>
                </a:solidFill>
              </a:ln>
            </p:spPr>
            <p:txBody>
              <a:bodyPr/>
              <a:lstStyle/>
              <a:p>
                <a:r>
                  <a:rPr lang="zh-TW" altLang="en-US">
                    <a:noFill/>
                  </a:rPr>
                  <a:t> </a:t>
                </a:r>
              </a:p>
            </p:txBody>
          </p:sp>
        </mc:Fallback>
      </mc:AlternateContent>
      <p:sp>
        <p:nvSpPr>
          <p:cNvPr id="81" name="TextBox 80">
            <a:extLst>
              <a:ext uri="{FF2B5EF4-FFF2-40B4-BE49-F238E27FC236}">
                <a16:creationId xmlns:a16="http://schemas.microsoft.com/office/drawing/2014/main" id="{847C3158-FA8A-406E-ADCA-DC3BBDC41BC0}"/>
              </a:ext>
            </a:extLst>
          </p:cNvPr>
          <p:cNvSpPr txBox="1"/>
          <p:nvPr/>
        </p:nvSpPr>
        <p:spPr>
          <a:xfrm>
            <a:off x="2195870" y="3566354"/>
            <a:ext cx="769763" cy="369332"/>
          </a:xfrm>
          <a:prstGeom prst="rect">
            <a:avLst/>
          </a:prstGeom>
          <a:noFill/>
        </p:spPr>
        <p:txBody>
          <a:bodyPr wrap="none" rtlCol="0">
            <a:spAutoFit/>
          </a:bodyPr>
          <a:lstStyle/>
          <a:p>
            <a:r>
              <a:rPr lang="en-US" altLang="zh-TW" dirty="0"/>
              <a:t>Dense</a:t>
            </a:r>
            <a:endParaRPr lang="zh-TW" altLang="en-US" dirty="0"/>
          </a:p>
        </p:txBody>
      </p:sp>
      <p:sp>
        <p:nvSpPr>
          <p:cNvPr id="83" name="TextBox 82">
            <a:extLst>
              <a:ext uri="{FF2B5EF4-FFF2-40B4-BE49-F238E27FC236}">
                <a16:creationId xmlns:a16="http://schemas.microsoft.com/office/drawing/2014/main" id="{753DD482-0486-4819-A5C5-396F4EB2EED4}"/>
              </a:ext>
            </a:extLst>
          </p:cNvPr>
          <p:cNvSpPr txBox="1"/>
          <p:nvPr/>
        </p:nvSpPr>
        <p:spPr>
          <a:xfrm>
            <a:off x="3902664" y="3564281"/>
            <a:ext cx="769763" cy="369332"/>
          </a:xfrm>
          <a:prstGeom prst="rect">
            <a:avLst/>
          </a:prstGeom>
          <a:noFill/>
        </p:spPr>
        <p:txBody>
          <a:bodyPr wrap="none" rtlCol="0">
            <a:spAutoFit/>
          </a:bodyPr>
          <a:lstStyle/>
          <a:p>
            <a:r>
              <a:rPr lang="en-US" altLang="zh-TW" dirty="0"/>
              <a:t>Dense</a:t>
            </a:r>
            <a:endParaRPr lang="zh-TW" altLang="en-US" dirty="0"/>
          </a:p>
        </p:txBody>
      </p:sp>
      <p:sp>
        <p:nvSpPr>
          <p:cNvPr id="85" name="TextBox 84">
            <a:extLst>
              <a:ext uri="{FF2B5EF4-FFF2-40B4-BE49-F238E27FC236}">
                <a16:creationId xmlns:a16="http://schemas.microsoft.com/office/drawing/2014/main" id="{1087BCD1-A7FF-4A0E-B467-714F5ABAC508}"/>
              </a:ext>
            </a:extLst>
          </p:cNvPr>
          <p:cNvSpPr txBox="1"/>
          <p:nvPr/>
        </p:nvSpPr>
        <p:spPr>
          <a:xfrm>
            <a:off x="5626721" y="3559401"/>
            <a:ext cx="769763" cy="369332"/>
          </a:xfrm>
          <a:prstGeom prst="rect">
            <a:avLst/>
          </a:prstGeom>
          <a:noFill/>
        </p:spPr>
        <p:txBody>
          <a:bodyPr wrap="none" rtlCol="0">
            <a:spAutoFit/>
          </a:bodyPr>
          <a:lstStyle/>
          <a:p>
            <a:r>
              <a:rPr lang="en-US" altLang="zh-TW" dirty="0"/>
              <a:t>Dense</a:t>
            </a:r>
            <a:endParaRPr lang="zh-TW" altLang="en-US" dirty="0"/>
          </a:p>
        </p:txBody>
      </p:sp>
      <p:sp>
        <p:nvSpPr>
          <p:cNvPr id="87" name="TextBox 86">
            <a:extLst>
              <a:ext uri="{FF2B5EF4-FFF2-40B4-BE49-F238E27FC236}">
                <a16:creationId xmlns:a16="http://schemas.microsoft.com/office/drawing/2014/main" id="{83191FC4-2372-4D6C-A3A4-1211ED0DF568}"/>
              </a:ext>
            </a:extLst>
          </p:cNvPr>
          <p:cNvSpPr txBox="1"/>
          <p:nvPr/>
        </p:nvSpPr>
        <p:spPr>
          <a:xfrm>
            <a:off x="7393186" y="3544044"/>
            <a:ext cx="769763" cy="369332"/>
          </a:xfrm>
          <a:prstGeom prst="rect">
            <a:avLst/>
          </a:prstGeom>
          <a:noFill/>
        </p:spPr>
        <p:txBody>
          <a:bodyPr wrap="none" rtlCol="0">
            <a:spAutoFit/>
          </a:bodyPr>
          <a:lstStyle/>
          <a:p>
            <a:r>
              <a:rPr lang="en-US" altLang="zh-TW" dirty="0"/>
              <a:t>Dense</a:t>
            </a:r>
            <a:endParaRPr lang="zh-TW" altLang="en-US" dirty="0"/>
          </a:p>
        </p:txBody>
      </p:sp>
      <p:sp>
        <p:nvSpPr>
          <p:cNvPr id="88" name="TextBox 87">
            <a:extLst>
              <a:ext uri="{FF2B5EF4-FFF2-40B4-BE49-F238E27FC236}">
                <a16:creationId xmlns:a16="http://schemas.microsoft.com/office/drawing/2014/main" id="{2F34BB72-FEF0-4BB2-9127-A436C35942AB}"/>
              </a:ext>
            </a:extLst>
          </p:cNvPr>
          <p:cNvSpPr txBox="1"/>
          <p:nvPr/>
        </p:nvSpPr>
        <p:spPr>
          <a:xfrm>
            <a:off x="2739301" y="1195375"/>
            <a:ext cx="1541704" cy="369332"/>
          </a:xfrm>
          <a:prstGeom prst="rect">
            <a:avLst/>
          </a:prstGeom>
          <a:noFill/>
          <a:ln>
            <a:solidFill>
              <a:schemeClr val="tx1"/>
            </a:solidFill>
          </a:ln>
        </p:spPr>
        <p:txBody>
          <a:bodyPr wrap="square" rtlCol="0">
            <a:spAutoFit/>
          </a:bodyPr>
          <a:lstStyle/>
          <a:p>
            <a:r>
              <a:rPr lang="en-US" altLang="zh-TW" dirty="0"/>
              <a:t>100 neurons</a:t>
            </a:r>
            <a:endParaRPr lang="zh-TW" altLang="en-US" dirty="0"/>
          </a:p>
        </p:txBody>
      </p:sp>
      <p:sp>
        <p:nvSpPr>
          <p:cNvPr id="90" name="TextBox 89">
            <a:extLst>
              <a:ext uri="{FF2B5EF4-FFF2-40B4-BE49-F238E27FC236}">
                <a16:creationId xmlns:a16="http://schemas.microsoft.com/office/drawing/2014/main" id="{BC800725-BDD8-41AD-BE77-ECFE0A2E0D7D}"/>
              </a:ext>
            </a:extLst>
          </p:cNvPr>
          <p:cNvSpPr txBox="1"/>
          <p:nvPr/>
        </p:nvSpPr>
        <p:spPr>
          <a:xfrm>
            <a:off x="4536718" y="1877051"/>
            <a:ext cx="1518518" cy="369332"/>
          </a:xfrm>
          <a:prstGeom prst="rect">
            <a:avLst/>
          </a:prstGeom>
          <a:noFill/>
          <a:ln>
            <a:solidFill>
              <a:schemeClr val="tx1"/>
            </a:solidFill>
          </a:ln>
        </p:spPr>
        <p:txBody>
          <a:bodyPr wrap="square" rtlCol="0">
            <a:spAutoFit/>
          </a:bodyPr>
          <a:lstStyle/>
          <a:p>
            <a:r>
              <a:rPr lang="en-US" altLang="zh-TW" dirty="0"/>
              <a:t>50 neurons</a:t>
            </a:r>
            <a:endParaRPr lang="zh-TW" altLang="en-US" dirty="0"/>
          </a:p>
        </p:txBody>
      </p:sp>
      <p:sp>
        <p:nvSpPr>
          <p:cNvPr id="92" name="TextBox 91">
            <a:extLst>
              <a:ext uri="{FF2B5EF4-FFF2-40B4-BE49-F238E27FC236}">
                <a16:creationId xmlns:a16="http://schemas.microsoft.com/office/drawing/2014/main" id="{52D0CE73-6DFD-499C-B650-48150CED1B08}"/>
              </a:ext>
            </a:extLst>
          </p:cNvPr>
          <p:cNvSpPr txBox="1"/>
          <p:nvPr/>
        </p:nvSpPr>
        <p:spPr>
          <a:xfrm>
            <a:off x="6404561" y="2274087"/>
            <a:ext cx="1340380" cy="369332"/>
          </a:xfrm>
          <a:prstGeom prst="rect">
            <a:avLst/>
          </a:prstGeom>
          <a:noFill/>
          <a:ln>
            <a:solidFill>
              <a:schemeClr val="tx1"/>
            </a:solidFill>
          </a:ln>
        </p:spPr>
        <p:txBody>
          <a:bodyPr wrap="square" rtlCol="0">
            <a:spAutoFit/>
          </a:bodyPr>
          <a:lstStyle/>
          <a:p>
            <a:r>
              <a:rPr lang="en-US" altLang="zh-TW" dirty="0"/>
              <a:t>20 neurons</a:t>
            </a:r>
            <a:endParaRPr lang="zh-TW" altLang="en-US" dirty="0"/>
          </a:p>
        </p:txBody>
      </p:sp>
      <p:sp>
        <p:nvSpPr>
          <p:cNvPr id="94" name="TextBox 93">
            <a:extLst>
              <a:ext uri="{FF2B5EF4-FFF2-40B4-BE49-F238E27FC236}">
                <a16:creationId xmlns:a16="http://schemas.microsoft.com/office/drawing/2014/main" id="{F03EDBD2-F9DC-44FD-B6EA-D594A238ECFA}"/>
              </a:ext>
            </a:extLst>
          </p:cNvPr>
          <p:cNvSpPr txBox="1"/>
          <p:nvPr/>
        </p:nvSpPr>
        <p:spPr>
          <a:xfrm>
            <a:off x="7929763" y="2591166"/>
            <a:ext cx="1229534" cy="369332"/>
          </a:xfrm>
          <a:prstGeom prst="rect">
            <a:avLst/>
          </a:prstGeom>
          <a:noFill/>
          <a:ln>
            <a:solidFill>
              <a:schemeClr val="tx1"/>
            </a:solidFill>
          </a:ln>
        </p:spPr>
        <p:txBody>
          <a:bodyPr wrap="square" rtlCol="0">
            <a:spAutoFit/>
          </a:bodyPr>
          <a:lstStyle/>
          <a:p>
            <a:r>
              <a:rPr lang="en-US" altLang="zh-TW" dirty="0"/>
              <a:t>10 neurons</a:t>
            </a:r>
            <a:endParaRPr lang="zh-TW" altLang="en-US" dirty="0"/>
          </a:p>
        </p:txBody>
      </p:sp>
      <p:sp>
        <p:nvSpPr>
          <p:cNvPr id="95" name="TextBox 94">
            <a:extLst>
              <a:ext uri="{FF2B5EF4-FFF2-40B4-BE49-F238E27FC236}">
                <a16:creationId xmlns:a16="http://schemas.microsoft.com/office/drawing/2014/main" id="{6B1FC76B-5DE4-44EA-B600-D329267148B9}"/>
              </a:ext>
            </a:extLst>
          </p:cNvPr>
          <p:cNvSpPr txBox="1"/>
          <p:nvPr/>
        </p:nvSpPr>
        <p:spPr>
          <a:xfrm>
            <a:off x="9821318" y="4745063"/>
            <a:ext cx="1753078" cy="369332"/>
          </a:xfrm>
          <a:prstGeom prst="rect">
            <a:avLst/>
          </a:prstGeom>
          <a:noFill/>
          <a:ln>
            <a:solidFill>
              <a:schemeClr val="tx1"/>
            </a:solidFill>
          </a:ln>
        </p:spPr>
        <p:txBody>
          <a:bodyPr wrap="square" rtlCol="0">
            <a:spAutoFit/>
          </a:bodyPr>
          <a:lstStyle/>
          <a:p>
            <a:r>
              <a:rPr lang="en-US" altLang="zh-TW" dirty="0"/>
              <a:t>Y : Ground-truth</a:t>
            </a:r>
          </a:p>
        </p:txBody>
      </p:sp>
      <p:sp>
        <p:nvSpPr>
          <p:cNvPr id="99" name="TextBox 98">
            <a:extLst>
              <a:ext uri="{FF2B5EF4-FFF2-40B4-BE49-F238E27FC236}">
                <a16:creationId xmlns:a16="http://schemas.microsoft.com/office/drawing/2014/main" id="{5291B934-9CE6-4DBC-BEF8-57309423F9A9}"/>
              </a:ext>
            </a:extLst>
          </p:cNvPr>
          <p:cNvSpPr txBox="1"/>
          <p:nvPr/>
        </p:nvSpPr>
        <p:spPr>
          <a:xfrm>
            <a:off x="9781224" y="2572894"/>
            <a:ext cx="1093257" cy="369332"/>
          </a:xfrm>
          <a:prstGeom prst="rect">
            <a:avLst/>
          </a:prstGeom>
          <a:noFill/>
          <a:ln>
            <a:solidFill>
              <a:schemeClr val="tx1"/>
            </a:solidFill>
          </a:ln>
        </p:spPr>
        <p:txBody>
          <a:bodyPr wrap="square">
            <a:spAutoFit/>
          </a:bodyPr>
          <a:lstStyle/>
          <a:p>
            <a:r>
              <a:rPr lang="en-US" altLang="zh-TW" dirty="0"/>
              <a:t>10 labels</a:t>
            </a:r>
            <a:endParaRPr lang="zh-TW" altLang="en-US" dirty="0"/>
          </a:p>
        </p:txBody>
      </p:sp>
      <p:cxnSp>
        <p:nvCxnSpPr>
          <p:cNvPr id="101" name="Straight Arrow Connector 100">
            <a:extLst>
              <a:ext uri="{FF2B5EF4-FFF2-40B4-BE49-F238E27FC236}">
                <a16:creationId xmlns:a16="http://schemas.microsoft.com/office/drawing/2014/main" id="{6A6EFA10-AEFA-4F94-B93D-4B7139943C5D}"/>
              </a:ext>
            </a:extLst>
          </p:cNvPr>
          <p:cNvCxnSpPr>
            <a:cxnSpLocks/>
            <a:stCxn id="16" idx="3"/>
            <a:endCxn id="5" idx="2"/>
          </p:cNvCxnSpPr>
          <p:nvPr/>
        </p:nvCxnSpPr>
        <p:spPr>
          <a:xfrm>
            <a:off x="1901009" y="1599019"/>
            <a:ext cx="1298900" cy="282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99E14B7-AA25-4793-86DE-2BDB871D5295}"/>
              </a:ext>
            </a:extLst>
          </p:cNvPr>
          <p:cNvCxnSpPr>
            <a:cxnSpLocks/>
            <a:stCxn id="16" idx="3"/>
            <a:endCxn id="6" idx="2"/>
          </p:cNvCxnSpPr>
          <p:nvPr/>
        </p:nvCxnSpPr>
        <p:spPr>
          <a:xfrm>
            <a:off x="1901009" y="1599019"/>
            <a:ext cx="1295707" cy="97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04FE350-10DB-4D34-89FD-0A43534AA51E}"/>
              </a:ext>
            </a:extLst>
          </p:cNvPr>
          <p:cNvCxnSpPr>
            <a:cxnSpLocks/>
            <a:stCxn id="16" idx="3"/>
            <a:endCxn id="7" idx="2"/>
          </p:cNvCxnSpPr>
          <p:nvPr/>
        </p:nvCxnSpPr>
        <p:spPr>
          <a:xfrm>
            <a:off x="1901009" y="1599019"/>
            <a:ext cx="1295708" cy="166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3361012-B0AE-4F53-B5C1-CBF90B147CDA}"/>
              </a:ext>
            </a:extLst>
          </p:cNvPr>
          <p:cNvCxnSpPr>
            <a:cxnSpLocks/>
            <a:stCxn id="16" idx="3"/>
            <a:endCxn id="9" idx="2"/>
          </p:cNvCxnSpPr>
          <p:nvPr/>
        </p:nvCxnSpPr>
        <p:spPr>
          <a:xfrm>
            <a:off x="1901009" y="1599019"/>
            <a:ext cx="1324913" cy="2656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7B9AEB4-1C82-40B7-AB09-E2FC52C92773}"/>
              </a:ext>
            </a:extLst>
          </p:cNvPr>
          <p:cNvCxnSpPr>
            <a:cxnSpLocks/>
            <a:endCxn id="10" idx="2"/>
          </p:cNvCxnSpPr>
          <p:nvPr/>
        </p:nvCxnSpPr>
        <p:spPr>
          <a:xfrm>
            <a:off x="1901009" y="1663237"/>
            <a:ext cx="1324913" cy="328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123CC62-BC27-48C0-B537-C89BE5A905E7}"/>
              </a:ext>
            </a:extLst>
          </p:cNvPr>
          <p:cNvCxnSpPr>
            <a:cxnSpLocks/>
            <a:stCxn id="16" idx="3"/>
            <a:endCxn id="47" idx="2"/>
          </p:cNvCxnSpPr>
          <p:nvPr/>
        </p:nvCxnSpPr>
        <p:spPr>
          <a:xfrm>
            <a:off x="1901009" y="1599019"/>
            <a:ext cx="1324913" cy="405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7D50C8C-1E04-48F5-A34C-31CF0C2A7735}"/>
              </a:ext>
            </a:extLst>
          </p:cNvPr>
          <p:cNvCxnSpPr>
            <a:cxnSpLocks/>
            <a:endCxn id="47" idx="2"/>
          </p:cNvCxnSpPr>
          <p:nvPr/>
        </p:nvCxnSpPr>
        <p:spPr>
          <a:xfrm>
            <a:off x="1901009" y="2332023"/>
            <a:ext cx="1324913" cy="331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C913C97C-335D-4B94-AF5E-59DF12945EC2}"/>
              </a:ext>
            </a:extLst>
          </p:cNvPr>
          <p:cNvCxnSpPr>
            <a:cxnSpLocks/>
            <a:stCxn id="12" idx="3"/>
            <a:endCxn id="10" idx="2"/>
          </p:cNvCxnSpPr>
          <p:nvPr/>
        </p:nvCxnSpPr>
        <p:spPr>
          <a:xfrm>
            <a:off x="1901009" y="2290846"/>
            <a:ext cx="1324913" cy="266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6170F50-C677-403A-9D09-C567CA45CEF3}"/>
              </a:ext>
            </a:extLst>
          </p:cNvPr>
          <p:cNvCxnSpPr>
            <a:cxnSpLocks/>
            <a:stCxn id="12" idx="3"/>
            <a:endCxn id="9" idx="2"/>
          </p:cNvCxnSpPr>
          <p:nvPr/>
        </p:nvCxnSpPr>
        <p:spPr>
          <a:xfrm>
            <a:off x="1901009" y="2290846"/>
            <a:ext cx="1324913" cy="196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4750304E-15C3-4CE9-8267-0AE58642A9A5}"/>
              </a:ext>
            </a:extLst>
          </p:cNvPr>
          <p:cNvCxnSpPr>
            <a:cxnSpLocks/>
            <a:stCxn id="12" idx="3"/>
            <a:endCxn id="7" idx="2"/>
          </p:cNvCxnSpPr>
          <p:nvPr/>
        </p:nvCxnSpPr>
        <p:spPr>
          <a:xfrm>
            <a:off x="1901009" y="2290846"/>
            <a:ext cx="1295708" cy="97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EB89999-BB4B-4386-9B74-5FF6BA44DF42}"/>
              </a:ext>
            </a:extLst>
          </p:cNvPr>
          <p:cNvCxnSpPr>
            <a:cxnSpLocks/>
            <a:stCxn id="12" idx="3"/>
            <a:endCxn id="6" idx="2"/>
          </p:cNvCxnSpPr>
          <p:nvPr/>
        </p:nvCxnSpPr>
        <p:spPr>
          <a:xfrm>
            <a:off x="1901009" y="2290846"/>
            <a:ext cx="1295707" cy="28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DD3AE4B-81F7-449A-9BA3-86CDEBE685B0}"/>
              </a:ext>
            </a:extLst>
          </p:cNvPr>
          <p:cNvCxnSpPr>
            <a:cxnSpLocks/>
            <a:endCxn id="5" idx="2"/>
          </p:cNvCxnSpPr>
          <p:nvPr/>
        </p:nvCxnSpPr>
        <p:spPr>
          <a:xfrm flipV="1">
            <a:off x="1901009" y="1881508"/>
            <a:ext cx="1298900" cy="40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743F95D-418C-4764-9E6A-6CBE77418E3E}"/>
              </a:ext>
            </a:extLst>
          </p:cNvPr>
          <p:cNvCxnSpPr>
            <a:cxnSpLocks/>
            <a:stCxn id="14" idx="3"/>
            <a:endCxn id="5" idx="2"/>
          </p:cNvCxnSpPr>
          <p:nvPr/>
        </p:nvCxnSpPr>
        <p:spPr>
          <a:xfrm flipV="1">
            <a:off x="1901009" y="1881508"/>
            <a:ext cx="1298900" cy="110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B87DF0F-B020-4B1C-83D2-3E6E7B70B996}"/>
              </a:ext>
            </a:extLst>
          </p:cNvPr>
          <p:cNvCxnSpPr>
            <a:cxnSpLocks/>
            <a:endCxn id="5" idx="2"/>
          </p:cNvCxnSpPr>
          <p:nvPr/>
        </p:nvCxnSpPr>
        <p:spPr>
          <a:xfrm flipV="1">
            <a:off x="1901009" y="1881508"/>
            <a:ext cx="1298900" cy="203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2B76632-8399-438C-AD7D-8B9CE0E94132}"/>
              </a:ext>
            </a:extLst>
          </p:cNvPr>
          <p:cNvCxnSpPr>
            <a:cxnSpLocks/>
            <a:endCxn id="6" idx="2"/>
          </p:cNvCxnSpPr>
          <p:nvPr/>
        </p:nvCxnSpPr>
        <p:spPr>
          <a:xfrm flipV="1">
            <a:off x="1901009" y="2574102"/>
            <a:ext cx="1295707" cy="133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E890035F-17B4-428C-B364-37F51012E605}"/>
              </a:ext>
            </a:extLst>
          </p:cNvPr>
          <p:cNvCxnSpPr>
            <a:cxnSpLocks/>
            <a:endCxn id="7" idx="2"/>
          </p:cNvCxnSpPr>
          <p:nvPr/>
        </p:nvCxnSpPr>
        <p:spPr>
          <a:xfrm flipV="1">
            <a:off x="1901009" y="3266696"/>
            <a:ext cx="1295708" cy="64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937CC54-FEB8-475F-AF4C-A2B102DBB58A}"/>
              </a:ext>
            </a:extLst>
          </p:cNvPr>
          <p:cNvCxnSpPr>
            <a:cxnSpLocks/>
            <a:endCxn id="9" idx="2"/>
          </p:cNvCxnSpPr>
          <p:nvPr/>
        </p:nvCxnSpPr>
        <p:spPr>
          <a:xfrm>
            <a:off x="1901009" y="3933613"/>
            <a:ext cx="1324913" cy="32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11E69651-3D39-4B5C-A59C-426A5D0B7651}"/>
              </a:ext>
            </a:extLst>
          </p:cNvPr>
          <p:cNvCxnSpPr>
            <a:cxnSpLocks/>
            <a:endCxn id="10" idx="2"/>
          </p:cNvCxnSpPr>
          <p:nvPr/>
        </p:nvCxnSpPr>
        <p:spPr>
          <a:xfrm>
            <a:off x="1901009" y="3933614"/>
            <a:ext cx="1324913" cy="1019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869663-DDFD-448F-BE04-C789A927B123}"/>
              </a:ext>
            </a:extLst>
          </p:cNvPr>
          <p:cNvCxnSpPr>
            <a:cxnSpLocks/>
            <a:endCxn id="47" idx="2"/>
          </p:cNvCxnSpPr>
          <p:nvPr/>
        </p:nvCxnSpPr>
        <p:spPr>
          <a:xfrm>
            <a:off x="1901009" y="3925147"/>
            <a:ext cx="1324913" cy="172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E0A14E70-9E55-42F3-9C46-73B7D4094BC4}"/>
              </a:ext>
            </a:extLst>
          </p:cNvPr>
          <p:cNvCxnSpPr>
            <a:cxnSpLocks/>
            <a:stCxn id="24" idx="3"/>
            <a:endCxn id="47" idx="2"/>
          </p:cNvCxnSpPr>
          <p:nvPr/>
        </p:nvCxnSpPr>
        <p:spPr>
          <a:xfrm>
            <a:off x="1901009" y="4586895"/>
            <a:ext cx="1324913" cy="106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3C83373-5CDB-4D75-9DE6-8FFBB5D9B2DB}"/>
              </a:ext>
            </a:extLst>
          </p:cNvPr>
          <p:cNvCxnSpPr>
            <a:cxnSpLocks/>
            <a:stCxn id="24" idx="3"/>
            <a:endCxn id="10" idx="2"/>
          </p:cNvCxnSpPr>
          <p:nvPr/>
        </p:nvCxnSpPr>
        <p:spPr>
          <a:xfrm>
            <a:off x="1901009" y="4586895"/>
            <a:ext cx="1324913" cy="36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CC008C0-0D82-48E4-A70E-CEAB0AE8575E}"/>
              </a:ext>
            </a:extLst>
          </p:cNvPr>
          <p:cNvCxnSpPr>
            <a:cxnSpLocks/>
            <a:stCxn id="24" idx="3"/>
            <a:endCxn id="9" idx="2"/>
          </p:cNvCxnSpPr>
          <p:nvPr/>
        </p:nvCxnSpPr>
        <p:spPr>
          <a:xfrm flipV="1">
            <a:off x="1901009" y="4255106"/>
            <a:ext cx="1324913" cy="33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D54A75F1-0F52-4BCE-91EF-3594132A8E7A}"/>
              </a:ext>
            </a:extLst>
          </p:cNvPr>
          <p:cNvCxnSpPr>
            <a:cxnSpLocks/>
            <a:stCxn id="24" idx="3"/>
            <a:endCxn id="7" idx="2"/>
          </p:cNvCxnSpPr>
          <p:nvPr/>
        </p:nvCxnSpPr>
        <p:spPr>
          <a:xfrm flipV="1">
            <a:off x="1901009" y="3266696"/>
            <a:ext cx="1295708" cy="132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12D56EC-218B-4041-B90E-8E1E34882876}"/>
              </a:ext>
            </a:extLst>
          </p:cNvPr>
          <p:cNvCxnSpPr>
            <a:cxnSpLocks/>
            <a:stCxn id="24" idx="3"/>
            <a:endCxn id="6" idx="2"/>
          </p:cNvCxnSpPr>
          <p:nvPr/>
        </p:nvCxnSpPr>
        <p:spPr>
          <a:xfrm flipV="1">
            <a:off x="1901009" y="2574102"/>
            <a:ext cx="1295707" cy="2012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32C4E988-ECFF-4C74-81F9-9842AB51EEB3}"/>
              </a:ext>
            </a:extLst>
          </p:cNvPr>
          <p:cNvCxnSpPr>
            <a:cxnSpLocks/>
            <a:stCxn id="24" idx="3"/>
            <a:endCxn id="5" idx="2"/>
          </p:cNvCxnSpPr>
          <p:nvPr/>
        </p:nvCxnSpPr>
        <p:spPr>
          <a:xfrm flipV="1">
            <a:off x="1901009" y="1881508"/>
            <a:ext cx="1298900" cy="270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0F1303A-732B-45A1-BCE8-C6D233733E87}"/>
              </a:ext>
            </a:extLst>
          </p:cNvPr>
          <p:cNvCxnSpPr>
            <a:cxnSpLocks/>
            <a:stCxn id="22" idx="3"/>
            <a:endCxn id="5" idx="2"/>
          </p:cNvCxnSpPr>
          <p:nvPr/>
        </p:nvCxnSpPr>
        <p:spPr>
          <a:xfrm flipV="1">
            <a:off x="1905203" y="1881508"/>
            <a:ext cx="1294706" cy="336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A7DD70C-E7BC-470F-A714-E43F0B37D953}"/>
              </a:ext>
            </a:extLst>
          </p:cNvPr>
          <p:cNvCxnSpPr>
            <a:cxnSpLocks/>
            <a:stCxn id="22" idx="3"/>
            <a:endCxn id="6" idx="2"/>
          </p:cNvCxnSpPr>
          <p:nvPr/>
        </p:nvCxnSpPr>
        <p:spPr>
          <a:xfrm flipV="1">
            <a:off x="1905203" y="2574102"/>
            <a:ext cx="1291513" cy="267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2F99A1E-ACFF-48F6-BF0E-2F0BA2F0BD0F}"/>
              </a:ext>
            </a:extLst>
          </p:cNvPr>
          <p:cNvCxnSpPr>
            <a:cxnSpLocks/>
            <a:stCxn id="22" idx="3"/>
            <a:endCxn id="7" idx="2"/>
          </p:cNvCxnSpPr>
          <p:nvPr/>
        </p:nvCxnSpPr>
        <p:spPr>
          <a:xfrm flipV="1">
            <a:off x="1905203" y="3266696"/>
            <a:ext cx="1291514" cy="198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4B2E596-D92F-45FF-8FF2-D2321E1820DB}"/>
              </a:ext>
            </a:extLst>
          </p:cNvPr>
          <p:cNvCxnSpPr>
            <a:cxnSpLocks/>
            <a:stCxn id="22" idx="3"/>
            <a:endCxn id="9" idx="2"/>
          </p:cNvCxnSpPr>
          <p:nvPr/>
        </p:nvCxnSpPr>
        <p:spPr>
          <a:xfrm flipV="1">
            <a:off x="1905203" y="4255106"/>
            <a:ext cx="1320719" cy="99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57E7660-5A94-443F-A849-05FA690D1B1F}"/>
              </a:ext>
            </a:extLst>
          </p:cNvPr>
          <p:cNvCxnSpPr>
            <a:cxnSpLocks/>
            <a:stCxn id="22" idx="3"/>
            <a:endCxn id="10" idx="2"/>
          </p:cNvCxnSpPr>
          <p:nvPr/>
        </p:nvCxnSpPr>
        <p:spPr>
          <a:xfrm flipV="1">
            <a:off x="1905203" y="4952685"/>
            <a:ext cx="1320719" cy="29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ACEA861A-566E-456C-9732-609B85A2B833}"/>
              </a:ext>
            </a:extLst>
          </p:cNvPr>
          <p:cNvCxnSpPr>
            <a:cxnSpLocks/>
            <a:stCxn id="22" idx="3"/>
            <a:endCxn id="47" idx="2"/>
          </p:cNvCxnSpPr>
          <p:nvPr/>
        </p:nvCxnSpPr>
        <p:spPr>
          <a:xfrm>
            <a:off x="1905203" y="5250822"/>
            <a:ext cx="1320719" cy="399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DE4D3D6-3C24-4079-A4C3-BDB01CA423FE}"/>
              </a:ext>
            </a:extLst>
          </p:cNvPr>
          <p:cNvCxnSpPr>
            <a:cxnSpLocks/>
            <a:stCxn id="20" idx="3"/>
          </p:cNvCxnSpPr>
          <p:nvPr/>
        </p:nvCxnSpPr>
        <p:spPr>
          <a:xfrm flipV="1">
            <a:off x="1905203" y="5650263"/>
            <a:ext cx="1291513" cy="29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8C713366-B67E-4A25-AD58-2430DC6CD1D9}"/>
              </a:ext>
            </a:extLst>
          </p:cNvPr>
          <p:cNvCxnSpPr>
            <a:cxnSpLocks/>
            <a:stCxn id="20" idx="3"/>
            <a:endCxn id="10" idx="2"/>
          </p:cNvCxnSpPr>
          <p:nvPr/>
        </p:nvCxnSpPr>
        <p:spPr>
          <a:xfrm flipV="1">
            <a:off x="1905203" y="4952685"/>
            <a:ext cx="1320719" cy="989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1E7826D8-0620-4985-BD14-4E39D3149486}"/>
              </a:ext>
            </a:extLst>
          </p:cNvPr>
          <p:cNvCxnSpPr>
            <a:cxnSpLocks/>
            <a:stCxn id="20" idx="3"/>
            <a:endCxn id="9" idx="2"/>
          </p:cNvCxnSpPr>
          <p:nvPr/>
        </p:nvCxnSpPr>
        <p:spPr>
          <a:xfrm flipV="1">
            <a:off x="1905203" y="4255106"/>
            <a:ext cx="1320719" cy="168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C72082C-6B87-4C09-85A6-40FD8908BC62}"/>
              </a:ext>
            </a:extLst>
          </p:cNvPr>
          <p:cNvCxnSpPr>
            <a:cxnSpLocks/>
            <a:stCxn id="20" idx="3"/>
            <a:endCxn id="7" idx="2"/>
          </p:cNvCxnSpPr>
          <p:nvPr/>
        </p:nvCxnSpPr>
        <p:spPr>
          <a:xfrm flipV="1">
            <a:off x="1905203" y="3266696"/>
            <a:ext cx="1291514" cy="26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14916AE-7AF7-463A-ADCC-C999FE123824}"/>
              </a:ext>
            </a:extLst>
          </p:cNvPr>
          <p:cNvCxnSpPr>
            <a:cxnSpLocks/>
            <a:stCxn id="20" idx="3"/>
            <a:endCxn id="6" idx="2"/>
          </p:cNvCxnSpPr>
          <p:nvPr/>
        </p:nvCxnSpPr>
        <p:spPr>
          <a:xfrm flipV="1">
            <a:off x="1905203" y="2574102"/>
            <a:ext cx="1291513" cy="3368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FDA1BD9A-5E07-4E34-AAA7-9D9EBE5934B7}"/>
              </a:ext>
            </a:extLst>
          </p:cNvPr>
          <p:cNvCxnSpPr>
            <a:cxnSpLocks/>
            <a:stCxn id="20" idx="3"/>
            <a:endCxn id="5" idx="2"/>
          </p:cNvCxnSpPr>
          <p:nvPr/>
        </p:nvCxnSpPr>
        <p:spPr>
          <a:xfrm flipV="1">
            <a:off x="1905203" y="1881508"/>
            <a:ext cx="1294706" cy="4061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66AF26C-5189-4701-BDD9-C92197DE2B02}"/>
              </a:ext>
            </a:extLst>
          </p:cNvPr>
          <p:cNvCxnSpPr>
            <a:cxnSpLocks/>
            <a:stCxn id="47" idx="6"/>
            <a:endCxn id="45" idx="2"/>
          </p:cNvCxnSpPr>
          <p:nvPr/>
        </p:nvCxnSpPr>
        <p:spPr>
          <a:xfrm flipV="1">
            <a:off x="3728303" y="5022772"/>
            <a:ext cx="1259862" cy="627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2D4A20D9-DBD9-4C80-9B9D-9A4CA25FF578}"/>
              </a:ext>
            </a:extLst>
          </p:cNvPr>
          <p:cNvCxnSpPr>
            <a:cxnSpLocks/>
            <a:stCxn id="47" idx="6"/>
            <a:endCxn id="35" idx="2"/>
          </p:cNvCxnSpPr>
          <p:nvPr/>
        </p:nvCxnSpPr>
        <p:spPr>
          <a:xfrm flipV="1">
            <a:off x="3728303" y="4315815"/>
            <a:ext cx="1259863" cy="133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A97000F5-1D98-406C-8EC5-477D0F2426EC}"/>
              </a:ext>
            </a:extLst>
          </p:cNvPr>
          <p:cNvCxnSpPr>
            <a:cxnSpLocks/>
            <a:stCxn id="47" idx="6"/>
            <a:endCxn id="33" idx="2"/>
          </p:cNvCxnSpPr>
          <p:nvPr/>
        </p:nvCxnSpPr>
        <p:spPr>
          <a:xfrm flipV="1">
            <a:off x="3728303" y="3309117"/>
            <a:ext cx="1259862" cy="234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936EB5E8-B7CF-4F4F-B164-EB08771BDF82}"/>
              </a:ext>
            </a:extLst>
          </p:cNvPr>
          <p:cNvCxnSpPr>
            <a:cxnSpLocks/>
            <a:stCxn id="47" idx="6"/>
            <a:endCxn id="31" idx="2"/>
          </p:cNvCxnSpPr>
          <p:nvPr/>
        </p:nvCxnSpPr>
        <p:spPr>
          <a:xfrm flipV="1">
            <a:off x="3728303" y="2585089"/>
            <a:ext cx="1262996" cy="3065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B3F4798-56A7-42F6-839A-D29ECD18F97D}"/>
              </a:ext>
            </a:extLst>
          </p:cNvPr>
          <p:cNvCxnSpPr>
            <a:cxnSpLocks/>
            <a:stCxn id="10" idx="6"/>
            <a:endCxn id="33" idx="2"/>
          </p:cNvCxnSpPr>
          <p:nvPr/>
        </p:nvCxnSpPr>
        <p:spPr>
          <a:xfrm flipV="1">
            <a:off x="3728303" y="3309117"/>
            <a:ext cx="1259862" cy="164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8E37C681-6F68-4E8B-A73D-82223DF206DC}"/>
              </a:ext>
            </a:extLst>
          </p:cNvPr>
          <p:cNvCxnSpPr>
            <a:cxnSpLocks/>
            <a:stCxn id="10" idx="6"/>
            <a:endCxn id="35" idx="2"/>
          </p:cNvCxnSpPr>
          <p:nvPr/>
        </p:nvCxnSpPr>
        <p:spPr>
          <a:xfrm flipV="1">
            <a:off x="3728303" y="4315815"/>
            <a:ext cx="1259863" cy="636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CF2DA14-87C7-46B7-BD2A-E4765E9176D8}"/>
              </a:ext>
            </a:extLst>
          </p:cNvPr>
          <p:cNvCxnSpPr>
            <a:cxnSpLocks/>
            <a:stCxn id="10" idx="6"/>
            <a:endCxn id="45" idx="2"/>
          </p:cNvCxnSpPr>
          <p:nvPr/>
        </p:nvCxnSpPr>
        <p:spPr>
          <a:xfrm>
            <a:off x="3728303" y="4952685"/>
            <a:ext cx="1259862" cy="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92B49B7D-622B-4D2E-B6CF-3D21372DE256}"/>
              </a:ext>
            </a:extLst>
          </p:cNvPr>
          <p:cNvCxnSpPr>
            <a:cxnSpLocks/>
            <a:stCxn id="9" idx="6"/>
            <a:endCxn id="45" idx="2"/>
          </p:cNvCxnSpPr>
          <p:nvPr/>
        </p:nvCxnSpPr>
        <p:spPr>
          <a:xfrm>
            <a:off x="3728303" y="4255106"/>
            <a:ext cx="1259862" cy="76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9A25EB39-293C-4291-A167-A253B72DD62E}"/>
              </a:ext>
            </a:extLst>
          </p:cNvPr>
          <p:cNvCxnSpPr>
            <a:cxnSpLocks/>
            <a:stCxn id="9" idx="6"/>
            <a:endCxn id="35" idx="2"/>
          </p:cNvCxnSpPr>
          <p:nvPr/>
        </p:nvCxnSpPr>
        <p:spPr>
          <a:xfrm>
            <a:off x="3728303" y="4255106"/>
            <a:ext cx="1259863" cy="60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3B1E8295-88FF-4754-9B0F-CC20573A3FED}"/>
              </a:ext>
            </a:extLst>
          </p:cNvPr>
          <p:cNvCxnSpPr>
            <a:cxnSpLocks/>
            <a:stCxn id="9" idx="6"/>
            <a:endCxn id="33" idx="2"/>
          </p:cNvCxnSpPr>
          <p:nvPr/>
        </p:nvCxnSpPr>
        <p:spPr>
          <a:xfrm flipV="1">
            <a:off x="3728303" y="3309117"/>
            <a:ext cx="1259862" cy="945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545B58DA-2854-4495-ABE7-02F2ECEB92A3}"/>
              </a:ext>
            </a:extLst>
          </p:cNvPr>
          <p:cNvCxnSpPr>
            <a:cxnSpLocks/>
            <a:stCxn id="9" idx="6"/>
            <a:endCxn id="31" idx="2"/>
          </p:cNvCxnSpPr>
          <p:nvPr/>
        </p:nvCxnSpPr>
        <p:spPr>
          <a:xfrm flipV="1">
            <a:off x="3728303" y="2585089"/>
            <a:ext cx="1262996" cy="167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B1A6760C-C832-4C94-9FA5-3F3031B0FD13}"/>
              </a:ext>
            </a:extLst>
          </p:cNvPr>
          <p:cNvCxnSpPr>
            <a:cxnSpLocks/>
            <a:stCxn id="7" idx="6"/>
            <a:endCxn id="31" idx="2"/>
          </p:cNvCxnSpPr>
          <p:nvPr/>
        </p:nvCxnSpPr>
        <p:spPr>
          <a:xfrm flipV="1">
            <a:off x="3699098" y="2585089"/>
            <a:ext cx="1292201" cy="681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7DED5800-218D-45AE-8AAD-7058C23DDD7D}"/>
              </a:ext>
            </a:extLst>
          </p:cNvPr>
          <p:cNvCxnSpPr>
            <a:cxnSpLocks/>
            <a:stCxn id="7" idx="6"/>
            <a:endCxn id="33" idx="2"/>
          </p:cNvCxnSpPr>
          <p:nvPr/>
        </p:nvCxnSpPr>
        <p:spPr>
          <a:xfrm>
            <a:off x="3699098" y="3266696"/>
            <a:ext cx="1289067" cy="42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7BD57FB-AF32-49F9-B358-DBA78B28054B}"/>
              </a:ext>
            </a:extLst>
          </p:cNvPr>
          <p:cNvCxnSpPr>
            <a:cxnSpLocks/>
            <a:stCxn id="7" idx="6"/>
            <a:endCxn id="35" idx="2"/>
          </p:cNvCxnSpPr>
          <p:nvPr/>
        </p:nvCxnSpPr>
        <p:spPr>
          <a:xfrm>
            <a:off x="3699098" y="3266696"/>
            <a:ext cx="1289068" cy="104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C72E87D-E3D1-4FDB-98CE-0CA1FC9FC481}"/>
              </a:ext>
            </a:extLst>
          </p:cNvPr>
          <p:cNvCxnSpPr>
            <a:cxnSpLocks/>
            <a:stCxn id="7" idx="6"/>
            <a:endCxn id="45" idx="2"/>
          </p:cNvCxnSpPr>
          <p:nvPr/>
        </p:nvCxnSpPr>
        <p:spPr>
          <a:xfrm>
            <a:off x="3699098" y="3266696"/>
            <a:ext cx="1289067" cy="175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34B0D87D-976F-4864-BF8D-336EFE4F9D1B}"/>
              </a:ext>
            </a:extLst>
          </p:cNvPr>
          <p:cNvCxnSpPr>
            <a:cxnSpLocks/>
            <a:stCxn id="6" idx="6"/>
            <a:endCxn id="45" idx="2"/>
          </p:cNvCxnSpPr>
          <p:nvPr/>
        </p:nvCxnSpPr>
        <p:spPr>
          <a:xfrm>
            <a:off x="3699097" y="2574102"/>
            <a:ext cx="1289068" cy="244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DBEDCEE9-67BE-43B9-B335-1101CF8AB610}"/>
              </a:ext>
            </a:extLst>
          </p:cNvPr>
          <p:cNvCxnSpPr>
            <a:cxnSpLocks/>
            <a:stCxn id="6" idx="6"/>
            <a:endCxn id="35" idx="2"/>
          </p:cNvCxnSpPr>
          <p:nvPr/>
        </p:nvCxnSpPr>
        <p:spPr>
          <a:xfrm>
            <a:off x="3699097" y="2574102"/>
            <a:ext cx="1289069" cy="174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933856CE-699C-4859-90E8-A9325E778B88}"/>
              </a:ext>
            </a:extLst>
          </p:cNvPr>
          <p:cNvCxnSpPr>
            <a:cxnSpLocks/>
            <a:stCxn id="6" idx="6"/>
            <a:endCxn id="33" idx="2"/>
          </p:cNvCxnSpPr>
          <p:nvPr/>
        </p:nvCxnSpPr>
        <p:spPr>
          <a:xfrm>
            <a:off x="3699097" y="2574102"/>
            <a:ext cx="1289068" cy="73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DB84E932-4DA3-4EE9-88DB-11A9A324BB68}"/>
              </a:ext>
            </a:extLst>
          </p:cNvPr>
          <p:cNvCxnSpPr>
            <a:cxnSpLocks/>
            <a:stCxn id="6" idx="6"/>
            <a:endCxn id="31" idx="2"/>
          </p:cNvCxnSpPr>
          <p:nvPr/>
        </p:nvCxnSpPr>
        <p:spPr>
          <a:xfrm>
            <a:off x="3699097" y="2574102"/>
            <a:ext cx="1292202" cy="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E66777F-A0D6-4EBC-B747-FC35E85F8EC0}"/>
              </a:ext>
            </a:extLst>
          </p:cNvPr>
          <p:cNvCxnSpPr>
            <a:cxnSpLocks/>
            <a:stCxn id="5" idx="6"/>
            <a:endCxn id="31" idx="2"/>
          </p:cNvCxnSpPr>
          <p:nvPr/>
        </p:nvCxnSpPr>
        <p:spPr>
          <a:xfrm>
            <a:off x="3702290" y="1881508"/>
            <a:ext cx="1289009" cy="70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39435F04-B03B-4E5F-B388-BC95D06F5ECE}"/>
              </a:ext>
            </a:extLst>
          </p:cNvPr>
          <p:cNvCxnSpPr>
            <a:cxnSpLocks/>
            <a:stCxn id="5" idx="6"/>
            <a:endCxn id="33" idx="2"/>
          </p:cNvCxnSpPr>
          <p:nvPr/>
        </p:nvCxnSpPr>
        <p:spPr>
          <a:xfrm>
            <a:off x="3702290" y="1881508"/>
            <a:ext cx="1285875" cy="1427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5D8BC368-11E3-408B-BFBC-E5774FD37DE9}"/>
              </a:ext>
            </a:extLst>
          </p:cNvPr>
          <p:cNvCxnSpPr>
            <a:cxnSpLocks/>
            <a:stCxn id="5" idx="6"/>
            <a:endCxn id="35" idx="2"/>
          </p:cNvCxnSpPr>
          <p:nvPr/>
        </p:nvCxnSpPr>
        <p:spPr>
          <a:xfrm>
            <a:off x="3702290" y="1881508"/>
            <a:ext cx="1285876" cy="2434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6867A0A-D793-43B7-AD4A-61B8A8E46C17}"/>
              </a:ext>
            </a:extLst>
          </p:cNvPr>
          <p:cNvCxnSpPr>
            <a:cxnSpLocks/>
            <a:stCxn id="5" idx="6"/>
            <a:endCxn id="45" idx="2"/>
          </p:cNvCxnSpPr>
          <p:nvPr/>
        </p:nvCxnSpPr>
        <p:spPr>
          <a:xfrm>
            <a:off x="3702290" y="1881508"/>
            <a:ext cx="1285875" cy="314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6D6D18B4-ADC1-4272-BC2B-C353A7915B6C}"/>
              </a:ext>
            </a:extLst>
          </p:cNvPr>
          <p:cNvCxnSpPr>
            <a:cxnSpLocks/>
            <a:stCxn id="45" idx="6"/>
            <a:endCxn id="68" idx="2"/>
          </p:cNvCxnSpPr>
          <p:nvPr/>
        </p:nvCxnSpPr>
        <p:spPr>
          <a:xfrm flipV="1">
            <a:off x="5481381" y="4708185"/>
            <a:ext cx="1227689" cy="31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754FAAA8-1001-464F-9699-7DCE7AB40F22}"/>
              </a:ext>
            </a:extLst>
          </p:cNvPr>
          <p:cNvCxnSpPr>
            <a:cxnSpLocks/>
            <a:endCxn id="68" idx="2"/>
          </p:cNvCxnSpPr>
          <p:nvPr/>
        </p:nvCxnSpPr>
        <p:spPr>
          <a:xfrm>
            <a:off x="5490546" y="4368475"/>
            <a:ext cx="1218524" cy="339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50322054-3E5B-4BA2-BB7A-A0D1BCE68280}"/>
              </a:ext>
            </a:extLst>
          </p:cNvPr>
          <p:cNvCxnSpPr>
            <a:cxnSpLocks/>
            <a:stCxn id="35" idx="6"/>
            <a:endCxn id="43" idx="2"/>
          </p:cNvCxnSpPr>
          <p:nvPr/>
        </p:nvCxnSpPr>
        <p:spPr>
          <a:xfrm flipV="1">
            <a:off x="5481382" y="4037424"/>
            <a:ext cx="1233848" cy="278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1529744E-708C-4647-AAF8-7F08F0E7FA86}"/>
              </a:ext>
            </a:extLst>
          </p:cNvPr>
          <p:cNvCxnSpPr>
            <a:cxnSpLocks/>
            <a:endCxn id="39" idx="2"/>
          </p:cNvCxnSpPr>
          <p:nvPr/>
        </p:nvCxnSpPr>
        <p:spPr>
          <a:xfrm flipV="1">
            <a:off x="5519752" y="2964142"/>
            <a:ext cx="1164575" cy="139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EB645AA0-4757-4558-B33A-C98C259103A5}"/>
              </a:ext>
            </a:extLst>
          </p:cNvPr>
          <p:cNvCxnSpPr>
            <a:cxnSpLocks/>
            <a:stCxn id="45" idx="6"/>
            <a:endCxn id="39" idx="2"/>
          </p:cNvCxnSpPr>
          <p:nvPr/>
        </p:nvCxnSpPr>
        <p:spPr>
          <a:xfrm flipV="1">
            <a:off x="5481381" y="2964142"/>
            <a:ext cx="1202946" cy="2058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89785C9-751A-481D-A35E-AAA32171B58F}"/>
              </a:ext>
            </a:extLst>
          </p:cNvPr>
          <p:cNvCxnSpPr>
            <a:cxnSpLocks/>
            <a:stCxn id="45" idx="6"/>
            <a:endCxn id="43" idx="2"/>
          </p:cNvCxnSpPr>
          <p:nvPr/>
        </p:nvCxnSpPr>
        <p:spPr>
          <a:xfrm flipV="1">
            <a:off x="5481381" y="4037424"/>
            <a:ext cx="1233849" cy="985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1DF09729-CB3A-4D37-90AE-5122E6432927}"/>
              </a:ext>
            </a:extLst>
          </p:cNvPr>
          <p:cNvCxnSpPr>
            <a:cxnSpLocks/>
            <a:stCxn id="31" idx="6"/>
            <a:endCxn id="39" idx="2"/>
          </p:cNvCxnSpPr>
          <p:nvPr/>
        </p:nvCxnSpPr>
        <p:spPr>
          <a:xfrm>
            <a:off x="5484515" y="2585089"/>
            <a:ext cx="1199812" cy="379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11BE72F1-2041-4DB6-AEA7-B569A499EC59}"/>
              </a:ext>
            </a:extLst>
          </p:cNvPr>
          <p:cNvCxnSpPr>
            <a:cxnSpLocks/>
            <a:stCxn id="31" idx="6"/>
            <a:endCxn id="43" idx="2"/>
          </p:cNvCxnSpPr>
          <p:nvPr/>
        </p:nvCxnSpPr>
        <p:spPr>
          <a:xfrm>
            <a:off x="5484515" y="2585089"/>
            <a:ext cx="1230715" cy="145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92C3A474-DCDA-4729-8E1F-20563998B965}"/>
              </a:ext>
            </a:extLst>
          </p:cNvPr>
          <p:cNvCxnSpPr>
            <a:cxnSpLocks/>
            <a:stCxn id="31" idx="6"/>
            <a:endCxn id="68" idx="2"/>
          </p:cNvCxnSpPr>
          <p:nvPr/>
        </p:nvCxnSpPr>
        <p:spPr>
          <a:xfrm>
            <a:off x="5484515" y="2585089"/>
            <a:ext cx="1224555" cy="212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6099B9FF-7349-4D53-B78D-9A88A2330DAD}"/>
              </a:ext>
            </a:extLst>
          </p:cNvPr>
          <p:cNvCxnSpPr>
            <a:cxnSpLocks/>
            <a:stCxn id="33" idx="6"/>
            <a:endCxn id="68" idx="2"/>
          </p:cNvCxnSpPr>
          <p:nvPr/>
        </p:nvCxnSpPr>
        <p:spPr>
          <a:xfrm>
            <a:off x="5481381" y="3309117"/>
            <a:ext cx="1227689" cy="139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FA9A21D0-56E9-4CF9-8A01-9B10C006C748}"/>
              </a:ext>
            </a:extLst>
          </p:cNvPr>
          <p:cNvCxnSpPr>
            <a:cxnSpLocks/>
            <a:stCxn id="33" idx="6"/>
            <a:endCxn id="43" idx="2"/>
          </p:cNvCxnSpPr>
          <p:nvPr/>
        </p:nvCxnSpPr>
        <p:spPr>
          <a:xfrm>
            <a:off x="5481381" y="3309117"/>
            <a:ext cx="1233849" cy="72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A80052F5-D493-42BA-A208-9EACC37D29D2}"/>
              </a:ext>
            </a:extLst>
          </p:cNvPr>
          <p:cNvCxnSpPr>
            <a:cxnSpLocks/>
            <a:stCxn id="33" idx="6"/>
            <a:endCxn id="39" idx="2"/>
          </p:cNvCxnSpPr>
          <p:nvPr/>
        </p:nvCxnSpPr>
        <p:spPr>
          <a:xfrm flipV="1">
            <a:off x="5481381" y="2964142"/>
            <a:ext cx="1202946" cy="34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7E0FFE11-15D3-4516-8682-5A7525CDF37A}"/>
              </a:ext>
            </a:extLst>
          </p:cNvPr>
          <p:cNvCxnSpPr>
            <a:cxnSpLocks/>
            <a:stCxn id="39" idx="6"/>
            <a:endCxn id="59" idx="2"/>
          </p:cNvCxnSpPr>
          <p:nvPr/>
        </p:nvCxnSpPr>
        <p:spPr>
          <a:xfrm>
            <a:off x="7177543" y="2964142"/>
            <a:ext cx="1000221" cy="30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53788EA1-7976-4D3E-B3FC-4F0403F100E3}"/>
              </a:ext>
            </a:extLst>
          </p:cNvPr>
          <p:cNvCxnSpPr>
            <a:cxnSpLocks/>
            <a:stCxn id="39" idx="6"/>
            <a:endCxn id="66" idx="2"/>
          </p:cNvCxnSpPr>
          <p:nvPr/>
        </p:nvCxnSpPr>
        <p:spPr>
          <a:xfrm>
            <a:off x="7177543" y="2964142"/>
            <a:ext cx="1000221" cy="137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72335BC2-D7B2-47D6-AAAD-32C6CC03258B}"/>
              </a:ext>
            </a:extLst>
          </p:cNvPr>
          <p:cNvCxnSpPr>
            <a:cxnSpLocks/>
            <a:stCxn id="43" idx="6"/>
            <a:endCxn id="59" idx="2"/>
          </p:cNvCxnSpPr>
          <p:nvPr/>
        </p:nvCxnSpPr>
        <p:spPr>
          <a:xfrm flipV="1">
            <a:off x="7208446" y="3266696"/>
            <a:ext cx="969318" cy="770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74A9E7A-2397-45C4-92BB-63B90541918D}"/>
              </a:ext>
            </a:extLst>
          </p:cNvPr>
          <p:cNvCxnSpPr>
            <a:cxnSpLocks/>
            <a:stCxn id="43" idx="6"/>
            <a:endCxn id="66" idx="2"/>
          </p:cNvCxnSpPr>
          <p:nvPr/>
        </p:nvCxnSpPr>
        <p:spPr>
          <a:xfrm>
            <a:off x="7208446" y="4037424"/>
            <a:ext cx="969318" cy="30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E8660114-4D23-48DC-A41C-5C3A717BC1D6}"/>
              </a:ext>
            </a:extLst>
          </p:cNvPr>
          <p:cNvCxnSpPr>
            <a:cxnSpLocks/>
            <a:stCxn id="68" idx="6"/>
            <a:endCxn id="59" idx="2"/>
          </p:cNvCxnSpPr>
          <p:nvPr/>
        </p:nvCxnSpPr>
        <p:spPr>
          <a:xfrm flipV="1">
            <a:off x="7202286" y="3266696"/>
            <a:ext cx="975478" cy="1441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9ED80992-E412-46AE-8DFF-C5032A95AA9B}"/>
              </a:ext>
            </a:extLst>
          </p:cNvPr>
          <p:cNvCxnSpPr>
            <a:cxnSpLocks/>
            <a:stCxn id="68" idx="6"/>
            <a:endCxn id="66" idx="2"/>
          </p:cNvCxnSpPr>
          <p:nvPr/>
        </p:nvCxnSpPr>
        <p:spPr>
          <a:xfrm flipV="1">
            <a:off x="7202286" y="4339501"/>
            <a:ext cx="975478" cy="368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4CF02C77-6B00-4004-B8FA-A8B2EC74A7DD}"/>
              </a:ext>
            </a:extLst>
          </p:cNvPr>
          <p:cNvCxnSpPr>
            <a:cxnSpLocks/>
            <a:stCxn id="66" idx="6"/>
            <a:endCxn id="77" idx="2"/>
          </p:cNvCxnSpPr>
          <p:nvPr/>
        </p:nvCxnSpPr>
        <p:spPr>
          <a:xfrm>
            <a:off x="8670980" y="4339501"/>
            <a:ext cx="1410265" cy="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C352D65A-CE76-4660-9B97-22AF693E3C7A}"/>
              </a:ext>
            </a:extLst>
          </p:cNvPr>
          <p:cNvCxnSpPr>
            <a:cxnSpLocks/>
            <a:stCxn id="66" idx="6"/>
            <a:endCxn id="78" idx="2"/>
          </p:cNvCxnSpPr>
          <p:nvPr/>
        </p:nvCxnSpPr>
        <p:spPr>
          <a:xfrm flipV="1">
            <a:off x="8670980" y="3271090"/>
            <a:ext cx="1410265" cy="106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545BAC90-A761-4DC0-A147-A724064403DC}"/>
              </a:ext>
            </a:extLst>
          </p:cNvPr>
          <p:cNvCxnSpPr>
            <a:cxnSpLocks/>
            <a:stCxn id="59" idx="6"/>
            <a:endCxn id="78" idx="2"/>
          </p:cNvCxnSpPr>
          <p:nvPr/>
        </p:nvCxnSpPr>
        <p:spPr>
          <a:xfrm>
            <a:off x="8670980" y="3266696"/>
            <a:ext cx="1410265" cy="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E8137EC6-6B4D-433E-89D9-36072319461D}"/>
              </a:ext>
            </a:extLst>
          </p:cNvPr>
          <p:cNvCxnSpPr>
            <a:cxnSpLocks/>
            <a:stCxn id="59" idx="6"/>
          </p:cNvCxnSpPr>
          <p:nvPr/>
        </p:nvCxnSpPr>
        <p:spPr>
          <a:xfrm>
            <a:off x="8670980" y="3266696"/>
            <a:ext cx="1410265" cy="102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77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70BB-DE70-4D10-8D51-39AE981B268C}"/>
              </a:ext>
            </a:extLst>
          </p:cNvPr>
          <p:cNvSpPr>
            <a:spLocks noGrp="1"/>
          </p:cNvSpPr>
          <p:nvPr>
            <p:ph type="title"/>
          </p:nvPr>
        </p:nvSpPr>
        <p:spPr/>
        <p:txBody>
          <a:bodyPr/>
          <a:lstStyle/>
          <a:p>
            <a:r>
              <a:rPr lang="en-US" altLang="zh-TW" dirty="0"/>
              <a:t>Q2: Feed forward</a:t>
            </a:r>
            <a:endParaRPr lang="zh-TW" alt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73EE5E-3A8F-40BE-8ED8-4DE1AB0272F0}"/>
                  </a:ext>
                </a:extLst>
              </p:cNvPr>
              <p:cNvSpPr/>
              <p:nvPr/>
            </p:nvSpPr>
            <p:spPr>
              <a:xfrm>
                <a:off x="4577440" y="2341877"/>
                <a:ext cx="1023610" cy="10829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1</m:t>
                          </m:r>
                        </m:sup>
                      </m:sSubSup>
                    </m:oMath>
                  </m:oMathPara>
                </a14:m>
                <a:endParaRPr lang="zh-TW" altLang="en-US" dirty="0">
                  <a:solidFill>
                    <a:schemeClr val="tx1"/>
                  </a:solidFill>
                </a:endParaRPr>
              </a:p>
            </p:txBody>
          </p:sp>
        </mc:Choice>
        <mc:Fallback xmlns="">
          <p:sp>
            <p:nvSpPr>
              <p:cNvPr id="5" name="Oval 4">
                <a:extLst>
                  <a:ext uri="{FF2B5EF4-FFF2-40B4-BE49-F238E27FC236}">
                    <a16:creationId xmlns:a16="http://schemas.microsoft.com/office/drawing/2014/main" id="{4073EE5E-3A8F-40BE-8ED8-4DE1AB0272F0}"/>
                  </a:ext>
                </a:extLst>
              </p:cNvPr>
              <p:cNvSpPr>
                <a:spLocks noRot="1" noChangeAspect="1" noMove="1" noResize="1" noEditPoints="1" noAdjustHandles="1" noChangeArrowheads="1" noChangeShapeType="1" noTextEdit="1"/>
              </p:cNvSpPr>
              <p:nvPr/>
            </p:nvSpPr>
            <p:spPr>
              <a:xfrm>
                <a:off x="4577440" y="2341877"/>
                <a:ext cx="1023610" cy="1082929"/>
              </a:xfrm>
              <a:prstGeom prst="ellipse">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520266-166A-4C5F-8E2C-C304238D42A4}"/>
                  </a:ext>
                </a:extLst>
              </p:cNvPr>
              <p:cNvSpPr/>
              <p:nvPr/>
            </p:nvSpPr>
            <p:spPr>
              <a:xfrm>
                <a:off x="4577440" y="4020424"/>
                <a:ext cx="1023610" cy="10829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9" name="Oval 8">
                <a:extLst>
                  <a:ext uri="{FF2B5EF4-FFF2-40B4-BE49-F238E27FC236}">
                    <a16:creationId xmlns:a16="http://schemas.microsoft.com/office/drawing/2014/main" id="{B9520266-166A-4C5F-8E2C-C304238D42A4}"/>
                  </a:ext>
                </a:extLst>
              </p:cNvPr>
              <p:cNvSpPr>
                <a:spLocks noRot="1" noChangeAspect="1" noMove="1" noResize="1" noEditPoints="1" noAdjustHandles="1" noChangeArrowheads="1" noChangeShapeType="1" noTextEdit="1"/>
              </p:cNvSpPr>
              <p:nvPr/>
            </p:nvSpPr>
            <p:spPr>
              <a:xfrm>
                <a:off x="4577440" y="4020424"/>
                <a:ext cx="1023610" cy="1082929"/>
              </a:xfrm>
              <a:prstGeom prst="ellipse">
                <a:avLst/>
              </a:prstGeom>
              <a:blipFill>
                <a:blip r:embed="rId3"/>
                <a:stretch>
                  <a:fillRect/>
                </a:stretch>
              </a:blipFill>
            </p:spPr>
            <p:txBody>
              <a:bodyPr/>
              <a:lstStyle/>
              <a:p>
                <a:r>
                  <a:rPr lang="zh-TW" altLang="en-US">
                    <a:noFill/>
                  </a:rPr>
                  <a:t> </a:t>
                </a:r>
              </a:p>
            </p:txBody>
          </p:sp>
        </mc:Fallback>
      </mc:AlternateContent>
      <p:cxnSp>
        <p:nvCxnSpPr>
          <p:cNvPr id="15" name="Straight Arrow Connector 14">
            <a:extLst>
              <a:ext uri="{FF2B5EF4-FFF2-40B4-BE49-F238E27FC236}">
                <a16:creationId xmlns:a16="http://schemas.microsoft.com/office/drawing/2014/main" id="{0FA0002C-D5DD-47B1-8D5D-4324FBECF15C}"/>
              </a:ext>
            </a:extLst>
          </p:cNvPr>
          <p:cNvCxnSpPr>
            <a:cxnSpLocks/>
            <a:stCxn id="5" idx="6"/>
            <a:endCxn id="36" idx="2"/>
          </p:cNvCxnSpPr>
          <p:nvPr/>
        </p:nvCxnSpPr>
        <p:spPr>
          <a:xfrm flipV="1">
            <a:off x="5601050" y="2171988"/>
            <a:ext cx="1549167" cy="711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593F00-858F-432A-90A6-F42D6ADC570B}"/>
              </a:ext>
            </a:extLst>
          </p:cNvPr>
          <p:cNvCxnSpPr>
            <a:cxnSpLocks/>
            <a:stCxn id="9" idx="6"/>
            <a:endCxn id="36" idx="2"/>
          </p:cNvCxnSpPr>
          <p:nvPr/>
        </p:nvCxnSpPr>
        <p:spPr>
          <a:xfrm flipV="1">
            <a:off x="5601050" y="2171988"/>
            <a:ext cx="1549167" cy="2389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a:extLst>
                  <a:ext uri="{FF2B5EF4-FFF2-40B4-BE49-F238E27FC236}">
                    <a16:creationId xmlns:a16="http://schemas.microsoft.com/office/drawing/2014/main" id="{EDC2A7BC-7DD4-4A08-98C1-A34D050BD888}"/>
                  </a:ext>
                </a:extLst>
              </p:cNvPr>
              <p:cNvSpPr/>
              <p:nvPr/>
            </p:nvSpPr>
            <p:spPr>
              <a:xfrm>
                <a:off x="7150217" y="3331471"/>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34" name="Oval 33">
                <a:extLst>
                  <a:ext uri="{FF2B5EF4-FFF2-40B4-BE49-F238E27FC236}">
                    <a16:creationId xmlns:a16="http://schemas.microsoft.com/office/drawing/2014/main" id="{EDC2A7BC-7DD4-4A08-98C1-A34D050BD888}"/>
                  </a:ext>
                </a:extLst>
              </p:cNvPr>
              <p:cNvSpPr>
                <a:spLocks noRot="1" noChangeAspect="1" noMove="1" noResize="1" noEditPoints="1" noAdjustHandles="1" noChangeArrowheads="1" noChangeShapeType="1" noTextEdit="1"/>
              </p:cNvSpPr>
              <p:nvPr/>
            </p:nvSpPr>
            <p:spPr>
              <a:xfrm>
                <a:off x="7150217" y="3331471"/>
                <a:ext cx="637563" cy="612397"/>
              </a:xfrm>
              <a:prstGeom prst="ellipse">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C581BD5C-348F-4CD7-A437-5897D2A8CAD7}"/>
                  </a:ext>
                </a:extLst>
              </p:cNvPr>
              <p:cNvSpPr/>
              <p:nvPr/>
            </p:nvSpPr>
            <p:spPr>
              <a:xfrm>
                <a:off x="7150217" y="1865789"/>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36" name="Oval 35">
                <a:extLst>
                  <a:ext uri="{FF2B5EF4-FFF2-40B4-BE49-F238E27FC236}">
                    <a16:creationId xmlns:a16="http://schemas.microsoft.com/office/drawing/2014/main" id="{C581BD5C-348F-4CD7-A437-5897D2A8CAD7}"/>
                  </a:ext>
                </a:extLst>
              </p:cNvPr>
              <p:cNvSpPr>
                <a:spLocks noRot="1" noChangeAspect="1" noMove="1" noResize="1" noEditPoints="1" noAdjustHandles="1" noChangeArrowheads="1" noChangeShapeType="1" noTextEdit="1"/>
              </p:cNvSpPr>
              <p:nvPr/>
            </p:nvSpPr>
            <p:spPr>
              <a:xfrm>
                <a:off x="7150217" y="1865789"/>
                <a:ext cx="637563" cy="612397"/>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53FDE60B-D5AC-46F7-A7DE-386282060685}"/>
                  </a:ext>
                </a:extLst>
              </p:cNvPr>
              <p:cNvSpPr/>
              <p:nvPr/>
            </p:nvSpPr>
            <p:spPr>
              <a:xfrm>
                <a:off x="7150218" y="4797154"/>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3</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38" name="Oval 37">
                <a:extLst>
                  <a:ext uri="{FF2B5EF4-FFF2-40B4-BE49-F238E27FC236}">
                    <a16:creationId xmlns:a16="http://schemas.microsoft.com/office/drawing/2014/main" id="{53FDE60B-D5AC-46F7-A7DE-386282060685}"/>
                  </a:ext>
                </a:extLst>
              </p:cNvPr>
              <p:cNvSpPr>
                <a:spLocks noRot="1" noChangeAspect="1" noMove="1" noResize="1" noEditPoints="1" noAdjustHandles="1" noChangeArrowheads="1" noChangeShapeType="1" noTextEdit="1"/>
              </p:cNvSpPr>
              <p:nvPr/>
            </p:nvSpPr>
            <p:spPr>
              <a:xfrm>
                <a:off x="7150218" y="4797154"/>
                <a:ext cx="637563" cy="612397"/>
              </a:xfrm>
              <a:prstGeom prst="ellipse">
                <a:avLst/>
              </a:prstGeom>
              <a:blipFill>
                <a:blip r:embed="rId6"/>
                <a:stretch>
                  <a:fillRect/>
                </a:stretch>
              </a:blipFill>
            </p:spPr>
            <p:txBody>
              <a:bodyPr/>
              <a:lstStyle/>
              <a:p>
                <a:r>
                  <a:rPr lang="zh-TW" altLang="en-US">
                    <a:noFill/>
                  </a:rPr>
                  <a:t> </a:t>
                </a:r>
              </a:p>
            </p:txBody>
          </p:sp>
        </mc:Fallback>
      </mc:AlternateContent>
      <p:cxnSp>
        <p:nvCxnSpPr>
          <p:cNvPr id="40" name="Straight Arrow Connector 39">
            <a:extLst>
              <a:ext uri="{FF2B5EF4-FFF2-40B4-BE49-F238E27FC236}">
                <a16:creationId xmlns:a16="http://schemas.microsoft.com/office/drawing/2014/main" id="{D79E14DB-D359-4A1B-8C3B-DAC271D60A9D}"/>
              </a:ext>
            </a:extLst>
          </p:cNvPr>
          <p:cNvCxnSpPr>
            <a:cxnSpLocks/>
            <a:stCxn id="5" idx="6"/>
            <a:endCxn id="34" idx="2"/>
          </p:cNvCxnSpPr>
          <p:nvPr/>
        </p:nvCxnSpPr>
        <p:spPr>
          <a:xfrm>
            <a:off x="5601050" y="2883342"/>
            <a:ext cx="1549167" cy="754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CD5575D-B265-46AD-9E0E-700B1F7B4725}"/>
              </a:ext>
            </a:extLst>
          </p:cNvPr>
          <p:cNvCxnSpPr>
            <a:cxnSpLocks/>
            <a:stCxn id="5" idx="6"/>
            <a:endCxn id="38" idx="2"/>
          </p:cNvCxnSpPr>
          <p:nvPr/>
        </p:nvCxnSpPr>
        <p:spPr>
          <a:xfrm>
            <a:off x="5601050" y="2883342"/>
            <a:ext cx="1549168" cy="2220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64D6D2E-0991-4D61-B19B-3A58AF297B08}"/>
              </a:ext>
            </a:extLst>
          </p:cNvPr>
          <p:cNvCxnSpPr>
            <a:cxnSpLocks/>
            <a:stCxn id="9" idx="6"/>
            <a:endCxn id="34" idx="2"/>
          </p:cNvCxnSpPr>
          <p:nvPr/>
        </p:nvCxnSpPr>
        <p:spPr>
          <a:xfrm flipV="1">
            <a:off x="5601050" y="3637670"/>
            <a:ext cx="1549167" cy="924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DD16B7-87D6-4B67-9C89-13DA539672B6}"/>
              </a:ext>
            </a:extLst>
          </p:cNvPr>
          <p:cNvCxnSpPr>
            <a:cxnSpLocks/>
            <a:stCxn id="9" idx="6"/>
            <a:endCxn id="38" idx="2"/>
          </p:cNvCxnSpPr>
          <p:nvPr/>
        </p:nvCxnSpPr>
        <p:spPr>
          <a:xfrm>
            <a:off x="5601050" y="4561889"/>
            <a:ext cx="1549168" cy="541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FFF0803-D264-44AC-BFE7-DAC730118516}"/>
                  </a:ext>
                </a:extLst>
              </p:cNvPr>
              <p:cNvSpPr txBox="1"/>
              <p:nvPr/>
            </p:nvSpPr>
            <p:spPr>
              <a:xfrm>
                <a:off x="1951407" y="2158333"/>
                <a:ext cx="1040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1</m:t>
                          </m:r>
                        </m:sup>
                      </m:sSup>
                    </m:oMath>
                  </m:oMathPara>
                </a14:m>
                <a:endParaRPr lang="zh-TW" altLang="en-US" dirty="0"/>
              </a:p>
            </p:txBody>
          </p:sp>
        </mc:Choice>
        <mc:Fallback xmlns="">
          <p:sp>
            <p:nvSpPr>
              <p:cNvPr id="53" name="TextBox 52">
                <a:extLst>
                  <a:ext uri="{FF2B5EF4-FFF2-40B4-BE49-F238E27FC236}">
                    <a16:creationId xmlns:a16="http://schemas.microsoft.com/office/drawing/2014/main" id="{1FFF0803-D264-44AC-BFE7-DAC730118516}"/>
                  </a:ext>
                </a:extLst>
              </p:cNvPr>
              <p:cNvSpPr txBox="1">
                <a:spLocks noRot="1" noChangeAspect="1" noMove="1" noResize="1" noEditPoints="1" noAdjustHandles="1" noChangeArrowheads="1" noChangeShapeType="1" noTextEdit="1"/>
              </p:cNvSpPr>
              <p:nvPr/>
            </p:nvSpPr>
            <p:spPr>
              <a:xfrm>
                <a:off x="1951407" y="2158333"/>
                <a:ext cx="1040235"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002F0A5B-A4FF-493D-B0C0-8B564452717F}"/>
                  </a:ext>
                </a:extLst>
              </p:cNvPr>
              <p:cNvSpPr/>
              <p:nvPr/>
            </p:nvSpPr>
            <p:spPr>
              <a:xfrm>
                <a:off x="2832299" y="2346071"/>
                <a:ext cx="1023610" cy="10829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1</m:t>
                          </m:r>
                        </m:sup>
                      </m:sSubSup>
                    </m:oMath>
                  </m:oMathPara>
                </a14:m>
                <a:endParaRPr lang="zh-TW" altLang="en-US" dirty="0">
                  <a:solidFill>
                    <a:schemeClr val="tx1"/>
                  </a:solidFill>
                </a:endParaRPr>
              </a:p>
            </p:txBody>
          </p:sp>
        </mc:Choice>
        <mc:Fallback xmlns="">
          <p:sp>
            <p:nvSpPr>
              <p:cNvPr id="55" name="Oval 54">
                <a:extLst>
                  <a:ext uri="{FF2B5EF4-FFF2-40B4-BE49-F238E27FC236}">
                    <a16:creationId xmlns:a16="http://schemas.microsoft.com/office/drawing/2014/main" id="{002F0A5B-A4FF-493D-B0C0-8B564452717F}"/>
                  </a:ext>
                </a:extLst>
              </p:cNvPr>
              <p:cNvSpPr>
                <a:spLocks noRot="1" noChangeAspect="1" noMove="1" noResize="1" noEditPoints="1" noAdjustHandles="1" noChangeArrowheads="1" noChangeShapeType="1" noTextEdit="1"/>
              </p:cNvSpPr>
              <p:nvPr/>
            </p:nvSpPr>
            <p:spPr>
              <a:xfrm>
                <a:off x="2832299" y="2346071"/>
                <a:ext cx="1023610" cy="1082929"/>
              </a:xfrm>
              <a:prstGeom prst="ellipse">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264333B6-00C4-4A89-B4AC-CCB9DD5D94F5}"/>
                  </a:ext>
                </a:extLst>
              </p:cNvPr>
              <p:cNvSpPr/>
              <p:nvPr/>
            </p:nvSpPr>
            <p:spPr>
              <a:xfrm>
                <a:off x="2832299" y="4020423"/>
                <a:ext cx="1023610" cy="10829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57" name="Oval 56">
                <a:extLst>
                  <a:ext uri="{FF2B5EF4-FFF2-40B4-BE49-F238E27FC236}">
                    <a16:creationId xmlns:a16="http://schemas.microsoft.com/office/drawing/2014/main" id="{264333B6-00C4-4A89-B4AC-CCB9DD5D94F5}"/>
                  </a:ext>
                </a:extLst>
              </p:cNvPr>
              <p:cNvSpPr>
                <a:spLocks noRot="1" noChangeAspect="1" noMove="1" noResize="1" noEditPoints="1" noAdjustHandles="1" noChangeArrowheads="1" noChangeShapeType="1" noTextEdit="1"/>
              </p:cNvSpPr>
              <p:nvPr/>
            </p:nvSpPr>
            <p:spPr>
              <a:xfrm>
                <a:off x="2832299" y="4020423"/>
                <a:ext cx="1023610" cy="1082929"/>
              </a:xfrm>
              <a:prstGeom prst="ellipse">
                <a:avLst/>
              </a:prstGeom>
              <a:blipFill>
                <a:blip r:embed="rId9"/>
                <a:stretch>
                  <a:fillRect/>
                </a:stretch>
              </a:blipFill>
            </p:spPr>
            <p:txBody>
              <a:bodyPr/>
              <a:lstStyle/>
              <a:p>
                <a:r>
                  <a:rPr lang="zh-TW" altLang="en-US">
                    <a:noFill/>
                  </a:rPr>
                  <a:t> </a:t>
                </a:r>
              </a:p>
            </p:txBody>
          </p:sp>
        </mc:Fallback>
      </mc:AlternateContent>
      <p:cxnSp>
        <p:nvCxnSpPr>
          <p:cNvPr id="62" name="Straight Arrow Connector 61">
            <a:extLst>
              <a:ext uri="{FF2B5EF4-FFF2-40B4-BE49-F238E27FC236}">
                <a16:creationId xmlns:a16="http://schemas.microsoft.com/office/drawing/2014/main" id="{8A6A3086-0175-4B2E-AE5D-55CB966DC02E}"/>
              </a:ext>
            </a:extLst>
          </p:cNvPr>
          <p:cNvCxnSpPr>
            <a:cxnSpLocks/>
            <a:stCxn id="55" idx="6"/>
            <a:endCxn id="5" idx="2"/>
          </p:cNvCxnSpPr>
          <p:nvPr/>
        </p:nvCxnSpPr>
        <p:spPr>
          <a:xfrm flipV="1">
            <a:off x="3855909" y="2883342"/>
            <a:ext cx="721531" cy="4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6E84013-BD47-4E68-A6D1-2CDDCCE4A43C}"/>
              </a:ext>
            </a:extLst>
          </p:cNvPr>
          <p:cNvCxnSpPr>
            <a:cxnSpLocks/>
            <a:stCxn id="57" idx="6"/>
            <a:endCxn id="9" idx="2"/>
          </p:cNvCxnSpPr>
          <p:nvPr/>
        </p:nvCxnSpPr>
        <p:spPr>
          <a:xfrm>
            <a:off x="3855909" y="4561888"/>
            <a:ext cx="7215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C09EA007-D43C-4FAF-8968-808CC757E5A1}"/>
                  </a:ext>
                </a:extLst>
              </p:cNvPr>
              <p:cNvSpPr/>
              <p:nvPr/>
            </p:nvSpPr>
            <p:spPr>
              <a:xfrm>
                <a:off x="1171126" y="1865789"/>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1</m:t>
                          </m:r>
                        </m:sub>
                      </m:sSub>
                    </m:oMath>
                  </m:oMathPara>
                </a14:m>
                <a:endParaRPr lang="zh-TW" altLang="en-US" dirty="0">
                  <a:solidFill>
                    <a:schemeClr val="tx1"/>
                  </a:solidFill>
                </a:endParaRPr>
              </a:p>
            </p:txBody>
          </p:sp>
        </mc:Choice>
        <mc:Fallback xmlns="">
          <p:sp>
            <p:nvSpPr>
              <p:cNvPr id="71" name="Oval 70">
                <a:extLst>
                  <a:ext uri="{FF2B5EF4-FFF2-40B4-BE49-F238E27FC236}">
                    <a16:creationId xmlns:a16="http://schemas.microsoft.com/office/drawing/2014/main" id="{C09EA007-D43C-4FAF-8968-808CC757E5A1}"/>
                  </a:ext>
                </a:extLst>
              </p:cNvPr>
              <p:cNvSpPr>
                <a:spLocks noRot="1" noChangeAspect="1" noMove="1" noResize="1" noEditPoints="1" noAdjustHandles="1" noChangeArrowheads="1" noChangeShapeType="1" noTextEdit="1"/>
              </p:cNvSpPr>
              <p:nvPr/>
            </p:nvSpPr>
            <p:spPr>
              <a:xfrm>
                <a:off x="1171126" y="1865789"/>
                <a:ext cx="637563" cy="612397"/>
              </a:xfrm>
              <a:prstGeom prst="ellipse">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Oval 72">
                <a:extLst>
                  <a:ext uri="{FF2B5EF4-FFF2-40B4-BE49-F238E27FC236}">
                    <a16:creationId xmlns:a16="http://schemas.microsoft.com/office/drawing/2014/main" id="{DC1287A8-4ACF-4735-8B8A-1B262DA86279}"/>
                  </a:ext>
                </a:extLst>
              </p:cNvPr>
              <p:cNvSpPr/>
              <p:nvPr/>
            </p:nvSpPr>
            <p:spPr>
              <a:xfrm>
                <a:off x="1171126" y="2870451"/>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2</m:t>
                          </m:r>
                        </m:sub>
                      </m:sSub>
                    </m:oMath>
                  </m:oMathPara>
                </a14:m>
                <a:endParaRPr lang="zh-TW" altLang="en-US" dirty="0">
                  <a:solidFill>
                    <a:schemeClr val="tx1"/>
                  </a:solidFill>
                </a:endParaRPr>
              </a:p>
            </p:txBody>
          </p:sp>
        </mc:Choice>
        <mc:Fallback xmlns="">
          <p:sp>
            <p:nvSpPr>
              <p:cNvPr id="73" name="Oval 72">
                <a:extLst>
                  <a:ext uri="{FF2B5EF4-FFF2-40B4-BE49-F238E27FC236}">
                    <a16:creationId xmlns:a16="http://schemas.microsoft.com/office/drawing/2014/main" id="{DC1287A8-4ACF-4735-8B8A-1B262DA86279}"/>
                  </a:ext>
                </a:extLst>
              </p:cNvPr>
              <p:cNvSpPr>
                <a:spLocks noRot="1" noChangeAspect="1" noMove="1" noResize="1" noEditPoints="1" noAdjustHandles="1" noChangeArrowheads="1" noChangeShapeType="1" noTextEdit="1"/>
              </p:cNvSpPr>
              <p:nvPr/>
            </p:nvSpPr>
            <p:spPr>
              <a:xfrm>
                <a:off x="1171126" y="2870451"/>
                <a:ext cx="637563" cy="612397"/>
              </a:xfrm>
              <a:prstGeom prst="ellipse">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Oval 74">
                <a:extLst>
                  <a:ext uri="{FF2B5EF4-FFF2-40B4-BE49-F238E27FC236}">
                    <a16:creationId xmlns:a16="http://schemas.microsoft.com/office/drawing/2014/main" id="{D0469B84-CBEC-4F67-A8C4-AC520C0C125A}"/>
                  </a:ext>
                </a:extLst>
              </p:cNvPr>
              <p:cNvSpPr/>
              <p:nvPr/>
            </p:nvSpPr>
            <p:spPr>
              <a:xfrm>
                <a:off x="1171127" y="3875113"/>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3</m:t>
                          </m:r>
                        </m:sub>
                      </m:sSub>
                    </m:oMath>
                  </m:oMathPara>
                </a14:m>
                <a:endParaRPr lang="zh-TW" altLang="en-US" dirty="0">
                  <a:solidFill>
                    <a:schemeClr val="tx1"/>
                  </a:solidFill>
                </a:endParaRPr>
              </a:p>
            </p:txBody>
          </p:sp>
        </mc:Choice>
        <mc:Fallback xmlns="">
          <p:sp>
            <p:nvSpPr>
              <p:cNvPr id="75" name="Oval 74">
                <a:extLst>
                  <a:ext uri="{FF2B5EF4-FFF2-40B4-BE49-F238E27FC236}">
                    <a16:creationId xmlns:a16="http://schemas.microsoft.com/office/drawing/2014/main" id="{D0469B84-CBEC-4F67-A8C4-AC520C0C125A}"/>
                  </a:ext>
                </a:extLst>
              </p:cNvPr>
              <p:cNvSpPr>
                <a:spLocks noRot="1" noChangeAspect="1" noMove="1" noResize="1" noEditPoints="1" noAdjustHandles="1" noChangeArrowheads="1" noChangeShapeType="1" noTextEdit="1"/>
              </p:cNvSpPr>
              <p:nvPr/>
            </p:nvSpPr>
            <p:spPr>
              <a:xfrm>
                <a:off x="1171127" y="3875113"/>
                <a:ext cx="637563" cy="612397"/>
              </a:xfrm>
              <a:prstGeom prst="ellipse">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Oval 76">
                <a:extLst>
                  <a:ext uri="{FF2B5EF4-FFF2-40B4-BE49-F238E27FC236}">
                    <a16:creationId xmlns:a16="http://schemas.microsoft.com/office/drawing/2014/main" id="{B1CD6155-9BCF-4FCB-AD07-09581EBC7F5B}"/>
                  </a:ext>
                </a:extLst>
              </p:cNvPr>
              <p:cNvSpPr/>
              <p:nvPr/>
            </p:nvSpPr>
            <p:spPr>
              <a:xfrm>
                <a:off x="1174539" y="4879775"/>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4</m:t>
                          </m:r>
                        </m:sub>
                      </m:sSub>
                    </m:oMath>
                  </m:oMathPara>
                </a14:m>
                <a:endParaRPr lang="zh-TW" altLang="en-US" dirty="0">
                  <a:solidFill>
                    <a:schemeClr val="tx1"/>
                  </a:solidFill>
                </a:endParaRPr>
              </a:p>
            </p:txBody>
          </p:sp>
        </mc:Choice>
        <mc:Fallback xmlns="">
          <p:sp>
            <p:nvSpPr>
              <p:cNvPr id="77" name="Oval 76">
                <a:extLst>
                  <a:ext uri="{FF2B5EF4-FFF2-40B4-BE49-F238E27FC236}">
                    <a16:creationId xmlns:a16="http://schemas.microsoft.com/office/drawing/2014/main" id="{B1CD6155-9BCF-4FCB-AD07-09581EBC7F5B}"/>
                  </a:ext>
                </a:extLst>
              </p:cNvPr>
              <p:cNvSpPr>
                <a:spLocks noRot="1" noChangeAspect="1" noMove="1" noResize="1" noEditPoints="1" noAdjustHandles="1" noChangeArrowheads="1" noChangeShapeType="1" noTextEdit="1"/>
              </p:cNvSpPr>
              <p:nvPr/>
            </p:nvSpPr>
            <p:spPr>
              <a:xfrm>
                <a:off x="1174539" y="4879775"/>
                <a:ext cx="637563" cy="612397"/>
              </a:xfrm>
              <a:prstGeom prst="ellipse">
                <a:avLst/>
              </a:prstGeom>
              <a:blipFill>
                <a:blip r:embed="rId13"/>
                <a:stretch>
                  <a:fillRect/>
                </a:stretch>
              </a:blipFill>
            </p:spPr>
            <p:txBody>
              <a:bodyPr/>
              <a:lstStyle/>
              <a:p>
                <a:r>
                  <a:rPr lang="zh-TW" altLang="en-US">
                    <a:noFill/>
                  </a:rPr>
                  <a:t> </a:t>
                </a:r>
              </a:p>
            </p:txBody>
          </p:sp>
        </mc:Fallback>
      </mc:AlternateContent>
      <p:cxnSp>
        <p:nvCxnSpPr>
          <p:cNvPr id="79" name="Straight Arrow Connector 78">
            <a:extLst>
              <a:ext uri="{FF2B5EF4-FFF2-40B4-BE49-F238E27FC236}">
                <a16:creationId xmlns:a16="http://schemas.microsoft.com/office/drawing/2014/main" id="{4F585973-F350-4002-8AD8-E5B14707999D}"/>
              </a:ext>
            </a:extLst>
          </p:cNvPr>
          <p:cNvCxnSpPr>
            <a:cxnSpLocks/>
            <a:stCxn id="71" idx="6"/>
            <a:endCxn id="55" idx="2"/>
          </p:cNvCxnSpPr>
          <p:nvPr/>
        </p:nvCxnSpPr>
        <p:spPr>
          <a:xfrm>
            <a:off x="1808689" y="2171988"/>
            <a:ext cx="1023610" cy="71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46E3205-8E03-4027-9E1B-175740C5AC29}"/>
              </a:ext>
            </a:extLst>
          </p:cNvPr>
          <p:cNvCxnSpPr>
            <a:cxnSpLocks/>
            <a:stCxn id="71" idx="6"/>
            <a:endCxn id="57" idx="2"/>
          </p:cNvCxnSpPr>
          <p:nvPr/>
        </p:nvCxnSpPr>
        <p:spPr>
          <a:xfrm>
            <a:off x="1808689" y="2171988"/>
            <a:ext cx="1023610" cy="2389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B39B62-B3D1-4087-8E3D-F73F51D91997}"/>
              </a:ext>
            </a:extLst>
          </p:cNvPr>
          <p:cNvCxnSpPr>
            <a:cxnSpLocks/>
            <a:stCxn id="73" idx="6"/>
            <a:endCxn id="55" idx="2"/>
          </p:cNvCxnSpPr>
          <p:nvPr/>
        </p:nvCxnSpPr>
        <p:spPr>
          <a:xfrm flipV="1">
            <a:off x="1808689" y="2887536"/>
            <a:ext cx="1023610" cy="289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5009230-02FC-4DD5-938E-D516FF5FD6FC}"/>
              </a:ext>
            </a:extLst>
          </p:cNvPr>
          <p:cNvCxnSpPr>
            <a:cxnSpLocks/>
            <a:stCxn id="73" idx="6"/>
            <a:endCxn id="57" idx="2"/>
          </p:cNvCxnSpPr>
          <p:nvPr/>
        </p:nvCxnSpPr>
        <p:spPr>
          <a:xfrm>
            <a:off x="1808689" y="3176650"/>
            <a:ext cx="1023610" cy="138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17E50D9-9F2D-4486-83E3-A6B792ADFD7B}"/>
              </a:ext>
            </a:extLst>
          </p:cNvPr>
          <p:cNvCxnSpPr>
            <a:cxnSpLocks/>
            <a:stCxn id="75" idx="6"/>
            <a:endCxn id="55" idx="2"/>
          </p:cNvCxnSpPr>
          <p:nvPr/>
        </p:nvCxnSpPr>
        <p:spPr>
          <a:xfrm flipV="1">
            <a:off x="1808690" y="2887536"/>
            <a:ext cx="1023609" cy="1293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4F23F90-0F29-4DBA-851A-ED0317E60266}"/>
              </a:ext>
            </a:extLst>
          </p:cNvPr>
          <p:cNvCxnSpPr>
            <a:cxnSpLocks/>
            <a:stCxn id="75" idx="6"/>
            <a:endCxn id="57" idx="2"/>
          </p:cNvCxnSpPr>
          <p:nvPr/>
        </p:nvCxnSpPr>
        <p:spPr>
          <a:xfrm>
            <a:off x="1808690" y="4181312"/>
            <a:ext cx="1023609" cy="380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BD60071-9075-4DDE-9F48-29E47B23B423}"/>
              </a:ext>
            </a:extLst>
          </p:cNvPr>
          <p:cNvCxnSpPr>
            <a:cxnSpLocks/>
            <a:stCxn id="77" idx="6"/>
            <a:endCxn id="55" idx="2"/>
          </p:cNvCxnSpPr>
          <p:nvPr/>
        </p:nvCxnSpPr>
        <p:spPr>
          <a:xfrm flipV="1">
            <a:off x="1812102" y="2887536"/>
            <a:ext cx="1020197" cy="229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BE67451-4309-47D5-AE97-E864863B3BB6}"/>
              </a:ext>
            </a:extLst>
          </p:cNvPr>
          <p:cNvCxnSpPr>
            <a:cxnSpLocks/>
            <a:stCxn id="77" idx="6"/>
            <a:endCxn id="57" idx="2"/>
          </p:cNvCxnSpPr>
          <p:nvPr/>
        </p:nvCxnSpPr>
        <p:spPr>
          <a:xfrm flipV="1">
            <a:off x="1812102" y="4561888"/>
            <a:ext cx="1020197" cy="624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31AA140-7935-4CAA-9A47-66B0017D38A1}"/>
                  </a:ext>
                </a:extLst>
              </p:cNvPr>
              <p:cNvSpPr txBox="1"/>
              <p:nvPr/>
            </p:nvSpPr>
            <p:spPr>
              <a:xfrm>
                <a:off x="5953668" y="2114840"/>
                <a:ext cx="1040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2</m:t>
                          </m:r>
                        </m:sup>
                      </m:sSup>
                    </m:oMath>
                  </m:oMathPara>
                </a14:m>
                <a:endParaRPr lang="zh-TW" altLang="en-US" dirty="0"/>
              </a:p>
            </p:txBody>
          </p:sp>
        </mc:Choice>
        <mc:Fallback xmlns="">
          <p:sp>
            <p:nvSpPr>
              <p:cNvPr id="103" name="TextBox 102">
                <a:extLst>
                  <a:ext uri="{FF2B5EF4-FFF2-40B4-BE49-F238E27FC236}">
                    <a16:creationId xmlns:a16="http://schemas.microsoft.com/office/drawing/2014/main" id="{B31AA140-7935-4CAA-9A47-66B0017D38A1}"/>
                  </a:ext>
                </a:extLst>
              </p:cNvPr>
              <p:cNvSpPr txBox="1">
                <a:spLocks noRot="1" noChangeAspect="1" noMove="1" noResize="1" noEditPoints="1" noAdjustHandles="1" noChangeArrowheads="1" noChangeShapeType="1" noTextEdit="1"/>
              </p:cNvSpPr>
              <p:nvPr/>
            </p:nvSpPr>
            <p:spPr>
              <a:xfrm>
                <a:off x="5953668" y="2114840"/>
                <a:ext cx="1040235" cy="369332"/>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92CDF2CB-5BD0-4F19-8E04-522055489C45}"/>
                  </a:ext>
                </a:extLst>
              </p:cNvPr>
              <p:cNvSpPr txBox="1"/>
              <p:nvPr/>
            </p:nvSpPr>
            <p:spPr>
              <a:xfrm>
                <a:off x="3852496" y="2454244"/>
                <a:ext cx="8115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oMath>
                  </m:oMathPara>
                </a14:m>
                <a:endParaRPr lang="zh-TW" altLang="en-US" dirty="0"/>
              </a:p>
            </p:txBody>
          </p:sp>
        </mc:Choice>
        <mc:Fallback xmlns="">
          <p:sp>
            <p:nvSpPr>
              <p:cNvPr id="104" name="TextBox 103">
                <a:extLst>
                  <a:ext uri="{FF2B5EF4-FFF2-40B4-BE49-F238E27FC236}">
                    <a16:creationId xmlns:a16="http://schemas.microsoft.com/office/drawing/2014/main" id="{92CDF2CB-5BD0-4F19-8E04-522055489C45}"/>
                  </a:ext>
                </a:extLst>
              </p:cNvPr>
              <p:cNvSpPr txBox="1">
                <a:spLocks noRot="1" noChangeAspect="1" noMove="1" noResize="1" noEditPoints="1" noAdjustHandles="1" noChangeArrowheads="1" noChangeShapeType="1" noTextEdit="1"/>
              </p:cNvSpPr>
              <p:nvPr/>
            </p:nvSpPr>
            <p:spPr>
              <a:xfrm>
                <a:off x="3852496" y="2454244"/>
                <a:ext cx="811568" cy="369332"/>
              </a:xfrm>
              <a:prstGeom prst="rect">
                <a:avLst/>
              </a:prstGeom>
              <a:blipFill>
                <a:blip r:embed="rId15"/>
                <a:stretch>
                  <a:fillRect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9DDF8CCA-9A3F-41CE-8B6C-06AE649057BA}"/>
                  </a:ext>
                </a:extLst>
              </p:cNvPr>
              <p:cNvSpPr txBox="1"/>
              <p:nvPr/>
            </p:nvSpPr>
            <p:spPr>
              <a:xfrm>
                <a:off x="3863093" y="4128596"/>
                <a:ext cx="8115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oMath>
                  </m:oMathPara>
                </a14:m>
                <a:endParaRPr lang="zh-TW" altLang="en-US" dirty="0"/>
              </a:p>
            </p:txBody>
          </p:sp>
        </mc:Choice>
        <mc:Fallback xmlns="">
          <p:sp>
            <p:nvSpPr>
              <p:cNvPr id="106" name="TextBox 105">
                <a:extLst>
                  <a:ext uri="{FF2B5EF4-FFF2-40B4-BE49-F238E27FC236}">
                    <a16:creationId xmlns:a16="http://schemas.microsoft.com/office/drawing/2014/main" id="{9DDF8CCA-9A3F-41CE-8B6C-06AE649057BA}"/>
                  </a:ext>
                </a:extLst>
              </p:cNvPr>
              <p:cNvSpPr txBox="1">
                <a:spLocks noRot="1" noChangeAspect="1" noMove="1" noResize="1" noEditPoints="1" noAdjustHandles="1" noChangeArrowheads="1" noChangeShapeType="1" noTextEdit="1"/>
              </p:cNvSpPr>
              <p:nvPr/>
            </p:nvSpPr>
            <p:spPr>
              <a:xfrm>
                <a:off x="3863093" y="4128596"/>
                <a:ext cx="811569" cy="369332"/>
              </a:xfrm>
              <a:prstGeom prst="rect">
                <a:avLst/>
              </a:prstGeom>
              <a:blipFill>
                <a:blip r:embed="rId16"/>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Oval 107">
                <a:extLst>
                  <a:ext uri="{FF2B5EF4-FFF2-40B4-BE49-F238E27FC236}">
                    <a16:creationId xmlns:a16="http://schemas.microsoft.com/office/drawing/2014/main" id="{8C75EA32-7DCE-4C63-B71C-0DE499C3EDFE}"/>
                  </a:ext>
                </a:extLst>
              </p:cNvPr>
              <p:cNvSpPr/>
              <p:nvPr/>
            </p:nvSpPr>
            <p:spPr>
              <a:xfrm>
                <a:off x="8430607" y="3331471"/>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08" name="Oval 107">
                <a:extLst>
                  <a:ext uri="{FF2B5EF4-FFF2-40B4-BE49-F238E27FC236}">
                    <a16:creationId xmlns:a16="http://schemas.microsoft.com/office/drawing/2014/main" id="{8C75EA32-7DCE-4C63-B71C-0DE499C3EDFE}"/>
                  </a:ext>
                </a:extLst>
              </p:cNvPr>
              <p:cNvSpPr>
                <a:spLocks noRot="1" noChangeAspect="1" noMove="1" noResize="1" noEditPoints="1" noAdjustHandles="1" noChangeArrowheads="1" noChangeShapeType="1" noTextEdit="1"/>
              </p:cNvSpPr>
              <p:nvPr/>
            </p:nvSpPr>
            <p:spPr>
              <a:xfrm>
                <a:off x="8430607" y="3331471"/>
                <a:ext cx="637563" cy="612397"/>
              </a:xfrm>
              <a:prstGeom prst="ellipse">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Oval 109">
                <a:extLst>
                  <a:ext uri="{FF2B5EF4-FFF2-40B4-BE49-F238E27FC236}">
                    <a16:creationId xmlns:a16="http://schemas.microsoft.com/office/drawing/2014/main" id="{CA7E7B53-D5A1-4EF9-935F-4E271B930C56}"/>
                  </a:ext>
                </a:extLst>
              </p:cNvPr>
              <p:cNvSpPr/>
              <p:nvPr/>
            </p:nvSpPr>
            <p:spPr>
              <a:xfrm>
                <a:off x="8430607" y="1865789"/>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10" name="Oval 109">
                <a:extLst>
                  <a:ext uri="{FF2B5EF4-FFF2-40B4-BE49-F238E27FC236}">
                    <a16:creationId xmlns:a16="http://schemas.microsoft.com/office/drawing/2014/main" id="{CA7E7B53-D5A1-4EF9-935F-4E271B930C56}"/>
                  </a:ext>
                </a:extLst>
              </p:cNvPr>
              <p:cNvSpPr>
                <a:spLocks noRot="1" noChangeAspect="1" noMove="1" noResize="1" noEditPoints="1" noAdjustHandles="1" noChangeArrowheads="1" noChangeShapeType="1" noTextEdit="1"/>
              </p:cNvSpPr>
              <p:nvPr/>
            </p:nvSpPr>
            <p:spPr>
              <a:xfrm>
                <a:off x="8430607" y="1865789"/>
                <a:ext cx="637563" cy="612397"/>
              </a:xfrm>
              <a:prstGeom prst="ellipse">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Oval 111">
                <a:extLst>
                  <a:ext uri="{FF2B5EF4-FFF2-40B4-BE49-F238E27FC236}">
                    <a16:creationId xmlns:a16="http://schemas.microsoft.com/office/drawing/2014/main" id="{48797C2E-2A98-41BE-9029-354DFDB4E6BA}"/>
                  </a:ext>
                </a:extLst>
              </p:cNvPr>
              <p:cNvSpPr/>
              <p:nvPr/>
            </p:nvSpPr>
            <p:spPr>
              <a:xfrm>
                <a:off x="8430608" y="4797154"/>
                <a:ext cx="637563" cy="612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3</m:t>
                          </m:r>
                        </m:sub>
                        <m:sup>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12" name="Oval 111">
                <a:extLst>
                  <a:ext uri="{FF2B5EF4-FFF2-40B4-BE49-F238E27FC236}">
                    <a16:creationId xmlns:a16="http://schemas.microsoft.com/office/drawing/2014/main" id="{48797C2E-2A98-41BE-9029-354DFDB4E6BA}"/>
                  </a:ext>
                </a:extLst>
              </p:cNvPr>
              <p:cNvSpPr>
                <a:spLocks noRot="1" noChangeAspect="1" noMove="1" noResize="1" noEditPoints="1" noAdjustHandles="1" noChangeArrowheads="1" noChangeShapeType="1" noTextEdit="1"/>
              </p:cNvSpPr>
              <p:nvPr/>
            </p:nvSpPr>
            <p:spPr>
              <a:xfrm>
                <a:off x="8430608" y="4797154"/>
                <a:ext cx="637563" cy="612397"/>
              </a:xfrm>
              <a:prstGeom prst="ellipse">
                <a:avLst/>
              </a:prstGeom>
              <a:blipFill>
                <a:blip r:embed="rId19"/>
                <a:stretch>
                  <a:fillRect/>
                </a:stretch>
              </a:blipFill>
            </p:spPr>
            <p:txBody>
              <a:bodyPr/>
              <a:lstStyle/>
              <a:p>
                <a:r>
                  <a:rPr lang="zh-TW" altLang="en-US">
                    <a:noFill/>
                  </a:rPr>
                  <a:t> </a:t>
                </a:r>
              </a:p>
            </p:txBody>
          </p:sp>
        </mc:Fallback>
      </mc:AlternateContent>
      <p:cxnSp>
        <p:nvCxnSpPr>
          <p:cNvPr id="114" name="Straight Arrow Connector 113">
            <a:extLst>
              <a:ext uri="{FF2B5EF4-FFF2-40B4-BE49-F238E27FC236}">
                <a16:creationId xmlns:a16="http://schemas.microsoft.com/office/drawing/2014/main" id="{A856C573-9965-4D9D-A5E8-3B2A107F3BBD}"/>
              </a:ext>
            </a:extLst>
          </p:cNvPr>
          <p:cNvCxnSpPr>
            <a:cxnSpLocks/>
            <a:stCxn id="36" idx="6"/>
            <a:endCxn id="110" idx="2"/>
          </p:cNvCxnSpPr>
          <p:nvPr/>
        </p:nvCxnSpPr>
        <p:spPr>
          <a:xfrm>
            <a:off x="7787780" y="2171988"/>
            <a:ext cx="6428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DBB0F25-22AB-420E-89D1-BE4AA7DA7AEF}"/>
              </a:ext>
            </a:extLst>
          </p:cNvPr>
          <p:cNvCxnSpPr>
            <a:cxnSpLocks/>
            <a:stCxn id="34" idx="6"/>
            <a:endCxn id="108" idx="2"/>
          </p:cNvCxnSpPr>
          <p:nvPr/>
        </p:nvCxnSpPr>
        <p:spPr>
          <a:xfrm>
            <a:off x="7787780" y="3637670"/>
            <a:ext cx="6428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646AFCC-EF5E-4886-83D3-47BD775B2BD2}"/>
              </a:ext>
            </a:extLst>
          </p:cNvPr>
          <p:cNvCxnSpPr>
            <a:cxnSpLocks/>
            <a:stCxn id="38" idx="6"/>
            <a:endCxn id="112" idx="2"/>
          </p:cNvCxnSpPr>
          <p:nvPr/>
        </p:nvCxnSpPr>
        <p:spPr>
          <a:xfrm>
            <a:off x="7787781" y="5103353"/>
            <a:ext cx="6428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01CA1DFC-18C3-4414-82D3-3AD79E591F4B}"/>
                  </a:ext>
                </a:extLst>
              </p:cNvPr>
              <p:cNvSpPr txBox="1"/>
              <p:nvPr/>
            </p:nvSpPr>
            <p:spPr>
              <a:xfrm>
                <a:off x="7703409" y="1736686"/>
                <a:ext cx="816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2</m:t>
                          </m:r>
                        </m:sup>
                      </m:sSup>
                      <m:r>
                        <a:rPr lang="en-US" altLang="zh-TW" b="0" i="1" smtClean="0">
                          <a:latin typeface="Cambria Math" panose="02040503050406030204" pitchFamily="18" charset="0"/>
                        </a:rPr>
                        <m:t>)</m:t>
                      </m:r>
                    </m:oMath>
                  </m:oMathPara>
                </a14:m>
                <a:endParaRPr lang="zh-TW" altLang="en-US" dirty="0"/>
              </a:p>
            </p:txBody>
          </p:sp>
        </mc:Choice>
        <mc:Fallback xmlns="">
          <p:sp>
            <p:nvSpPr>
              <p:cNvPr id="124" name="TextBox 123">
                <a:extLst>
                  <a:ext uri="{FF2B5EF4-FFF2-40B4-BE49-F238E27FC236}">
                    <a16:creationId xmlns:a16="http://schemas.microsoft.com/office/drawing/2014/main" id="{01CA1DFC-18C3-4414-82D3-3AD79E591F4B}"/>
                  </a:ext>
                </a:extLst>
              </p:cNvPr>
              <p:cNvSpPr txBox="1">
                <a:spLocks noRot="1" noChangeAspect="1" noMove="1" noResize="1" noEditPoints="1" noAdjustHandles="1" noChangeArrowheads="1" noChangeShapeType="1" noTextEdit="1"/>
              </p:cNvSpPr>
              <p:nvPr/>
            </p:nvSpPr>
            <p:spPr>
              <a:xfrm>
                <a:off x="7703409" y="1736686"/>
                <a:ext cx="816506" cy="369332"/>
              </a:xfrm>
              <a:prstGeom prst="rect">
                <a:avLst/>
              </a:prstGeom>
              <a:blipFill>
                <a:blip r:embed="rId20"/>
                <a:stretch>
                  <a:fillRect b="-1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B68C7BCF-74D4-4582-9B89-789005B10A41}"/>
                  </a:ext>
                </a:extLst>
              </p:cNvPr>
              <p:cNvSpPr txBox="1"/>
              <p:nvPr/>
            </p:nvSpPr>
            <p:spPr>
              <a:xfrm>
                <a:off x="7703409" y="3202367"/>
                <a:ext cx="816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2</m:t>
                          </m:r>
                        </m:sup>
                      </m:sSup>
                      <m:r>
                        <a:rPr lang="en-US" altLang="zh-TW" b="0" i="1" smtClean="0">
                          <a:latin typeface="Cambria Math" panose="02040503050406030204" pitchFamily="18" charset="0"/>
                        </a:rPr>
                        <m:t>)</m:t>
                      </m:r>
                    </m:oMath>
                  </m:oMathPara>
                </a14:m>
                <a:endParaRPr lang="zh-TW" altLang="en-US" dirty="0"/>
              </a:p>
            </p:txBody>
          </p:sp>
        </mc:Choice>
        <mc:Fallback xmlns="">
          <p:sp>
            <p:nvSpPr>
              <p:cNvPr id="126" name="TextBox 125">
                <a:extLst>
                  <a:ext uri="{FF2B5EF4-FFF2-40B4-BE49-F238E27FC236}">
                    <a16:creationId xmlns:a16="http://schemas.microsoft.com/office/drawing/2014/main" id="{B68C7BCF-74D4-4582-9B89-789005B10A41}"/>
                  </a:ext>
                </a:extLst>
              </p:cNvPr>
              <p:cNvSpPr txBox="1">
                <a:spLocks noRot="1" noChangeAspect="1" noMove="1" noResize="1" noEditPoints="1" noAdjustHandles="1" noChangeArrowheads="1" noChangeShapeType="1" noTextEdit="1"/>
              </p:cNvSpPr>
              <p:nvPr/>
            </p:nvSpPr>
            <p:spPr>
              <a:xfrm>
                <a:off x="7703409" y="3202367"/>
                <a:ext cx="816506" cy="369332"/>
              </a:xfrm>
              <a:prstGeom prst="rect">
                <a:avLst/>
              </a:prstGeom>
              <a:blipFill>
                <a:blip r:embed="rId21"/>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EA0C9723-3FFA-42F3-ADDA-377839930876}"/>
                  </a:ext>
                </a:extLst>
              </p:cNvPr>
              <p:cNvSpPr txBox="1"/>
              <p:nvPr/>
            </p:nvSpPr>
            <p:spPr>
              <a:xfrm>
                <a:off x="7698530" y="4660918"/>
                <a:ext cx="816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2</m:t>
                          </m:r>
                        </m:sup>
                      </m:sSup>
                      <m:r>
                        <a:rPr lang="en-US" altLang="zh-TW" b="0" i="1" smtClean="0">
                          <a:latin typeface="Cambria Math" panose="02040503050406030204" pitchFamily="18" charset="0"/>
                        </a:rPr>
                        <m:t>)</m:t>
                      </m:r>
                    </m:oMath>
                  </m:oMathPara>
                </a14:m>
                <a:endParaRPr lang="zh-TW" altLang="en-US" dirty="0"/>
              </a:p>
            </p:txBody>
          </p:sp>
        </mc:Choice>
        <mc:Fallback xmlns="">
          <p:sp>
            <p:nvSpPr>
              <p:cNvPr id="128" name="TextBox 127">
                <a:extLst>
                  <a:ext uri="{FF2B5EF4-FFF2-40B4-BE49-F238E27FC236}">
                    <a16:creationId xmlns:a16="http://schemas.microsoft.com/office/drawing/2014/main" id="{EA0C9723-3FFA-42F3-ADDA-377839930876}"/>
                  </a:ext>
                </a:extLst>
              </p:cNvPr>
              <p:cNvSpPr txBox="1">
                <a:spLocks noRot="1" noChangeAspect="1" noMove="1" noResize="1" noEditPoints="1" noAdjustHandles="1" noChangeArrowheads="1" noChangeShapeType="1" noTextEdit="1"/>
              </p:cNvSpPr>
              <p:nvPr/>
            </p:nvSpPr>
            <p:spPr>
              <a:xfrm>
                <a:off x="7698530" y="4660918"/>
                <a:ext cx="816506" cy="369332"/>
              </a:xfrm>
              <a:prstGeom prst="rect">
                <a:avLst/>
              </a:prstGeom>
              <a:blipFill>
                <a:blip r:embed="rId22"/>
                <a:stretch>
                  <a:fillRect b="-13333"/>
                </a:stretch>
              </a:blipFill>
            </p:spPr>
            <p:txBody>
              <a:bodyPr/>
              <a:lstStyle/>
              <a:p>
                <a:r>
                  <a:rPr lang="zh-TW" altLang="en-US">
                    <a:noFill/>
                  </a:rPr>
                  <a:t> </a:t>
                </a:r>
              </a:p>
            </p:txBody>
          </p:sp>
        </mc:Fallback>
      </mc:AlternateContent>
      <p:sp>
        <p:nvSpPr>
          <p:cNvPr id="129" name="TextBox 128">
            <a:extLst>
              <a:ext uri="{FF2B5EF4-FFF2-40B4-BE49-F238E27FC236}">
                <a16:creationId xmlns:a16="http://schemas.microsoft.com/office/drawing/2014/main" id="{ED197443-4E5B-40B0-A12E-A0A11FD76E9B}"/>
              </a:ext>
            </a:extLst>
          </p:cNvPr>
          <p:cNvSpPr txBox="1"/>
          <p:nvPr/>
        </p:nvSpPr>
        <p:spPr>
          <a:xfrm>
            <a:off x="9454393" y="3409377"/>
            <a:ext cx="1199625" cy="369332"/>
          </a:xfrm>
          <a:prstGeom prst="rect">
            <a:avLst/>
          </a:prstGeom>
          <a:noFill/>
        </p:spPr>
        <p:txBody>
          <a:bodyPr wrap="square" rtlCol="0">
            <a:spAutoFit/>
          </a:bodyPr>
          <a:lstStyle/>
          <a:p>
            <a:r>
              <a:rPr lang="en-US" altLang="zh-TW" dirty="0"/>
              <a:t>………….</a:t>
            </a:r>
            <a:endParaRPr lang="zh-TW" altLang="en-US" dirty="0"/>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9F9F645A-C683-42EA-B7D2-56682C4E6603}"/>
                  </a:ext>
                </a:extLst>
              </p:cNvPr>
              <p:cNvSpPr txBox="1"/>
              <p:nvPr/>
            </p:nvSpPr>
            <p:spPr>
              <a:xfrm>
                <a:off x="2337425" y="5673034"/>
                <a:ext cx="2013358" cy="4228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smtClean="0">
                              <a:latin typeface="Cambria Math" panose="02040503050406030204" pitchFamily="18" charset="0"/>
                            </a:rPr>
                            <m:t>1</m:t>
                          </m:r>
                        </m:sup>
                      </m:sSup>
                      <m:r>
                        <a:rPr lang="en-US" altLang="zh-TW" b="0" i="1" smtClean="0">
                          <a:solidFill>
                            <a:schemeClr val="tx1"/>
                          </a:solidFill>
                          <a:latin typeface="Cambria Math" panose="02040503050406030204" pitchFamily="18" charset="0"/>
                        </a:rPr>
                        <m:t>=</m:t>
                      </m:r>
                      <m:sSup>
                        <m:sSupPr>
                          <m:ctrlPr>
                            <a:rPr lang="en-US" altLang="zh-TW" b="0" i="1" smtClean="0">
                              <a:solidFill>
                                <a:schemeClr val="tx1"/>
                              </a:solidFill>
                              <a:latin typeface="Cambria Math" panose="02040503050406030204" pitchFamily="18" charset="0"/>
                            </a:rPr>
                          </m:ctrlPr>
                        </m:sSupPr>
                        <m:e>
                          <m:sSup>
                            <m:sSupPr>
                              <m:ctrlPr>
                                <a:rPr lang="en-US" altLang="zh-TW" b="0"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𝑊</m:t>
                              </m:r>
                            </m:e>
                            <m:sup>
                              <m:r>
                                <a:rPr lang="en-US" altLang="zh-TW" b="0" i="1" smtClean="0">
                                  <a:solidFill>
                                    <a:schemeClr val="tx1"/>
                                  </a:solidFill>
                                  <a:latin typeface="Cambria Math" panose="02040503050406030204" pitchFamily="18" charset="0"/>
                                </a:rPr>
                                <m:t>1</m:t>
                              </m:r>
                            </m:sup>
                          </m:sSup>
                        </m:e>
                        <m:sup>
                          <m:r>
                            <a:rPr lang="en-US" altLang="zh-TW" b="0" i="1" smtClean="0">
                              <a:solidFill>
                                <a:schemeClr val="tx1"/>
                              </a:solidFill>
                              <a:latin typeface="Cambria Math" panose="02040503050406030204" pitchFamily="18" charset="0"/>
                            </a:rPr>
                            <m:t>𝑇</m:t>
                          </m:r>
                        </m:sup>
                      </m:sSup>
                      <m:r>
                        <a:rPr lang="en-US" altLang="zh-TW" b="0" i="1" smtClean="0">
                          <a:solidFill>
                            <a:schemeClr val="tx1"/>
                          </a:solidFill>
                          <a:latin typeface="Cambria Math" panose="02040503050406030204" pitchFamily="18" charset="0"/>
                        </a:rPr>
                        <m:t>𝑋</m:t>
                      </m:r>
                      <m:r>
                        <a:rPr lang="en-US" altLang="zh-TW" b="0" i="1" smtClean="0">
                          <a:solidFill>
                            <a:schemeClr val="tx1"/>
                          </a:solidFill>
                          <a:latin typeface="Cambria Math" panose="02040503050406030204" pitchFamily="18" charset="0"/>
                        </a:rPr>
                        <m:t>+</m:t>
                      </m:r>
                      <m:sSup>
                        <m:sSupPr>
                          <m:ctrlPr>
                            <a:rPr lang="en-US" altLang="zh-TW" b="0"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𝑏</m:t>
                          </m:r>
                        </m:e>
                        <m:sup>
                          <m:r>
                            <a:rPr lang="en-US" altLang="zh-TW" b="0" i="1" smtClean="0">
                              <a:solidFill>
                                <a:schemeClr val="tx1"/>
                              </a:solidFill>
                              <a:latin typeface="Cambria Math" panose="02040503050406030204" pitchFamily="18" charset="0"/>
                            </a:rPr>
                            <m:t>1</m:t>
                          </m:r>
                        </m:sup>
                      </m:sSup>
                    </m:oMath>
                  </m:oMathPara>
                </a14:m>
                <a:endParaRPr lang="zh-TW" altLang="en-US" dirty="0"/>
              </a:p>
            </p:txBody>
          </p:sp>
        </mc:Choice>
        <mc:Fallback xmlns="">
          <p:sp>
            <p:nvSpPr>
              <p:cNvPr id="130" name="TextBox 129">
                <a:extLst>
                  <a:ext uri="{FF2B5EF4-FFF2-40B4-BE49-F238E27FC236}">
                    <a16:creationId xmlns:a16="http://schemas.microsoft.com/office/drawing/2014/main" id="{9F9F645A-C683-42EA-B7D2-56682C4E6603}"/>
                  </a:ext>
                </a:extLst>
              </p:cNvPr>
              <p:cNvSpPr txBox="1">
                <a:spLocks noRot="1" noChangeAspect="1" noMove="1" noResize="1" noEditPoints="1" noAdjustHandles="1" noChangeArrowheads="1" noChangeShapeType="1" noTextEdit="1"/>
              </p:cNvSpPr>
              <p:nvPr/>
            </p:nvSpPr>
            <p:spPr>
              <a:xfrm>
                <a:off x="2337425" y="5673034"/>
                <a:ext cx="2013358" cy="422808"/>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A2BE0491-EC06-4A79-9044-D1E141256DD0}"/>
                  </a:ext>
                </a:extLst>
              </p:cNvPr>
              <p:cNvSpPr txBox="1"/>
              <p:nvPr/>
            </p:nvSpPr>
            <p:spPr>
              <a:xfrm>
                <a:off x="2639457" y="6127504"/>
                <a:ext cx="1358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𝐴</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oMath>
                  </m:oMathPara>
                </a14:m>
                <a:endParaRPr lang="zh-TW" altLang="en-US" dirty="0"/>
              </a:p>
            </p:txBody>
          </p:sp>
        </mc:Choice>
        <mc:Fallback xmlns="">
          <p:sp>
            <p:nvSpPr>
              <p:cNvPr id="131" name="TextBox 130">
                <a:extLst>
                  <a:ext uri="{FF2B5EF4-FFF2-40B4-BE49-F238E27FC236}">
                    <a16:creationId xmlns:a16="http://schemas.microsoft.com/office/drawing/2014/main" id="{A2BE0491-EC06-4A79-9044-D1E141256DD0}"/>
                  </a:ext>
                </a:extLst>
              </p:cNvPr>
              <p:cNvSpPr txBox="1">
                <a:spLocks noRot="1" noChangeAspect="1" noMove="1" noResize="1" noEditPoints="1" noAdjustHandles="1" noChangeArrowheads="1" noChangeShapeType="1" noTextEdit="1"/>
              </p:cNvSpPr>
              <p:nvPr/>
            </p:nvSpPr>
            <p:spPr>
              <a:xfrm>
                <a:off x="2639457" y="6127504"/>
                <a:ext cx="1358962" cy="369332"/>
              </a:xfrm>
              <a:prstGeom prst="rect">
                <a:avLst/>
              </a:prstGeom>
              <a:blipFill>
                <a:blip r:embed="rId24"/>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EC389C33-541A-4802-8BBB-52629A6EADFB}"/>
                  </a:ext>
                </a:extLst>
              </p:cNvPr>
              <p:cNvSpPr txBox="1"/>
              <p:nvPr/>
            </p:nvSpPr>
            <p:spPr>
              <a:xfrm>
                <a:off x="6624622" y="5641372"/>
                <a:ext cx="2194637" cy="423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2</m:t>
                          </m:r>
                        </m:sup>
                      </m:sSup>
                      <m:r>
                        <a:rPr lang="en-US" altLang="zh-TW" b="0" i="1" smtClean="0">
                          <a:solidFill>
                            <a:schemeClr val="tx1"/>
                          </a:solidFill>
                          <a:latin typeface="Cambria Math" panose="02040503050406030204" pitchFamily="18" charset="0"/>
                        </a:rPr>
                        <m:t>=</m:t>
                      </m:r>
                      <m:sSup>
                        <m:sSupPr>
                          <m:ctrlPr>
                            <a:rPr lang="en-US" altLang="zh-TW" b="0" i="1" smtClean="0">
                              <a:solidFill>
                                <a:schemeClr val="tx1"/>
                              </a:solidFill>
                              <a:latin typeface="Cambria Math" panose="02040503050406030204" pitchFamily="18" charset="0"/>
                            </a:rPr>
                          </m:ctrlPr>
                        </m:sSupPr>
                        <m:e>
                          <m:sSup>
                            <m:sSupPr>
                              <m:ctrlPr>
                                <a:rPr lang="en-US" altLang="zh-TW" b="0"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𝑊</m:t>
                              </m:r>
                            </m:e>
                            <m:sup>
                              <m:r>
                                <a:rPr lang="en-US" altLang="zh-TW" b="0" i="1" smtClean="0">
                                  <a:solidFill>
                                    <a:schemeClr val="tx1"/>
                                  </a:solidFill>
                                  <a:latin typeface="Cambria Math" panose="02040503050406030204" pitchFamily="18" charset="0"/>
                                </a:rPr>
                                <m:t>2</m:t>
                              </m:r>
                            </m:sup>
                          </m:sSup>
                        </m:e>
                        <m:sup>
                          <m:r>
                            <a:rPr lang="en-US" altLang="zh-TW" b="0" i="1" smtClean="0">
                              <a:solidFill>
                                <a:schemeClr val="tx1"/>
                              </a:solidFill>
                              <a:latin typeface="Cambria Math" panose="02040503050406030204" pitchFamily="18" charset="0"/>
                            </a:rPr>
                            <m:t>𝑇</m:t>
                          </m:r>
                        </m:sup>
                      </m:s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𝐴</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sSup>
                        <m:sSupPr>
                          <m:ctrlPr>
                            <a:rPr lang="en-US" altLang="zh-TW" b="0"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𝑏</m:t>
                          </m:r>
                        </m:e>
                        <m:sup>
                          <m:r>
                            <a:rPr lang="en-US" altLang="zh-TW" b="0" i="1" smtClean="0">
                              <a:solidFill>
                                <a:schemeClr val="tx1"/>
                              </a:solidFill>
                              <a:latin typeface="Cambria Math" panose="02040503050406030204" pitchFamily="18" charset="0"/>
                            </a:rPr>
                            <m:t>2</m:t>
                          </m:r>
                        </m:sup>
                      </m:sSup>
                    </m:oMath>
                  </m:oMathPara>
                </a14:m>
                <a:endParaRPr lang="zh-TW" altLang="en-US" dirty="0"/>
              </a:p>
            </p:txBody>
          </p:sp>
        </mc:Choice>
        <mc:Fallback xmlns="">
          <p:sp>
            <p:nvSpPr>
              <p:cNvPr id="133" name="TextBox 132">
                <a:extLst>
                  <a:ext uri="{FF2B5EF4-FFF2-40B4-BE49-F238E27FC236}">
                    <a16:creationId xmlns:a16="http://schemas.microsoft.com/office/drawing/2014/main" id="{EC389C33-541A-4802-8BBB-52629A6EADFB}"/>
                  </a:ext>
                </a:extLst>
              </p:cNvPr>
              <p:cNvSpPr txBox="1">
                <a:spLocks noRot="1" noChangeAspect="1" noMove="1" noResize="1" noEditPoints="1" noAdjustHandles="1" noChangeArrowheads="1" noChangeShapeType="1" noTextEdit="1"/>
              </p:cNvSpPr>
              <p:nvPr/>
            </p:nvSpPr>
            <p:spPr>
              <a:xfrm>
                <a:off x="6624622" y="5641372"/>
                <a:ext cx="2194637" cy="42332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A9E9C411-440F-48F4-B61D-C6B8349CCC1D}"/>
                  </a:ext>
                </a:extLst>
              </p:cNvPr>
              <p:cNvSpPr txBox="1"/>
              <p:nvPr/>
            </p:nvSpPr>
            <p:spPr>
              <a:xfrm>
                <a:off x="6926655" y="6095842"/>
                <a:ext cx="1368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𝐴</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2</m:t>
                          </m:r>
                        </m:sup>
                      </m:sSup>
                      <m:r>
                        <a:rPr lang="en-US" altLang="zh-TW" b="0" i="1" smtClean="0">
                          <a:latin typeface="Cambria Math" panose="02040503050406030204" pitchFamily="18" charset="0"/>
                        </a:rPr>
                        <m:t>)</m:t>
                      </m:r>
                    </m:oMath>
                  </m:oMathPara>
                </a14:m>
                <a:endParaRPr lang="zh-TW" altLang="en-US" dirty="0"/>
              </a:p>
            </p:txBody>
          </p:sp>
        </mc:Choice>
        <mc:Fallback xmlns="">
          <p:sp>
            <p:nvSpPr>
              <p:cNvPr id="135" name="TextBox 134">
                <a:extLst>
                  <a:ext uri="{FF2B5EF4-FFF2-40B4-BE49-F238E27FC236}">
                    <a16:creationId xmlns:a16="http://schemas.microsoft.com/office/drawing/2014/main" id="{A9E9C411-440F-48F4-B61D-C6B8349CCC1D}"/>
                  </a:ext>
                </a:extLst>
              </p:cNvPr>
              <p:cNvSpPr txBox="1">
                <a:spLocks noRot="1" noChangeAspect="1" noMove="1" noResize="1" noEditPoints="1" noAdjustHandles="1" noChangeArrowheads="1" noChangeShapeType="1" noTextEdit="1"/>
              </p:cNvSpPr>
              <p:nvPr/>
            </p:nvSpPr>
            <p:spPr>
              <a:xfrm>
                <a:off x="6926655" y="6095842"/>
                <a:ext cx="1368836" cy="369332"/>
              </a:xfrm>
              <a:prstGeom prst="rect">
                <a:avLst/>
              </a:prstGeom>
              <a:blipFill>
                <a:blip r:embed="rId26"/>
                <a:stretch>
                  <a:fillRect b="-114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D9D57C8-69F0-4339-8D0F-D847E219A986}"/>
                  </a:ext>
                </a:extLst>
              </p:cNvPr>
              <p:cNvSpPr txBox="1"/>
              <p:nvPr/>
            </p:nvSpPr>
            <p:spPr>
              <a:xfrm>
                <a:off x="9197437" y="2023713"/>
                <a:ext cx="2797911" cy="1508746"/>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i="0" smtClean="0">
                          <a:latin typeface="Cambria Math" panose="02040503050406030204" pitchFamily="18" charset="0"/>
                        </a:rPr>
                        <m:t>∴</m:t>
                      </m:r>
                      <m:r>
                        <m:rPr>
                          <m:sty m:val="p"/>
                        </m:rPr>
                        <a:rPr lang="en-US" altLang="zh-TW" b="0" i="0" smtClean="0">
                          <a:latin typeface="Cambria Math" panose="02040503050406030204" pitchFamily="18" charset="0"/>
                        </a:rPr>
                        <m:t>parameters</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each</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layer</m:t>
                      </m:r>
                      <m:r>
                        <a:rPr lang="en-US" altLang="zh-TW" b="0" i="0" smtClean="0">
                          <a:latin typeface="Cambria Math" panose="02040503050406030204" pitchFamily="18" charset="0"/>
                        </a:rPr>
                        <m:t> </m:t>
                      </m:r>
                    </m:oMath>
                  </m:oMathPara>
                </a14:m>
                <a:endParaRPr lang="en-US" altLang="zh-TW"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could</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be</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generalized</m:t>
                      </m:r>
                      <m:r>
                        <a:rPr lang="en-US" altLang="zh-TW" b="0" i="0" smtClean="0">
                          <a:latin typeface="Cambria Math" panose="02040503050406030204" pitchFamily="18" charset="0"/>
                        </a:rPr>
                        <m:t>:</m:t>
                      </m:r>
                    </m:oMath>
                  </m:oMathPara>
                </a14:m>
                <a:endParaRPr lang="en-US" altLang="zh-TW" b="0" dirty="0">
                  <a:latin typeface="Cambria Math" panose="02040503050406030204" pitchFamily="18" charset="0"/>
                </a:endParaRPr>
              </a:p>
              <a:p>
                <a:endParaRPr lang="en-US" altLang="zh-TW"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smtClean="0">
                              <a:latin typeface="Cambria Math" panose="02040503050406030204" pitchFamily="18" charset="0"/>
                            </a:rPr>
                            <m:t>𝑛</m:t>
                          </m:r>
                        </m:sup>
                      </m:sSup>
                      <m:r>
                        <a:rPr lang="en-US" altLang="zh-TW" b="0" i="1" smtClean="0">
                          <a:latin typeface="Cambria Math" panose="02040503050406030204" pitchFamily="18" charset="0"/>
                        </a:rPr>
                        <m:t>=</m:t>
                      </m:r>
                      <m:sSup>
                        <m:sSupPr>
                          <m:ctrlPr>
                            <a:rPr lang="en-US" altLang="zh-TW" b="0" i="1" smtClean="0">
                              <a:solidFill>
                                <a:schemeClr val="tx1"/>
                              </a:solidFill>
                              <a:latin typeface="Cambria Math" panose="02040503050406030204" pitchFamily="18" charset="0"/>
                            </a:rPr>
                          </m:ctrlPr>
                        </m:sSupPr>
                        <m:e>
                          <m:sSup>
                            <m:sSupPr>
                              <m:ctrlPr>
                                <a:rPr lang="en-US" altLang="zh-TW" b="0" i="1" smtClean="0">
                                  <a:solidFill>
                                    <a:schemeClr val="tx1"/>
                                  </a:solidFill>
                                  <a:latin typeface="Cambria Math" panose="02040503050406030204" pitchFamily="18" charset="0"/>
                                </a:rPr>
                              </m:ctrlPr>
                            </m:sSupPr>
                            <m:e>
                              <m:r>
                                <a:rPr lang="en-US" altLang="zh-TW" b="0" i="1" smtClean="0">
                                  <a:solidFill>
                                    <a:schemeClr val="tx1"/>
                                  </a:solidFill>
                                  <a:latin typeface="Cambria Math" panose="02040503050406030204" pitchFamily="18" charset="0"/>
                                </a:rPr>
                                <m:t>𝑊</m:t>
                              </m:r>
                            </m:e>
                            <m:sup>
                              <m:r>
                                <a:rPr lang="en-US" altLang="zh-TW" b="0" i="1" smtClean="0">
                                  <a:solidFill>
                                    <a:schemeClr val="tx1"/>
                                  </a:solidFill>
                                  <a:latin typeface="Cambria Math" panose="02040503050406030204" pitchFamily="18" charset="0"/>
                                </a:rPr>
                                <m:t>𝑛</m:t>
                              </m:r>
                            </m:sup>
                          </m:sSup>
                        </m:e>
                        <m:sup>
                          <m:r>
                            <a:rPr lang="en-US" altLang="zh-TW" b="0" i="1" smtClean="0">
                              <a:solidFill>
                                <a:schemeClr val="tx1"/>
                              </a:solidFill>
                              <a:latin typeface="Cambria Math" panose="02040503050406030204" pitchFamily="18" charset="0"/>
                            </a:rPr>
                            <m:t>𝑇</m:t>
                          </m:r>
                        </m:sup>
                      </m:s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𝐴</m:t>
                          </m:r>
                        </m:e>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sSup>
                    </m:oMath>
                  </m:oMathPara>
                </a14:m>
                <a:endParaRPr lang="en-US" altLang="zh-TW" i="1" dirty="0"/>
              </a:p>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𝐴</m:t>
                          </m:r>
                        </m:e>
                        <m:sup>
                          <m:r>
                            <a:rPr lang="en-US" altLang="zh-TW" b="0" i="1" smtClean="0">
                              <a:latin typeface="Cambria Math" panose="02040503050406030204" pitchFamily="18" charset="0"/>
                            </a:rPr>
                            <m:t>𝑛</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𝑓</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dirty="0" smtClean="0">
                              <a:latin typeface="Cambria Math" panose="02040503050406030204" pitchFamily="18" charset="0"/>
                            </a:rPr>
                            <m:t>𝑍</m:t>
                          </m:r>
                        </m:e>
                        <m:sup>
                          <m:r>
                            <a:rPr lang="en-US" altLang="zh-TW" b="0" i="1" dirty="0" smtClean="0">
                              <a:latin typeface="Cambria Math" panose="02040503050406030204" pitchFamily="18" charset="0"/>
                            </a:rPr>
                            <m:t>𝑛</m:t>
                          </m:r>
                        </m:sup>
                      </m:sSup>
                      <m:r>
                        <a:rPr lang="en-US" altLang="zh-TW" b="0" i="1" smtClean="0">
                          <a:latin typeface="Cambria Math" panose="02040503050406030204" pitchFamily="18" charset="0"/>
                        </a:rPr>
                        <m:t>)</m:t>
                      </m:r>
                    </m:oMath>
                  </m:oMathPara>
                </a14:m>
                <a:endParaRPr lang="zh-TW" altLang="en-US" i="1" dirty="0"/>
              </a:p>
            </p:txBody>
          </p:sp>
        </mc:Choice>
        <mc:Fallback xmlns="">
          <p:sp>
            <p:nvSpPr>
              <p:cNvPr id="136" name="TextBox 135">
                <a:extLst>
                  <a:ext uri="{FF2B5EF4-FFF2-40B4-BE49-F238E27FC236}">
                    <a16:creationId xmlns:a16="http://schemas.microsoft.com/office/drawing/2014/main" id="{3D9D57C8-69F0-4339-8D0F-D847E219A986}"/>
                  </a:ext>
                </a:extLst>
              </p:cNvPr>
              <p:cNvSpPr txBox="1">
                <a:spLocks noRot="1" noChangeAspect="1" noMove="1" noResize="1" noEditPoints="1" noAdjustHandles="1" noChangeArrowheads="1" noChangeShapeType="1" noTextEdit="1"/>
              </p:cNvSpPr>
              <p:nvPr/>
            </p:nvSpPr>
            <p:spPr>
              <a:xfrm>
                <a:off x="9197437" y="2023713"/>
                <a:ext cx="2797911" cy="1508746"/>
              </a:xfrm>
              <a:prstGeom prst="rect">
                <a:avLst/>
              </a:prstGeom>
              <a:blipFill>
                <a:blip r:embed="rId27"/>
                <a:stretch>
                  <a:fillRect r="-434" b="-2008"/>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EBA9ACF6-42F3-4EBE-B2A4-F1A2583AEF41}"/>
                  </a:ext>
                </a:extLst>
              </p:cNvPr>
              <p:cNvSpPr/>
              <p:nvPr/>
            </p:nvSpPr>
            <p:spPr>
              <a:xfrm>
                <a:off x="2514374" y="3512528"/>
                <a:ext cx="596738" cy="43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dirty="0" smtClean="0">
                              <a:solidFill>
                                <a:schemeClr val="tx1"/>
                              </a:solidFill>
                              <a:latin typeface="Cambria Math" panose="02040503050406030204" pitchFamily="18" charset="0"/>
                            </a:rPr>
                          </m:ctrlPr>
                        </m:sSubSupPr>
                        <m:e>
                          <m:r>
                            <a:rPr lang="en-US" altLang="zh-TW" b="0" i="1" dirty="0" smtClean="0">
                              <a:solidFill>
                                <a:schemeClr val="tx1"/>
                              </a:solidFill>
                              <a:latin typeface="Cambria Math" panose="02040503050406030204" pitchFamily="18" charset="0"/>
                            </a:rPr>
                            <m:t>𝑏</m:t>
                          </m:r>
                        </m:e>
                        <m:sub>
                          <m:r>
                            <a:rPr lang="en-US" altLang="zh-TW" b="0" i="1" dirty="0" smtClean="0">
                              <a:solidFill>
                                <a:schemeClr val="tx1"/>
                              </a:solidFill>
                              <a:latin typeface="Cambria Math" panose="02040503050406030204" pitchFamily="18" charset="0"/>
                            </a:rPr>
                            <m:t>2</m:t>
                          </m:r>
                        </m:sub>
                        <m:sup>
                          <m:r>
                            <a:rPr lang="en-US" altLang="zh-TW" b="0" i="1" dirty="0"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137" name="Rectangle 136">
                <a:extLst>
                  <a:ext uri="{FF2B5EF4-FFF2-40B4-BE49-F238E27FC236}">
                    <a16:creationId xmlns:a16="http://schemas.microsoft.com/office/drawing/2014/main" id="{EBA9ACF6-42F3-4EBE-B2A4-F1A2583AEF41}"/>
                  </a:ext>
                </a:extLst>
              </p:cNvPr>
              <p:cNvSpPr>
                <a:spLocks noRot="1" noChangeAspect="1" noMove="1" noResize="1" noEditPoints="1" noAdjustHandles="1" noChangeArrowheads="1" noChangeShapeType="1" noTextEdit="1"/>
              </p:cNvSpPr>
              <p:nvPr/>
            </p:nvSpPr>
            <p:spPr>
              <a:xfrm>
                <a:off x="2514374" y="3512528"/>
                <a:ext cx="596738" cy="435302"/>
              </a:xfrm>
              <a:prstGeom prst="rect">
                <a:avLst/>
              </a:prstGeom>
              <a:blipFill>
                <a:blip r:embed="rId2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EFE2636C-2C95-4A74-9FBB-DF2D35CC1DE7}"/>
                  </a:ext>
                </a:extLst>
              </p:cNvPr>
              <p:cNvSpPr/>
              <p:nvPr/>
            </p:nvSpPr>
            <p:spPr>
              <a:xfrm>
                <a:off x="2559687" y="1646428"/>
                <a:ext cx="545223" cy="43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dirty="0" smtClean="0">
                              <a:solidFill>
                                <a:schemeClr val="tx1"/>
                              </a:solidFill>
                              <a:latin typeface="Cambria Math" panose="02040503050406030204" pitchFamily="18" charset="0"/>
                            </a:rPr>
                          </m:ctrlPr>
                        </m:sSubSupPr>
                        <m:e>
                          <m:r>
                            <a:rPr lang="en-US" altLang="zh-TW" b="0" i="1" dirty="0" smtClean="0">
                              <a:solidFill>
                                <a:schemeClr val="tx1"/>
                              </a:solidFill>
                              <a:latin typeface="Cambria Math" panose="02040503050406030204" pitchFamily="18" charset="0"/>
                            </a:rPr>
                            <m:t>𝑏</m:t>
                          </m:r>
                        </m:e>
                        <m:sub>
                          <m:r>
                            <a:rPr lang="en-US" altLang="zh-TW" b="0" i="1" dirty="0" smtClean="0">
                              <a:solidFill>
                                <a:schemeClr val="tx1"/>
                              </a:solidFill>
                              <a:latin typeface="Cambria Math" panose="02040503050406030204" pitchFamily="18" charset="0"/>
                            </a:rPr>
                            <m:t>1</m:t>
                          </m:r>
                        </m:sub>
                        <m:sup>
                          <m:r>
                            <a:rPr lang="en-US" altLang="zh-TW" b="0" i="1" dirty="0"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139" name="Rectangle 138">
                <a:extLst>
                  <a:ext uri="{FF2B5EF4-FFF2-40B4-BE49-F238E27FC236}">
                    <a16:creationId xmlns:a16="http://schemas.microsoft.com/office/drawing/2014/main" id="{EFE2636C-2C95-4A74-9FBB-DF2D35CC1DE7}"/>
                  </a:ext>
                </a:extLst>
              </p:cNvPr>
              <p:cNvSpPr>
                <a:spLocks noRot="1" noChangeAspect="1" noMove="1" noResize="1" noEditPoints="1" noAdjustHandles="1" noChangeArrowheads="1" noChangeShapeType="1" noTextEdit="1"/>
              </p:cNvSpPr>
              <p:nvPr/>
            </p:nvSpPr>
            <p:spPr>
              <a:xfrm>
                <a:off x="2559687" y="1646428"/>
                <a:ext cx="545223" cy="435302"/>
              </a:xfrm>
              <a:prstGeom prst="rect">
                <a:avLst/>
              </a:prstGeom>
              <a:blipFill>
                <a:blip r:embed="rId29"/>
                <a:stretch>
                  <a:fillRect/>
                </a:stretch>
              </a:blipFill>
            </p:spPr>
            <p:txBody>
              <a:bodyPr/>
              <a:lstStyle/>
              <a:p>
                <a:r>
                  <a:rPr lang="zh-TW" altLang="en-US">
                    <a:noFill/>
                  </a:rPr>
                  <a:t> </a:t>
                </a:r>
              </a:p>
            </p:txBody>
          </p:sp>
        </mc:Fallback>
      </mc:AlternateContent>
      <p:cxnSp>
        <p:nvCxnSpPr>
          <p:cNvPr id="143" name="Connector: Elbow 142">
            <a:extLst>
              <a:ext uri="{FF2B5EF4-FFF2-40B4-BE49-F238E27FC236}">
                <a16:creationId xmlns:a16="http://schemas.microsoft.com/office/drawing/2014/main" id="{D35B7799-7D4D-428E-BA2F-A6AED588BF8E}"/>
              </a:ext>
            </a:extLst>
          </p:cNvPr>
          <p:cNvCxnSpPr>
            <a:cxnSpLocks/>
            <a:stCxn id="139" idx="3"/>
            <a:endCxn id="55" idx="0"/>
          </p:cNvCxnSpPr>
          <p:nvPr/>
        </p:nvCxnSpPr>
        <p:spPr>
          <a:xfrm>
            <a:off x="3104910" y="1864079"/>
            <a:ext cx="239194" cy="4819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9CC470D3-AE31-4A2C-A6B8-6618FDBD8DF7}"/>
              </a:ext>
            </a:extLst>
          </p:cNvPr>
          <p:cNvCxnSpPr>
            <a:cxnSpLocks/>
            <a:stCxn id="137" idx="3"/>
            <a:endCxn id="57" idx="0"/>
          </p:cNvCxnSpPr>
          <p:nvPr/>
        </p:nvCxnSpPr>
        <p:spPr>
          <a:xfrm>
            <a:off x="3111112" y="3730179"/>
            <a:ext cx="232992" cy="2902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9095CCE4-460C-4B45-B9AE-41B46C0838B7}"/>
                  </a:ext>
                </a:extLst>
              </p:cNvPr>
              <p:cNvSpPr/>
              <p:nvPr/>
            </p:nvSpPr>
            <p:spPr>
              <a:xfrm>
                <a:off x="6624623" y="1183809"/>
                <a:ext cx="545223" cy="43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dirty="0" smtClean="0">
                              <a:solidFill>
                                <a:schemeClr val="tx1"/>
                              </a:solidFill>
                              <a:latin typeface="Cambria Math" panose="02040503050406030204" pitchFamily="18" charset="0"/>
                            </a:rPr>
                          </m:ctrlPr>
                        </m:sSubSupPr>
                        <m:e>
                          <m:r>
                            <a:rPr lang="en-US" altLang="zh-TW" b="0" i="1" dirty="0" smtClean="0">
                              <a:solidFill>
                                <a:schemeClr val="tx1"/>
                              </a:solidFill>
                              <a:latin typeface="Cambria Math" panose="02040503050406030204" pitchFamily="18" charset="0"/>
                            </a:rPr>
                            <m:t>𝑏</m:t>
                          </m:r>
                        </m:e>
                        <m:sub>
                          <m:r>
                            <a:rPr lang="en-US" altLang="zh-TW" b="0" i="1" dirty="0" smtClean="0">
                              <a:solidFill>
                                <a:schemeClr val="tx1"/>
                              </a:solidFill>
                              <a:latin typeface="Cambria Math" panose="02040503050406030204" pitchFamily="18" charset="0"/>
                            </a:rPr>
                            <m:t>1</m:t>
                          </m:r>
                        </m:sub>
                        <m:sup>
                          <m:r>
                            <a:rPr lang="en-US" altLang="zh-TW" b="0" i="1" dirty="0"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48" name="Rectangle 147">
                <a:extLst>
                  <a:ext uri="{FF2B5EF4-FFF2-40B4-BE49-F238E27FC236}">
                    <a16:creationId xmlns:a16="http://schemas.microsoft.com/office/drawing/2014/main" id="{9095CCE4-460C-4B45-B9AE-41B46C0838B7}"/>
                  </a:ext>
                </a:extLst>
              </p:cNvPr>
              <p:cNvSpPr>
                <a:spLocks noRot="1" noChangeAspect="1" noMove="1" noResize="1" noEditPoints="1" noAdjustHandles="1" noChangeArrowheads="1" noChangeShapeType="1" noTextEdit="1"/>
              </p:cNvSpPr>
              <p:nvPr/>
            </p:nvSpPr>
            <p:spPr>
              <a:xfrm>
                <a:off x="6624623" y="1183809"/>
                <a:ext cx="545223" cy="435302"/>
              </a:xfrm>
              <a:prstGeom prst="rect">
                <a:avLst/>
              </a:prstGeom>
              <a:blipFill>
                <a:blip r:embed="rId30"/>
                <a:stretch>
                  <a:fillRect/>
                </a:stretch>
              </a:blipFill>
            </p:spPr>
            <p:txBody>
              <a:bodyPr/>
              <a:lstStyle/>
              <a:p>
                <a:r>
                  <a:rPr lang="zh-TW" altLang="en-US">
                    <a:noFill/>
                  </a:rPr>
                  <a:t> </a:t>
                </a:r>
              </a:p>
            </p:txBody>
          </p:sp>
        </mc:Fallback>
      </mc:AlternateContent>
      <p:cxnSp>
        <p:nvCxnSpPr>
          <p:cNvPr id="149" name="Connector: Elbow 148">
            <a:extLst>
              <a:ext uri="{FF2B5EF4-FFF2-40B4-BE49-F238E27FC236}">
                <a16:creationId xmlns:a16="http://schemas.microsoft.com/office/drawing/2014/main" id="{6014CC66-4F47-4184-9315-C85E2DC9B5D2}"/>
              </a:ext>
            </a:extLst>
          </p:cNvPr>
          <p:cNvCxnSpPr>
            <a:cxnSpLocks/>
            <a:stCxn id="148" idx="3"/>
            <a:endCxn id="36" idx="0"/>
          </p:cNvCxnSpPr>
          <p:nvPr/>
        </p:nvCxnSpPr>
        <p:spPr>
          <a:xfrm>
            <a:off x="7169846" y="1401460"/>
            <a:ext cx="299153" cy="4643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6DE3846F-17A8-48B2-ACC5-DF57E5B51CD9}"/>
                  </a:ext>
                </a:extLst>
              </p:cNvPr>
              <p:cNvSpPr/>
              <p:nvPr/>
            </p:nvSpPr>
            <p:spPr>
              <a:xfrm>
                <a:off x="6672147" y="2643555"/>
                <a:ext cx="545223" cy="43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dirty="0" smtClean="0">
                              <a:solidFill>
                                <a:schemeClr val="tx1"/>
                              </a:solidFill>
                              <a:latin typeface="Cambria Math" panose="02040503050406030204" pitchFamily="18" charset="0"/>
                            </a:rPr>
                          </m:ctrlPr>
                        </m:sSubSupPr>
                        <m:e>
                          <m:r>
                            <a:rPr lang="en-US" altLang="zh-TW" b="0" i="1" dirty="0" smtClean="0">
                              <a:solidFill>
                                <a:schemeClr val="tx1"/>
                              </a:solidFill>
                              <a:latin typeface="Cambria Math" panose="02040503050406030204" pitchFamily="18" charset="0"/>
                            </a:rPr>
                            <m:t>𝑏</m:t>
                          </m:r>
                        </m:e>
                        <m:sub>
                          <m:r>
                            <a:rPr lang="en-US" altLang="zh-TW" b="0" i="1" dirty="0" smtClean="0">
                              <a:solidFill>
                                <a:schemeClr val="tx1"/>
                              </a:solidFill>
                              <a:latin typeface="Cambria Math" panose="02040503050406030204" pitchFamily="18" charset="0"/>
                            </a:rPr>
                            <m:t>2</m:t>
                          </m:r>
                        </m:sub>
                        <m:sup>
                          <m:r>
                            <a:rPr lang="en-US" altLang="zh-TW" b="0" i="1" dirty="0"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51" name="Rectangle 150">
                <a:extLst>
                  <a:ext uri="{FF2B5EF4-FFF2-40B4-BE49-F238E27FC236}">
                    <a16:creationId xmlns:a16="http://schemas.microsoft.com/office/drawing/2014/main" id="{6DE3846F-17A8-48B2-ACC5-DF57E5B51CD9}"/>
                  </a:ext>
                </a:extLst>
              </p:cNvPr>
              <p:cNvSpPr>
                <a:spLocks noRot="1" noChangeAspect="1" noMove="1" noResize="1" noEditPoints="1" noAdjustHandles="1" noChangeArrowheads="1" noChangeShapeType="1" noTextEdit="1"/>
              </p:cNvSpPr>
              <p:nvPr/>
            </p:nvSpPr>
            <p:spPr>
              <a:xfrm>
                <a:off x="6672147" y="2643555"/>
                <a:ext cx="545223" cy="435302"/>
              </a:xfrm>
              <a:prstGeom prst="rect">
                <a:avLst/>
              </a:prstGeom>
              <a:blipFill>
                <a:blip r:embed="rId31"/>
                <a:stretch>
                  <a:fillRect/>
                </a:stretch>
              </a:blipFill>
            </p:spPr>
            <p:txBody>
              <a:bodyPr/>
              <a:lstStyle/>
              <a:p>
                <a:r>
                  <a:rPr lang="zh-TW" altLang="en-US">
                    <a:noFill/>
                  </a:rPr>
                  <a:t> </a:t>
                </a:r>
              </a:p>
            </p:txBody>
          </p:sp>
        </mc:Fallback>
      </mc:AlternateContent>
      <p:cxnSp>
        <p:nvCxnSpPr>
          <p:cNvPr id="152" name="Connector: Elbow 151">
            <a:extLst>
              <a:ext uri="{FF2B5EF4-FFF2-40B4-BE49-F238E27FC236}">
                <a16:creationId xmlns:a16="http://schemas.microsoft.com/office/drawing/2014/main" id="{DBE9A86B-4109-4777-AB34-44B0584C07D5}"/>
              </a:ext>
            </a:extLst>
          </p:cNvPr>
          <p:cNvCxnSpPr>
            <a:cxnSpLocks/>
            <a:stCxn id="151" idx="3"/>
            <a:endCxn id="34" idx="0"/>
          </p:cNvCxnSpPr>
          <p:nvPr/>
        </p:nvCxnSpPr>
        <p:spPr>
          <a:xfrm>
            <a:off x="7217370" y="2861206"/>
            <a:ext cx="251629" cy="4702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Rectangle 153">
                <a:extLst>
                  <a:ext uri="{FF2B5EF4-FFF2-40B4-BE49-F238E27FC236}">
                    <a16:creationId xmlns:a16="http://schemas.microsoft.com/office/drawing/2014/main" id="{12DA2577-2EAE-41B6-91D1-23B41CDD970F}"/>
                  </a:ext>
                </a:extLst>
              </p:cNvPr>
              <p:cNvSpPr/>
              <p:nvPr/>
            </p:nvSpPr>
            <p:spPr>
              <a:xfrm>
                <a:off x="6637888" y="4095438"/>
                <a:ext cx="545223" cy="43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b="0" i="1" dirty="0" smtClean="0">
                              <a:solidFill>
                                <a:schemeClr val="tx1"/>
                              </a:solidFill>
                              <a:latin typeface="Cambria Math" panose="02040503050406030204" pitchFamily="18" charset="0"/>
                            </a:rPr>
                          </m:ctrlPr>
                        </m:sSubSupPr>
                        <m:e>
                          <m:r>
                            <a:rPr lang="en-US" altLang="zh-TW" b="0" i="1" dirty="0" smtClean="0">
                              <a:solidFill>
                                <a:schemeClr val="tx1"/>
                              </a:solidFill>
                              <a:latin typeface="Cambria Math" panose="02040503050406030204" pitchFamily="18" charset="0"/>
                            </a:rPr>
                            <m:t>𝑏</m:t>
                          </m:r>
                        </m:e>
                        <m:sub>
                          <m:r>
                            <a:rPr lang="en-US" altLang="zh-TW" b="0" i="1" dirty="0" smtClean="0">
                              <a:solidFill>
                                <a:schemeClr val="tx1"/>
                              </a:solidFill>
                              <a:latin typeface="Cambria Math" panose="02040503050406030204" pitchFamily="18" charset="0"/>
                            </a:rPr>
                            <m:t>3</m:t>
                          </m:r>
                        </m:sub>
                        <m:sup>
                          <m:r>
                            <a:rPr lang="en-US" altLang="zh-TW" b="0" i="1" dirty="0"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54" name="Rectangle 153">
                <a:extLst>
                  <a:ext uri="{FF2B5EF4-FFF2-40B4-BE49-F238E27FC236}">
                    <a16:creationId xmlns:a16="http://schemas.microsoft.com/office/drawing/2014/main" id="{12DA2577-2EAE-41B6-91D1-23B41CDD970F}"/>
                  </a:ext>
                </a:extLst>
              </p:cNvPr>
              <p:cNvSpPr>
                <a:spLocks noRot="1" noChangeAspect="1" noMove="1" noResize="1" noEditPoints="1" noAdjustHandles="1" noChangeArrowheads="1" noChangeShapeType="1" noTextEdit="1"/>
              </p:cNvSpPr>
              <p:nvPr/>
            </p:nvSpPr>
            <p:spPr>
              <a:xfrm>
                <a:off x="6637888" y="4095438"/>
                <a:ext cx="545223" cy="435302"/>
              </a:xfrm>
              <a:prstGeom prst="rect">
                <a:avLst/>
              </a:prstGeom>
              <a:blipFill>
                <a:blip r:embed="rId32"/>
                <a:stretch>
                  <a:fillRect/>
                </a:stretch>
              </a:blipFill>
            </p:spPr>
            <p:txBody>
              <a:bodyPr/>
              <a:lstStyle/>
              <a:p>
                <a:r>
                  <a:rPr lang="zh-TW" altLang="en-US">
                    <a:noFill/>
                  </a:rPr>
                  <a:t> </a:t>
                </a:r>
              </a:p>
            </p:txBody>
          </p:sp>
        </mc:Fallback>
      </mc:AlternateContent>
      <p:cxnSp>
        <p:nvCxnSpPr>
          <p:cNvPr id="155" name="Connector: Elbow 154">
            <a:extLst>
              <a:ext uri="{FF2B5EF4-FFF2-40B4-BE49-F238E27FC236}">
                <a16:creationId xmlns:a16="http://schemas.microsoft.com/office/drawing/2014/main" id="{DCB473DD-FEFD-4A61-94F8-9F516AD4371F}"/>
              </a:ext>
            </a:extLst>
          </p:cNvPr>
          <p:cNvCxnSpPr>
            <a:cxnSpLocks/>
            <a:stCxn id="154" idx="3"/>
            <a:endCxn id="38" idx="0"/>
          </p:cNvCxnSpPr>
          <p:nvPr/>
        </p:nvCxnSpPr>
        <p:spPr>
          <a:xfrm>
            <a:off x="7183111" y="4313089"/>
            <a:ext cx="285889" cy="484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90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684C-EDF8-4047-A46C-E8202114F3B6}"/>
              </a:ext>
            </a:extLst>
          </p:cNvPr>
          <p:cNvSpPr>
            <a:spLocks noGrp="1"/>
          </p:cNvSpPr>
          <p:nvPr>
            <p:ph type="title"/>
          </p:nvPr>
        </p:nvSpPr>
        <p:spPr>
          <a:xfrm>
            <a:off x="838200" y="94218"/>
            <a:ext cx="10515600" cy="1325563"/>
          </a:xfrm>
        </p:spPr>
        <p:txBody>
          <a:bodyPr/>
          <a:lstStyle/>
          <a:p>
            <a:pPr algn="ctr"/>
            <a:r>
              <a:rPr lang="en-US" altLang="zh-TW" dirty="0"/>
              <a:t>Q2: Back propagation</a:t>
            </a:r>
            <a:endParaRPr lang="zh-TW" alt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4C0AB999-49F5-44A6-A7C5-8D38B60EF1FF}"/>
                  </a:ext>
                </a:extLst>
              </p:cNvPr>
              <p:cNvSpPr/>
              <p:nvPr/>
            </p:nvSpPr>
            <p:spPr>
              <a:xfrm>
                <a:off x="1888613" y="1753363"/>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b="0" i="1" smtClean="0">
                              <a:solidFill>
                                <a:schemeClr val="tx1"/>
                              </a:solidFill>
                              <a:latin typeface="Cambria Math" panose="02040503050406030204" pitchFamily="18" charset="0"/>
                            </a:rPr>
                          </m:ctrlPr>
                        </m:acc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1</m:t>
                              </m:r>
                            </m:sub>
                          </m:sSub>
                        </m:e>
                      </m:acc>
                    </m:oMath>
                  </m:oMathPara>
                </a14:m>
                <a:endParaRPr lang="zh-TW" altLang="en-US" dirty="0"/>
              </a:p>
            </p:txBody>
          </p:sp>
        </mc:Choice>
        <mc:Fallback xmlns="">
          <p:sp>
            <p:nvSpPr>
              <p:cNvPr id="4" name="Oval 3">
                <a:extLst>
                  <a:ext uri="{FF2B5EF4-FFF2-40B4-BE49-F238E27FC236}">
                    <a16:creationId xmlns:a16="http://schemas.microsoft.com/office/drawing/2014/main" id="{4C0AB999-49F5-44A6-A7C5-8D38B60EF1FF}"/>
                  </a:ext>
                </a:extLst>
              </p:cNvPr>
              <p:cNvSpPr>
                <a:spLocks noRot="1" noChangeAspect="1" noMove="1" noResize="1" noEditPoints="1" noAdjustHandles="1" noChangeArrowheads="1" noChangeShapeType="1" noTextEdit="1"/>
              </p:cNvSpPr>
              <p:nvPr/>
            </p:nvSpPr>
            <p:spPr>
              <a:xfrm>
                <a:off x="1888613" y="1753363"/>
                <a:ext cx="734939" cy="743484"/>
              </a:xfrm>
              <a:prstGeom prst="ellipse">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D9242FFF-DD7F-46D8-979C-2782FAD5005A}"/>
                  </a:ext>
                </a:extLst>
              </p:cNvPr>
              <p:cNvSpPr/>
              <p:nvPr/>
            </p:nvSpPr>
            <p:spPr>
              <a:xfrm>
                <a:off x="1888613" y="2836542"/>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b="0" i="1" smtClean="0">
                              <a:solidFill>
                                <a:schemeClr val="tx1"/>
                              </a:solidFill>
                              <a:latin typeface="Cambria Math" panose="02040503050406030204" pitchFamily="18" charset="0"/>
                            </a:rPr>
                          </m:ctrlPr>
                        </m:acc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2</m:t>
                              </m:r>
                            </m:sub>
                          </m:sSub>
                        </m:e>
                      </m:acc>
                    </m:oMath>
                  </m:oMathPara>
                </a14:m>
                <a:endParaRPr lang="zh-TW" altLang="en-US" dirty="0"/>
              </a:p>
            </p:txBody>
          </p:sp>
        </mc:Choice>
        <mc:Fallback xmlns="">
          <p:sp>
            <p:nvSpPr>
              <p:cNvPr id="6" name="Oval 5">
                <a:extLst>
                  <a:ext uri="{FF2B5EF4-FFF2-40B4-BE49-F238E27FC236}">
                    <a16:creationId xmlns:a16="http://schemas.microsoft.com/office/drawing/2014/main" id="{D9242FFF-DD7F-46D8-979C-2782FAD5005A}"/>
                  </a:ext>
                </a:extLst>
              </p:cNvPr>
              <p:cNvSpPr>
                <a:spLocks noRot="1" noChangeAspect="1" noMove="1" noResize="1" noEditPoints="1" noAdjustHandles="1" noChangeArrowheads="1" noChangeShapeType="1" noTextEdit="1"/>
              </p:cNvSpPr>
              <p:nvPr/>
            </p:nvSpPr>
            <p:spPr>
              <a:xfrm>
                <a:off x="1888613" y="2836542"/>
                <a:ext cx="734939" cy="743484"/>
              </a:xfrm>
              <a:prstGeom prst="ellipse">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9F653EC8-0F55-4193-9113-FB5F84C0EB05}"/>
                  </a:ext>
                </a:extLst>
              </p:cNvPr>
              <p:cNvSpPr/>
              <p:nvPr/>
            </p:nvSpPr>
            <p:spPr>
              <a:xfrm>
                <a:off x="1888613" y="3919721"/>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b="0" i="1" smtClean="0">
                              <a:solidFill>
                                <a:schemeClr val="tx1"/>
                              </a:solidFill>
                              <a:latin typeface="Cambria Math" panose="02040503050406030204" pitchFamily="18" charset="0"/>
                            </a:rPr>
                          </m:ctrlPr>
                        </m:accPr>
                        <m:e>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3</m:t>
                              </m:r>
                            </m:sub>
                          </m:sSub>
                        </m:e>
                      </m:acc>
                    </m:oMath>
                  </m:oMathPara>
                </a14:m>
                <a:endParaRPr lang="zh-TW" altLang="en-US" dirty="0"/>
              </a:p>
            </p:txBody>
          </p:sp>
        </mc:Choice>
        <mc:Fallback xmlns="">
          <p:sp>
            <p:nvSpPr>
              <p:cNvPr id="8" name="Oval 7">
                <a:extLst>
                  <a:ext uri="{FF2B5EF4-FFF2-40B4-BE49-F238E27FC236}">
                    <a16:creationId xmlns:a16="http://schemas.microsoft.com/office/drawing/2014/main" id="{9F653EC8-0F55-4193-9113-FB5F84C0EB05}"/>
                  </a:ext>
                </a:extLst>
              </p:cNvPr>
              <p:cNvSpPr>
                <a:spLocks noRot="1" noChangeAspect="1" noMove="1" noResize="1" noEditPoints="1" noAdjustHandles="1" noChangeArrowheads="1" noChangeShapeType="1" noTextEdit="1"/>
              </p:cNvSpPr>
              <p:nvPr/>
            </p:nvSpPr>
            <p:spPr>
              <a:xfrm>
                <a:off x="1888613" y="3919721"/>
                <a:ext cx="734939" cy="743484"/>
              </a:xfrm>
              <a:prstGeom prst="ellipse">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7B4BFDA-C138-4426-86FE-E254ACF25D7F}"/>
                  </a:ext>
                </a:extLst>
              </p:cNvPr>
              <p:cNvSpPr/>
              <p:nvPr/>
            </p:nvSpPr>
            <p:spPr>
              <a:xfrm>
                <a:off x="304979" y="1749091"/>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1</m:t>
                          </m:r>
                        </m:sub>
                      </m:sSub>
                    </m:oMath>
                  </m:oMathPara>
                </a14:m>
                <a:endParaRPr lang="zh-TW" altLang="en-US" dirty="0"/>
              </a:p>
            </p:txBody>
          </p:sp>
        </mc:Choice>
        <mc:Fallback xmlns="">
          <p:sp>
            <p:nvSpPr>
              <p:cNvPr id="10" name="Oval 9">
                <a:extLst>
                  <a:ext uri="{FF2B5EF4-FFF2-40B4-BE49-F238E27FC236}">
                    <a16:creationId xmlns:a16="http://schemas.microsoft.com/office/drawing/2014/main" id="{17B4BFDA-C138-4426-86FE-E254ACF25D7F}"/>
                  </a:ext>
                </a:extLst>
              </p:cNvPr>
              <p:cNvSpPr>
                <a:spLocks noRot="1" noChangeAspect="1" noMove="1" noResize="1" noEditPoints="1" noAdjustHandles="1" noChangeArrowheads="1" noChangeShapeType="1" noTextEdit="1"/>
              </p:cNvSpPr>
              <p:nvPr/>
            </p:nvSpPr>
            <p:spPr>
              <a:xfrm>
                <a:off x="304979" y="1749091"/>
                <a:ext cx="734939" cy="743484"/>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CFADA5DA-F958-4132-9ED9-9847D6FAF59E}"/>
                  </a:ext>
                </a:extLst>
              </p:cNvPr>
              <p:cNvSpPr/>
              <p:nvPr/>
            </p:nvSpPr>
            <p:spPr>
              <a:xfrm>
                <a:off x="304979" y="2832270"/>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2</m:t>
                          </m:r>
                        </m:sub>
                      </m:sSub>
                    </m:oMath>
                  </m:oMathPara>
                </a14:m>
                <a:endParaRPr lang="zh-TW" altLang="en-US" dirty="0"/>
              </a:p>
            </p:txBody>
          </p:sp>
        </mc:Choice>
        <mc:Fallback xmlns="">
          <p:sp>
            <p:nvSpPr>
              <p:cNvPr id="12" name="Oval 11">
                <a:extLst>
                  <a:ext uri="{FF2B5EF4-FFF2-40B4-BE49-F238E27FC236}">
                    <a16:creationId xmlns:a16="http://schemas.microsoft.com/office/drawing/2014/main" id="{CFADA5DA-F958-4132-9ED9-9847D6FAF59E}"/>
                  </a:ext>
                </a:extLst>
              </p:cNvPr>
              <p:cNvSpPr>
                <a:spLocks noRot="1" noChangeAspect="1" noMove="1" noResize="1" noEditPoints="1" noAdjustHandles="1" noChangeArrowheads="1" noChangeShapeType="1" noTextEdit="1"/>
              </p:cNvSpPr>
              <p:nvPr/>
            </p:nvSpPr>
            <p:spPr>
              <a:xfrm>
                <a:off x="304979" y="2832270"/>
                <a:ext cx="734939" cy="743484"/>
              </a:xfrm>
              <a:prstGeom prst="ellipse">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06B94D2-F3BD-4A56-86A2-8171845882EA}"/>
                  </a:ext>
                </a:extLst>
              </p:cNvPr>
              <p:cNvSpPr/>
              <p:nvPr/>
            </p:nvSpPr>
            <p:spPr>
              <a:xfrm>
                <a:off x="304979" y="3915449"/>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𝑦</m:t>
                          </m:r>
                        </m:e>
                        <m:sub>
                          <m:r>
                            <a:rPr lang="en-US" altLang="zh-TW" b="0" i="1" smtClean="0">
                              <a:solidFill>
                                <a:schemeClr val="tx1"/>
                              </a:solidFill>
                              <a:latin typeface="Cambria Math" panose="02040503050406030204" pitchFamily="18" charset="0"/>
                            </a:rPr>
                            <m:t>3</m:t>
                          </m:r>
                        </m:sub>
                      </m:sSub>
                    </m:oMath>
                  </m:oMathPara>
                </a14:m>
                <a:endParaRPr lang="zh-TW" altLang="en-US" dirty="0"/>
              </a:p>
            </p:txBody>
          </p:sp>
        </mc:Choice>
        <mc:Fallback xmlns="">
          <p:sp>
            <p:nvSpPr>
              <p:cNvPr id="14" name="Oval 13">
                <a:extLst>
                  <a:ext uri="{FF2B5EF4-FFF2-40B4-BE49-F238E27FC236}">
                    <a16:creationId xmlns:a16="http://schemas.microsoft.com/office/drawing/2014/main" id="{B06B94D2-F3BD-4A56-86A2-8171845882EA}"/>
                  </a:ext>
                </a:extLst>
              </p:cNvPr>
              <p:cNvSpPr>
                <a:spLocks noRot="1" noChangeAspect="1" noMove="1" noResize="1" noEditPoints="1" noAdjustHandles="1" noChangeArrowheads="1" noChangeShapeType="1" noTextEdit="1"/>
              </p:cNvSpPr>
              <p:nvPr/>
            </p:nvSpPr>
            <p:spPr>
              <a:xfrm>
                <a:off x="304979" y="3915449"/>
                <a:ext cx="734939" cy="743484"/>
              </a:xfrm>
              <a:prstGeom prst="ellipse">
                <a:avLst/>
              </a:prstGeom>
              <a:blipFill>
                <a:blip r:embed="rId7"/>
                <a:stretch>
                  <a:fillRect/>
                </a:stretch>
              </a:blipFill>
            </p:spPr>
            <p:txBody>
              <a:bodyPr/>
              <a:lstStyle/>
              <a:p>
                <a:r>
                  <a:rPr lang="zh-TW" altLang="en-US">
                    <a:noFill/>
                  </a:rPr>
                  <a:t> </a:t>
                </a:r>
              </a:p>
            </p:txBody>
          </p:sp>
        </mc:Fallback>
      </mc:AlternateContent>
      <p:sp>
        <p:nvSpPr>
          <p:cNvPr id="15" name="Arrow: Left-Right 14">
            <a:extLst>
              <a:ext uri="{FF2B5EF4-FFF2-40B4-BE49-F238E27FC236}">
                <a16:creationId xmlns:a16="http://schemas.microsoft.com/office/drawing/2014/main" id="{F1984C11-FE33-414C-B1B7-C6FD1DC12FE3}"/>
              </a:ext>
            </a:extLst>
          </p:cNvPr>
          <p:cNvSpPr/>
          <p:nvPr/>
        </p:nvSpPr>
        <p:spPr>
          <a:xfrm>
            <a:off x="1039919" y="1992645"/>
            <a:ext cx="823062" cy="26492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8FE8E8-949C-426C-875B-3AB1F77764A6}"/>
                  </a:ext>
                </a:extLst>
              </p:cNvPr>
              <p:cNvSpPr txBox="1"/>
              <p:nvPr/>
            </p:nvSpPr>
            <p:spPr>
              <a:xfrm>
                <a:off x="304979" y="310686"/>
                <a:ext cx="2031071" cy="1010726"/>
              </a:xfrm>
              <a:prstGeom prst="rect">
                <a:avLst/>
              </a:prstGeom>
              <a:noFill/>
              <a:ln>
                <a:solidFill>
                  <a:schemeClr val="tx1"/>
                </a:solidFill>
              </a:ln>
            </p:spPr>
            <p:txBody>
              <a:bodyPr wrap="square" rtlCol="0">
                <a:spAutoFit/>
              </a:bodyPr>
              <a:lstStyle/>
              <a:p>
                <a:r>
                  <a:rPr lang="en-US" altLang="zh-TW" sz="1600" dirty="0"/>
                  <a:t>Loss: Cross-entropy</a:t>
                </a:r>
              </a:p>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m:t>
                      </m:r>
                      <m:nary>
                        <m:naryPr>
                          <m:chr m:val="∑"/>
                          <m:ctrlPr>
                            <a:rPr lang="en-US" altLang="zh-TW" sz="1600" b="0" i="1" smtClean="0">
                              <a:latin typeface="Cambria Math" panose="02040503050406030204" pitchFamily="18" charset="0"/>
                            </a:rPr>
                          </m:ctrlPr>
                        </m:naryPr>
                        <m:sub>
                          <m:r>
                            <m:rPr>
                              <m:brk m:alnAt="23"/>
                            </m:rPr>
                            <a:rPr lang="en-US" altLang="zh-TW" sz="1600" b="0" i="1" smtClean="0">
                              <a:latin typeface="Cambria Math" panose="02040503050406030204" pitchFamily="18" charset="0"/>
                            </a:rPr>
                            <m:t>𝑖</m:t>
                          </m:r>
                          <m:r>
                            <a:rPr lang="en-US" altLang="zh-TW" sz="1600" b="0" i="1" smtClean="0">
                              <a:latin typeface="Cambria Math" panose="02040503050406030204" pitchFamily="18" charset="0"/>
                            </a:rPr>
                            <m:t>=1</m:t>
                          </m:r>
                        </m:sub>
                        <m:sup>
                          <m:r>
                            <a:rPr lang="en-US" altLang="zh-TW" sz="1600" b="0" i="1" smtClean="0">
                              <a:latin typeface="Cambria Math" panose="02040503050406030204" pitchFamily="18" charset="0"/>
                            </a:rPr>
                            <m:t>𝑛</m:t>
                          </m:r>
                        </m:sup>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func>
                            <m:funcPr>
                              <m:ctrlPr>
                                <a:rPr lang="en-US" altLang="zh-TW" sz="1600" b="0" i="1" smtClean="0">
                                  <a:latin typeface="Cambria Math" panose="02040503050406030204" pitchFamily="18" charset="0"/>
                                </a:rPr>
                              </m:ctrlPr>
                            </m:funcPr>
                            <m:fName>
                              <m:r>
                                <m:rPr>
                                  <m:sty m:val="p"/>
                                </m:rPr>
                                <a:rPr lang="en-US" altLang="zh-TW" sz="1600" b="0" i="0" smtClean="0">
                                  <a:latin typeface="Cambria Math" panose="02040503050406030204" pitchFamily="18" charset="0"/>
                                </a:rPr>
                                <m:t>ln</m:t>
                              </m:r>
                            </m:fName>
                            <m:e>
                              <m:acc>
                                <m:accPr>
                                  <m:chr m:val="̂"/>
                                  <m:ctrlPr>
                                    <a:rPr lang="en-US" altLang="zh-TW" sz="1600" b="0" i="1" smtClean="0">
                                      <a:latin typeface="Cambria Math" panose="02040503050406030204" pitchFamily="18" charset="0"/>
                                    </a:rPr>
                                  </m:ctrlPr>
                                </m:acc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e>
                              </m:acc>
                            </m:e>
                          </m:func>
                        </m:e>
                      </m:nary>
                    </m:oMath>
                  </m:oMathPara>
                </a14:m>
                <a:endParaRPr lang="zh-TW" altLang="en-US" sz="1600" dirty="0"/>
              </a:p>
            </p:txBody>
          </p:sp>
        </mc:Choice>
        <mc:Fallback xmlns="">
          <p:sp>
            <p:nvSpPr>
              <p:cNvPr id="17" name="TextBox 16">
                <a:extLst>
                  <a:ext uri="{FF2B5EF4-FFF2-40B4-BE49-F238E27FC236}">
                    <a16:creationId xmlns:a16="http://schemas.microsoft.com/office/drawing/2014/main" id="{2E8FE8E8-949C-426C-875B-3AB1F77764A6}"/>
                  </a:ext>
                </a:extLst>
              </p:cNvPr>
              <p:cNvSpPr txBox="1">
                <a:spLocks noRot="1" noChangeAspect="1" noMove="1" noResize="1" noEditPoints="1" noAdjustHandles="1" noChangeArrowheads="1" noChangeShapeType="1" noTextEdit="1"/>
              </p:cNvSpPr>
              <p:nvPr/>
            </p:nvSpPr>
            <p:spPr>
              <a:xfrm>
                <a:off x="304979" y="310686"/>
                <a:ext cx="2031071" cy="1010726"/>
              </a:xfrm>
              <a:prstGeom prst="rect">
                <a:avLst/>
              </a:prstGeom>
              <a:blipFill>
                <a:blip r:embed="rId8"/>
                <a:stretch>
                  <a:fillRect l="-1194" t="-119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19734B-1489-4FDF-8E81-31597A72E359}"/>
                  </a:ext>
                </a:extLst>
              </p:cNvPr>
              <p:cNvSpPr txBox="1"/>
              <p:nvPr/>
            </p:nvSpPr>
            <p:spPr>
              <a:xfrm>
                <a:off x="628649" y="1419060"/>
                <a:ext cx="8225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1</m:t>
                          </m:r>
                        </m:sub>
                      </m:sSub>
                      <m:func>
                        <m:funcPr>
                          <m:ctrlPr>
                            <a:rPr lang="en-US" altLang="zh-TW" sz="1800" b="0" i="1" smtClean="0">
                              <a:latin typeface="Cambria Math" panose="02040503050406030204" pitchFamily="18" charset="0"/>
                            </a:rPr>
                          </m:ctrlPr>
                        </m:funcPr>
                        <m:fName>
                          <m:r>
                            <m:rPr>
                              <m:sty m:val="p"/>
                            </m:rPr>
                            <a:rPr lang="en-US" altLang="zh-TW" sz="1800" b="0" i="0" smtClean="0">
                              <a:latin typeface="Cambria Math" panose="02040503050406030204" pitchFamily="18" charset="0"/>
                            </a:rPr>
                            <m:t>ln</m:t>
                          </m:r>
                        </m:fName>
                        <m:e>
                          <m:acc>
                            <m:accPr>
                              <m:chr m:val="̂"/>
                              <m:ctrlPr>
                                <a:rPr lang="en-US" altLang="zh-TW" sz="1800" b="0" i="1" smtClean="0">
                                  <a:latin typeface="Cambria Math" panose="02040503050406030204" pitchFamily="18" charset="0"/>
                                </a:rPr>
                              </m:ctrlPr>
                            </m:accPr>
                            <m:e>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1</m:t>
                                  </m:r>
                                </m:sub>
                              </m:sSub>
                            </m:e>
                          </m:acc>
                        </m:e>
                      </m:func>
                    </m:oMath>
                  </m:oMathPara>
                </a14:m>
                <a:endParaRPr lang="zh-TW" altLang="en-US" dirty="0"/>
              </a:p>
            </p:txBody>
          </p:sp>
        </mc:Choice>
        <mc:Fallback xmlns="">
          <p:sp>
            <p:nvSpPr>
              <p:cNvPr id="19" name="TextBox 18">
                <a:extLst>
                  <a:ext uri="{FF2B5EF4-FFF2-40B4-BE49-F238E27FC236}">
                    <a16:creationId xmlns:a16="http://schemas.microsoft.com/office/drawing/2014/main" id="{8E19734B-1489-4FDF-8E81-31597A72E359}"/>
                  </a:ext>
                </a:extLst>
              </p:cNvPr>
              <p:cNvSpPr txBox="1">
                <a:spLocks noRot="1" noChangeAspect="1" noMove="1" noResize="1" noEditPoints="1" noAdjustHandles="1" noChangeArrowheads="1" noChangeShapeType="1" noTextEdit="1"/>
              </p:cNvSpPr>
              <p:nvPr/>
            </p:nvSpPr>
            <p:spPr>
              <a:xfrm>
                <a:off x="628649" y="1419060"/>
                <a:ext cx="822533" cy="369332"/>
              </a:xfrm>
              <a:prstGeom prst="rect">
                <a:avLst/>
              </a:prstGeom>
              <a:blipFill>
                <a:blip r:embed="rId9"/>
                <a:stretch>
                  <a:fillRect t="-6667" r="-143704" b="-6667"/>
                </a:stretch>
              </a:blipFill>
            </p:spPr>
            <p:txBody>
              <a:bodyPr/>
              <a:lstStyle/>
              <a:p>
                <a:r>
                  <a:rPr lang="zh-TW" altLang="en-US">
                    <a:noFill/>
                  </a:rPr>
                  <a:t> </a:t>
                </a:r>
              </a:p>
            </p:txBody>
          </p:sp>
        </mc:Fallback>
      </mc:AlternateContent>
      <p:sp>
        <p:nvSpPr>
          <p:cNvPr id="21" name="Arrow: Left-Right 20">
            <a:extLst>
              <a:ext uri="{FF2B5EF4-FFF2-40B4-BE49-F238E27FC236}">
                <a16:creationId xmlns:a16="http://schemas.microsoft.com/office/drawing/2014/main" id="{7C0B125D-F910-44C2-AD2D-4E336F6FAB56}"/>
              </a:ext>
            </a:extLst>
          </p:cNvPr>
          <p:cNvSpPr/>
          <p:nvPr/>
        </p:nvSpPr>
        <p:spPr>
          <a:xfrm>
            <a:off x="1039917" y="3071552"/>
            <a:ext cx="823062" cy="26492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Arrow: Left-Right 22">
            <a:extLst>
              <a:ext uri="{FF2B5EF4-FFF2-40B4-BE49-F238E27FC236}">
                <a16:creationId xmlns:a16="http://schemas.microsoft.com/office/drawing/2014/main" id="{A39014D9-1C76-46D6-94F4-1212FF73FE91}"/>
              </a:ext>
            </a:extLst>
          </p:cNvPr>
          <p:cNvSpPr/>
          <p:nvPr/>
        </p:nvSpPr>
        <p:spPr>
          <a:xfrm>
            <a:off x="1039917" y="4154731"/>
            <a:ext cx="823062" cy="264920"/>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33A38A-5C9F-4236-8094-CEC4E68CFCB8}"/>
                  </a:ext>
                </a:extLst>
              </p:cNvPr>
              <p:cNvSpPr txBox="1"/>
              <p:nvPr/>
            </p:nvSpPr>
            <p:spPr>
              <a:xfrm>
                <a:off x="628648" y="2519416"/>
                <a:ext cx="8225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2</m:t>
                          </m:r>
                        </m:sub>
                      </m:sSub>
                      <m:func>
                        <m:funcPr>
                          <m:ctrlPr>
                            <a:rPr lang="en-US" altLang="zh-TW" sz="1800" b="0" i="1" smtClean="0">
                              <a:latin typeface="Cambria Math" panose="02040503050406030204" pitchFamily="18" charset="0"/>
                            </a:rPr>
                          </m:ctrlPr>
                        </m:funcPr>
                        <m:fName>
                          <m:r>
                            <m:rPr>
                              <m:sty m:val="p"/>
                            </m:rPr>
                            <a:rPr lang="en-US" altLang="zh-TW" sz="1800" b="0" i="0" smtClean="0">
                              <a:latin typeface="Cambria Math" panose="02040503050406030204" pitchFamily="18" charset="0"/>
                            </a:rPr>
                            <m:t>ln</m:t>
                          </m:r>
                        </m:fName>
                        <m:e>
                          <m:acc>
                            <m:accPr>
                              <m:chr m:val="̂"/>
                              <m:ctrlPr>
                                <a:rPr lang="en-US" altLang="zh-TW" sz="1800" b="0" i="1" smtClean="0">
                                  <a:latin typeface="Cambria Math" panose="02040503050406030204" pitchFamily="18" charset="0"/>
                                </a:rPr>
                              </m:ctrlPr>
                            </m:accPr>
                            <m:e>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2</m:t>
                                  </m:r>
                                </m:sub>
                              </m:sSub>
                            </m:e>
                          </m:acc>
                        </m:e>
                      </m:func>
                    </m:oMath>
                  </m:oMathPara>
                </a14:m>
                <a:endParaRPr lang="zh-TW" altLang="en-US" dirty="0"/>
              </a:p>
            </p:txBody>
          </p:sp>
        </mc:Choice>
        <mc:Fallback xmlns="">
          <p:sp>
            <p:nvSpPr>
              <p:cNvPr id="25" name="TextBox 24">
                <a:extLst>
                  <a:ext uri="{FF2B5EF4-FFF2-40B4-BE49-F238E27FC236}">
                    <a16:creationId xmlns:a16="http://schemas.microsoft.com/office/drawing/2014/main" id="{5A33A38A-5C9F-4236-8094-CEC4E68CFCB8}"/>
                  </a:ext>
                </a:extLst>
              </p:cNvPr>
              <p:cNvSpPr txBox="1">
                <a:spLocks noRot="1" noChangeAspect="1" noMove="1" noResize="1" noEditPoints="1" noAdjustHandles="1" noChangeArrowheads="1" noChangeShapeType="1" noTextEdit="1"/>
              </p:cNvSpPr>
              <p:nvPr/>
            </p:nvSpPr>
            <p:spPr>
              <a:xfrm>
                <a:off x="628648" y="2519416"/>
                <a:ext cx="822533" cy="369332"/>
              </a:xfrm>
              <a:prstGeom prst="rect">
                <a:avLst/>
              </a:prstGeom>
              <a:blipFill>
                <a:blip r:embed="rId10"/>
                <a:stretch>
                  <a:fillRect t="-6557" r="-14518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CF3298-023C-41EE-A46C-7CE8BBF3A87B}"/>
                  </a:ext>
                </a:extLst>
              </p:cNvPr>
              <p:cNvSpPr txBox="1"/>
              <p:nvPr/>
            </p:nvSpPr>
            <p:spPr>
              <a:xfrm>
                <a:off x="628647" y="3605748"/>
                <a:ext cx="8225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3</m:t>
                              </m:r>
                            </m:sub>
                          </m:sSub>
                          <m:r>
                            <a:rPr lang="en-US" altLang="zh-TW" b="0" i="1" smtClean="0">
                              <a:latin typeface="Cambria Math" panose="02040503050406030204" pitchFamily="18" charset="0"/>
                            </a:rPr>
                            <m:t>=−</m:t>
                          </m:r>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3</m:t>
                          </m:r>
                        </m:sub>
                      </m:sSub>
                      <m:func>
                        <m:funcPr>
                          <m:ctrlPr>
                            <a:rPr lang="en-US" altLang="zh-TW" sz="1800" b="0" i="1" smtClean="0">
                              <a:latin typeface="Cambria Math" panose="02040503050406030204" pitchFamily="18" charset="0"/>
                            </a:rPr>
                          </m:ctrlPr>
                        </m:funcPr>
                        <m:fName>
                          <m:r>
                            <m:rPr>
                              <m:sty m:val="p"/>
                            </m:rPr>
                            <a:rPr lang="en-US" altLang="zh-TW" sz="1800" b="0" i="0" smtClean="0">
                              <a:latin typeface="Cambria Math" panose="02040503050406030204" pitchFamily="18" charset="0"/>
                            </a:rPr>
                            <m:t>ln</m:t>
                          </m:r>
                        </m:fName>
                        <m:e>
                          <m:acc>
                            <m:accPr>
                              <m:chr m:val="̂"/>
                              <m:ctrlPr>
                                <a:rPr lang="en-US" altLang="zh-TW" sz="1800" b="0" i="1" smtClean="0">
                                  <a:latin typeface="Cambria Math" panose="02040503050406030204" pitchFamily="18" charset="0"/>
                                </a:rPr>
                              </m:ctrlPr>
                            </m:accPr>
                            <m:e>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𝑦</m:t>
                                  </m:r>
                                </m:e>
                                <m:sub>
                                  <m:r>
                                    <a:rPr lang="en-US" altLang="zh-TW" sz="1800" b="0" i="1" smtClean="0">
                                      <a:latin typeface="Cambria Math" panose="02040503050406030204" pitchFamily="18" charset="0"/>
                                    </a:rPr>
                                    <m:t>3</m:t>
                                  </m:r>
                                </m:sub>
                              </m:sSub>
                            </m:e>
                          </m:acc>
                        </m:e>
                      </m:func>
                    </m:oMath>
                  </m:oMathPara>
                </a14:m>
                <a:endParaRPr lang="zh-TW" altLang="en-US" dirty="0"/>
              </a:p>
            </p:txBody>
          </p:sp>
        </mc:Choice>
        <mc:Fallback xmlns="">
          <p:sp>
            <p:nvSpPr>
              <p:cNvPr id="27" name="TextBox 26">
                <a:extLst>
                  <a:ext uri="{FF2B5EF4-FFF2-40B4-BE49-F238E27FC236}">
                    <a16:creationId xmlns:a16="http://schemas.microsoft.com/office/drawing/2014/main" id="{BECF3298-023C-41EE-A46C-7CE8BBF3A87B}"/>
                  </a:ext>
                </a:extLst>
              </p:cNvPr>
              <p:cNvSpPr txBox="1">
                <a:spLocks noRot="1" noChangeAspect="1" noMove="1" noResize="1" noEditPoints="1" noAdjustHandles="1" noChangeArrowheads="1" noChangeShapeType="1" noTextEdit="1"/>
              </p:cNvSpPr>
              <p:nvPr/>
            </p:nvSpPr>
            <p:spPr>
              <a:xfrm>
                <a:off x="628647" y="3605748"/>
                <a:ext cx="822533" cy="369332"/>
              </a:xfrm>
              <a:prstGeom prst="rect">
                <a:avLst/>
              </a:prstGeom>
              <a:blipFill>
                <a:blip r:embed="rId11"/>
                <a:stretch>
                  <a:fillRect t="-6557" r="-14518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10C74178-C30D-4067-B0E4-6B473F6DC3E0}"/>
                  </a:ext>
                </a:extLst>
              </p:cNvPr>
              <p:cNvSpPr/>
              <p:nvPr/>
            </p:nvSpPr>
            <p:spPr>
              <a:xfrm>
                <a:off x="3626083" y="1749091"/>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𝑛</m:t>
                          </m:r>
                        </m:sup>
                      </m:sSubSup>
                    </m:oMath>
                  </m:oMathPara>
                </a14:m>
                <a:endParaRPr lang="zh-TW" altLang="en-US" dirty="0"/>
              </a:p>
            </p:txBody>
          </p:sp>
        </mc:Choice>
        <mc:Fallback xmlns="">
          <p:sp>
            <p:nvSpPr>
              <p:cNvPr id="36" name="Oval 35">
                <a:extLst>
                  <a:ext uri="{FF2B5EF4-FFF2-40B4-BE49-F238E27FC236}">
                    <a16:creationId xmlns:a16="http://schemas.microsoft.com/office/drawing/2014/main" id="{10C74178-C30D-4067-B0E4-6B473F6DC3E0}"/>
                  </a:ext>
                </a:extLst>
              </p:cNvPr>
              <p:cNvSpPr>
                <a:spLocks noRot="1" noChangeAspect="1" noMove="1" noResize="1" noEditPoints="1" noAdjustHandles="1" noChangeArrowheads="1" noChangeShapeType="1" noTextEdit="1"/>
              </p:cNvSpPr>
              <p:nvPr/>
            </p:nvSpPr>
            <p:spPr>
              <a:xfrm>
                <a:off x="3626083" y="1749091"/>
                <a:ext cx="734939" cy="743484"/>
              </a:xfrm>
              <a:prstGeom prst="ellipse">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1F7FC640-95D3-4E87-B261-9917D01D5FF3}"/>
                  </a:ext>
                </a:extLst>
              </p:cNvPr>
              <p:cNvSpPr/>
              <p:nvPr/>
            </p:nvSpPr>
            <p:spPr>
              <a:xfrm>
                <a:off x="3626083" y="2832270"/>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𝑛</m:t>
                          </m:r>
                        </m:sup>
                      </m:sSubSup>
                    </m:oMath>
                  </m:oMathPara>
                </a14:m>
                <a:endParaRPr lang="zh-TW" altLang="en-US" dirty="0"/>
              </a:p>
            </p:txBody>
          </p:sp>
        </mc:Choice>
        <mc:Fallback xmlns="">
          <p:sp>
            <p:nvSpPr>
              <p:cNvPr id="38" name="Oval 37">
                <a:extLst>
                  <a:ext uri="{FF2B5EF4-FFF2-40B4-BE49-F238E27FC236}">
                    <a16:creationId xmlns:a16="http://schemas.microsoft.com/office/drawing/2014/main" id="{1F7FC640-95D3-4E87-B261-9917D01D5FF3}"/>
                  </a:ext>
                </a:extLst>
              </p:cNvPr>
              <p:cNvSpPr>
                <a:spLocks noRot="1" noChangeAspect="1" noMove="1" noResize="1" noEditPoints="1" noAdjustHandles="1" noChangeArrowheads="1" noChangeShapeType="1" noTextEdit="1"/>
              </p:cNvSpPr>
              <p:nvPr/>
            </p:nvSpPr>
            <p:spPr>
              <a:xfrm>
                <a:off x="3626083" y="2832270"/>
                <a:ext cx="734939" cy="743484"/>
              </a:xfrm>
              <a:prstGeom prst="ellipse">
                <a:avLst/>
              </a:prstGeom>
              <a:blipFill>
                <a:blip r:embed="rId13"/>
                <a:stretch>
                  <a:fillRect/>
                </a:stretch>
              </a:blipFill>
            </p:spPr>
            <p:txBody>
              <a:bodyPr/>
              <a:lstStyle/>
              <a:p>
                <a:r>
                  <a:rPr lang="zh-TW" altLang="en-US">
                    <a:noFill/>
                  </a:rPr>
                  <a:t> </a:t>
                </a:r>
              </a:p>
            </p:txBody>
          </p:sp>
        </mc:Fallback>
      </mc:AlternateContent>
      <p:cxnSp>
        <p:nvCxnSpPr>
          <p:cNvPr id="40" name="Straight Arrow Connector 39">
            <a:extLst>
              <a:ext uri="{FF2B5EF4-FFF2-40B4-BE49-F238E27FC236}">
                <a16:creationId xmlns:a16="http://schemas.microsoft.com/office/drawing/2014/main" id="{B0790D70-E703-4485-A2F1-EE5D79B7E61A}"/>
              </a:ext>
            </a:extLst>
          </p:cNvPr>
          <p:cNvCxnSpPr>
            <a:cxnSpLocks/>
            <a:stCxn id="4" idx="6"/>
            <a:endCxn id="36" idx="2"/>
          </p:cNvCxnSpPr>
          <p:nvPr/>
        </p:nvCxnSpPr>
        <p:spPr>
          <a:xfrm flipV="1">
            <a:off x="2623552" y="2120833"/>
            <a:ext cx="1002531" cy="4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BC5E862-CAB6-433A-8048-28E48F9E6DB8}"/>
              </a:ext>
            </a:extLst>
          </p:cNvPr>
          <p:cNvCxnSpPr>
            <a:cxnSpLocks/>
            <a:stCxn id="6" idx="6"/>
            <a:endCxn id="38" idx="2"/>
          </p:cNvCxnSpPr>
          <p:nvPr/>
        </p:nvCxnSpPr>
        <p:spPr>
          <a:xfrm flipV="1">
            <a:off x="2623552" y="3204012"/>
            <a:ext cx="1002531" cy="4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D41FFD3-2E2C-4689-892D-6EFF6E307471}"/>
                  </a:ext>
                </a:extLst>
              </p:cNvPr>
              <p:cNvSpPr txBox="1"/>
              <p:nvPr/>
            </p:nvSpPr>
            <p:spPr>
              <a:xfrm>
                <a:off x="151231" y="5055890"/>
                <a:ext cx="1152239" cy="53880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1.   </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acc>
                            <m:accPr>
                              <m:chr m:val="̂"/>
                              <m:ctrlPr>
                                <a:rPr lang="en-US" altLang="zh-TW" sz="1400" i="1" smtClean="0">
                                  <a:latin typeface="Cambria Math" panose="02040503050406030204" pitchFamily="18" charset="0"/>
                                </a:rPr>
                              </m:ctrlPr>
                            </m:accPr>
                            <m:e>
                              <m:r>
                                <a:rPr lang="en-US" altLang="zh-TW" sz="1400" b="0" i="1" smtClean="0">
                                  <a:latin typeface="Cambria Math" panose="02040503050406030204" pitchFamily="18" charset="0"/>
                                </a:rPr>
                                <m:t>𝑦</m:t>
                              </m:r>
                            </m:e>
                          </m:acc>
                        </m:den>
                      </m:f>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𝑦</m:t>
                          </m:r>
                        </m:num>
                        <m:den>
                          <m:acc>
                            <m:accPr>
                              <m:chr m:val="̂"/>
                              <m:ctrlPr>
                                <a:rPr lang="en-US" altLang="zh-TW" sz="1400" b="0" i="1" smtClean="0">
                                  <a:latin typeface="Cambria Math" panose="02040503050406030204" pitchFamily="18" charset="0"/>
                                </a:rPr>
                              </m:ctrlPr>
                            </m:accPr>
                            <m:e>
                              <m:r>
                                <a:rPr lang="en-US" altLang="zh-TW" sz="1400" b="0" i="1" smtClean="0">
                                  <a:latin typeface="Cambria Math" panose="02040503050406030204" pitchFamily="18" charset="0"/>
                                </a:rPr>
                                <m:t>𝑦</m:t>
                              </m:r>
                            </m:e>
                          </m:acc>
                        </m:den>
                      </m:f>
                    </m:oMath>
                  </m:oMathPara>
                </a14:m>
                <a:endParaRPr lang="zh-TW" altLang="en-US" sz="1400" dirty="0"/>
              </a:p>
            </p:txBody>
          </p:sp>
        </mc:Choice>
        <mc:Fallback xmlns="">
          <p:sp>
            <p:nvSpPr>
              <p:cNvPr id="57" name="TextBox 56">
                <a:extLst>
                  <a:ext uri="{FF2B5EF4-FFF2-40B4-BE49-F238E27FC236}">
                    <a16:creationId xmlns:a16="http://schemas.microsoft.com/office/drawing/2014/main" id="{2D41FFD3-2E2C-4689-892D-6EFF6E307471}"/>
                  </a:ext>
                </a:extLst>
              </p:cNvPr>
              <p:cNvSpPr txBox="1">
                <a:spLocks noRot="1" noChangeAspect="1" noMove="1" noResize="1" noEditPoints="1" noAdjustHandles="1" noChangeArrowheads="1" noChangeShapeType="1" noTextEdit="1"/>
              </p:cNvSpPr>
              <p:nvPr/>
            </p:nvSpPr>
            <p:spPr>
              <a:xfrm>
                <a:off x="151231" y="5055890"/>
                <a:ext cx="1152239" cy="538802"/>
              </a:xfrm>
              <a:prstGeom prst="rect">
                <a:avLst/>
              </a:prstGeom>
              <a:blipFill>
                <a:blip r:embed="rId14"/>
                <a:stretch>
                  <a:fillRect r="-733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FEB93E5-096C-4111-B2AD-AE927490531A}"/>
                  </a:ext>
                </a:extLst>
              </p:cNvPr>
              <p:cNvSpPr txBox="1"/>
              <p:nvPr/>
            </p:nvSpPr>
            <p:spPr>
              <a:xfrm>
                <a:off x="1718035" y="4834626"/>
                <a:ext cx="1631729" cy="985654"/>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2.   </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acc>
                            <m:accPr>
                              <m:chr m:val="̂"/>
                              <m:ctrlPr>
                                <a:rPr lang="en-US" altLang="zh-TW" sz="1400" i="1" smtClean="0">
                                  <a:latin typeface="Cambria Math" panose="02040503050406030204" pitchFamily="18" charset="0"/>
                                </a:rPr>
                              </m:ctrlPr>
                            </m:accPr>
                            <m:e>
                              <m:r>
                                <a:rPr lang="en-US" altLang="zh-TW" sz="1400" b="0" i="1" smtClean="0">
                                  <a:latin typeface="Cambria Math" panose="02040503050406030204" pitchFamily="18" charset="0"/>
                                </a:rPr>
                                <m:t>𝑦</m:t>
                              </m:r>
                            </m:e>
                          </m:acc>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acc>
                            <m:accPr>
                              <m:chr m:val="̂"/>
                              <m:ctrlPr>
                                <a:rPr lang="en-US" altLang="zh-TW" sz="1400" i="1" smtClean="0">
                                  <a:latin typeface="Cambria Math" panose="02040503050406030204" pitchFamily="18" charset="0"/>
                                </a:rPr>
                              </m:ctrlPr>
                            </m:accPr>
                            <m:e>
                              <m:r>
                                <a:rPr lang="en-US" altLang="zh-TW" sz="1400" b="0" i="1" smtClean="0">
                                  <a:latin typeface="Cambria Math" panose="02040503050406030204" pitchFamily="18" charset="0"/>
                                </a:rPr>
                                <m:t>𝑦</m:t>
                              </m:r>
                            </m:e>
                          </m:acc>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oMath>
                  </m:oMathPara>
                </a14:m>
                <a:endParaRPr lang="en-US" altLang="zh-TW" sz="1400" b="0" i="1" dirty="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acc>
                            <m:accPr>
                              <m:chr m:val="̂"/>
                              <m:ctrlPr>
                                <a:rPr lang="en-US" altLang="zh-TW" sz="1400" i="1" smtClean="0">
                                  <a:latin typeface="Cambria Math" panose="02040503050406030204" pitchFamily="18" charset="0"/>
                                </a:rPr>
                              </m:ctrlPr>
                            </m:accPr>
                            <m:e>
                              <m:r>
                                <a:rPr lang="en-US" altLang="zh-TW" sz="1400" b="0" i="1" smtClean="0">
                                  <a:latin typeface="Cambria Math" panose="02040503050406030204" pitchFamily="18" charset="0"/>
                                </a:rPr>
                                <m:t>𝑦</m:t>
                              </m:r>
                            </m:e>
                          </m:acc>
                        </m:den>
                      </m:f>
                      <m:r>
                        <a:rPr lang="en-US" altLang="zh-TW" sz="1400" b="0" i="1" smtClean="0">
                          <a:latin typeface="Cambria Math" panose="02040503050406030204" pitchFamily="18" charset="0"/>
                        </a:rPr>
                        <m:t>𝑓</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r>
                        <a:rPr lang="en-US" altLang="zh-TW" sz="1400" b="0" i="1" smtClean="0">
                          <a:latin typeface="Cambria Math" panose="02040503050406030204" pitchFamily="18" charset="0"/>
                        </a:rPr>
                        <m:t>)</m:t>
                      </m:r>
                    </m:oMath>
                  </m:oMathPara>
                </a14:m>
                <a:endParaRPr lang="zh-TW" altLang="en-US" sz="1400" dirty="0"/>
              </a:p>
            </p:txBody>
          </p:sp>
        </mc:Choice>
        <mc:Fallback xmlns="">
          <p:sp>
            <p:nvSpPr>
              <p:cNvPr id="60" name="TextBox 59">
                <a:extLst>
                  <a:ext uri="{FF2B5EF4-FFF2-40B4-BE49-F238E27FC236}">
                    <a16:creationId xmlns:a16="http://schemas.microsoft.com/office/drawing/2014/main" id="{AFEB93E5-096C-4111-B2AD-AE927490531A}"/>
                  </a:ext>
                </a:extLst>
              </p:cNvPr>
              <p:cNvSpPr txBox="1">
                <a:spLocks noRot="1" noChangeAspect="1" noMove="1" noResize="1" noEditPoints="1" noAdjustHandles="1" noChangeArrowheads="1" noChangeShapeType="1" noTextEdit="1"/>
              </p:cNvSpPr>
              <p:nvPr/>
            </p:nvSpPr>
            <p:spPr>
              <a:xfrm>
                <a:off x="1718035" y="4834626"/>
                <a:ext cx="1631729" cy="985654"/>
              </a:xfrm>
              <a:prstGeom prst="rect">
                <a:avLst/>
              </a:prstGeom>
              <a:blipFill>
                <a:blip r:embed="rId15"/>
                <a:stretch>
                  <a:fillRect r="-3704"/>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C7B90C85-9462-4768-9B3B-1305DF0A3D90}"/>
                  </a:ext>
                </a:extLst>
              </p:cNvPr>
              <p:cNvSpPr/>
              <p:nvPr/>
            </p:nvSpPr>
            <p:spPr>
              <a:xfrm>
                <a:off x="3626083" y="3911177"/>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3</m:t>
                          </m:r>
                        </m:sub>
                        <m:sup>
                          <m:r>
                            <a:rPr lang="en-US" altLang="zh-TW" b="0" i="1" smtClean="0">
                              <a:solidFill>
                                <a:schemeClr val="tx1"/>
                              </a:solidFill>
                              <a:latin typeface="Cambria Math" panose="02040503050406030204" pitchFamily="18" charset="0"/>
                            </a:rPr>
                            <m:t>𝑛</m:t>
                          </m:r>
                        </m:sup>
                      </m:sSubSup>
                    </m:oMath>
                  </m:oMathPara>
                </a14:m>
                <a:endParaRPr lang="zh-TW" altLang="en-US" dirty="0"/>
              </a:p>
            </p:txBody>
          </p:sp>
        </mc:Choice>
        <mc:Fallback xmlns="">
          <p:sp>
            <p:nvSpPr>
              <p:cNvPr id="69" name="Oval 68">
                <a:extLst>
                  <a:ext uri="{FF2B5EF4-FFF2-40B4-BE49-F238E27FC236}">
                    <a16:creationId xmlns:a16="http://schemas.microsoft.com/office/drawing/2014/main" id="{C7B90C85-9462-4768-9B3B-1305DF0A3D90}"/>
                  </a:ext>
                </a:extLst>
              </p:cNvPr>
              <p:cNvSpPr>
                <a:spLocks noRot="1" noChangeAspect="1" noMove="1" noResize="1" noEditPoints="1" noAdjustHandles="1" noChangeArrowheads="1" noChangeShapeType="1" noTextEdit="1"/>
              </p:cNvSpPr>
              <p:nvPr/>
            </p:nvSpPr>
            <p:spPr>
              <a:xfrm>
                <a:off x="3626083" y="3911177"/>
                <a:ext cx="734939" cy="743484"/>
              </a:xfrm>
              <a:prstGeom prst="ellipse">
                <a:avLst/>
              </a:prstGeom>
              <a:blipFill>
                <a:blip r:embed="rId16"/>
                <a:stretch>
                  <a:fillRect/>
                </a:stretch>
              </a:blipFill>
            </p:spPr>
            <p:txBody>
              <a:bodyPr/>
              <a:lstStyle/>
              <a:p>
                <a:r>
                  <a:rPr lang="zh-TW" altLang="en-US">
                    <a:noFill/>
                  </a:rPr>
                  <a:t> </a:t>
                </a:r>
              </a:p>
            </p:txBody>
          </p:sp>
        </mc:Fallback>
      </mc:AlternateContent>
      <p:cxnSp>
        <p:nvCxnSpPr>
          <p:cNvPr id="70" name="Straight Arrow Connector 69">
            <a:extLst>
              <a:ext uri="{FF2B5EF4-FFF2-40B4-BE49-F238E27FC236}">
                <a16:creationId xmlns:a16="http://schemas.microsoft.com/office/drawing/2014/main" id="{830AED11-4960-44CD-B632-E3F759718C11}"/>
              </a:ext>
            </a:extLst>
          </p:cNvPr>
          <p:cNvCxnSpPr>
            <a:cxnSpLocks/>
            <a:stCxn id="8" idx="6"/>
            <a:endCxn id="69" idx="2"/>
          </p:cNvCxnSpPr>
          <p:nvPr/>
        </p:nvCxnSpPr>
        <p:spPr>
          <a:xfrm flipV="1">
            <a:off x="2623552" y="4282919"/>
            <a:ext cx="1002531" cy="8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0D94B28-C82B-498B-BD75-5C97A5C73812}"/>
                  </a:ext>
                </a:extLst>
              </p:cNvPr>
              <p:cNvSpPr txBox="1"/>
              <p:nvPr/>
            </p:nvSpPr>
            <p:spPr>
              <a:xfrm>
                <a:off x="2587596" y="1708368"/>
                <a:ext cx="1023229" cy="307777"/>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400" i="1" smtClean="0">
                              <a:latin typeface="Cambria Math" panose="02040503050406030204" pitchFamily="18" charset="0"/>
                            </a:rPr>
                          </m:ctrlPr>
                        </m:accPr>
                        <m:e>
                          <m:r>
                            <a:rPr lang="en-US" altLang="zh-TW" sz="1400" b="0" i="1" smtClean="0">
                              <a:latin typeface="Cambria Math" panose="02040503050406030204" pitchFamily="18" charset="0"/>
                            </a:rPr>
                            <m:t>𝑦</m:t>
                          </m:r>
                        </m:e>
                      </m:acc>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𝑓</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r>
                        <a:rPr lang="en-US" altLang="zh-TW" sz="1400" b="0" i="1" smtClean="0">
                          <a:latin typeface="Cambria Math" panose="02040503050406030204" pitchFamily="18" charset="0"/>
                        </a:rPr>
                        <m:t>)</m:t>
                      </m:r>
                    </m:oMath>
                  </m:oMathPara>
                </a14:m>
                <a:endParaRPr lang="zh-TW" altLang="en-US" sz="1400" dirty="0"/>
              </a:p>
            </p:txBody>
          </p:sp>
        </mc:Choice>
        <mc:Fallback xmlns="">
          <p:sp>
            <p:nvSpPr>
              <p:cNvPr id="73" name="TextBox 72">
                <a:extLst>
                  <a:ext uri="{FF2B5EF4-FFF2-40B4-BE49-F238E27FC236}">
                    <a16:creationId xmlns:a16="http://schemas.microsoft.com/office/drawing/2014/main" id="{B0D94B28-C82B-498B-BD75-5C97A5C73812}"/>
                  </a:ext>
                </a:extLst>
              </p:cNvPr>
              <p:cNvSpPr txBox="1">
                <a:spLocks noRot="1" noChangeAspect="1" noMove="1" noResize="1" noEditPoints="1" noAdjustHandles="1" noChangeArrowheads="1" noChangeShapeType="1" noTextEdit="1"/>
              </p:cNvSpPr>
              <p:nvPr/>
            </p:nvSpPr>
            <p:spPr>
              <a:xfrm>
                <a:off x="2587596" y="1708368"/>
                <a:ext cx="1023229" cy="307777"/>
              </a:xfrm>
              <a:prstGeom prst="rect">
                <a:avLst/>
              </a:prstGeom>
              <a:blipFill>
                <a:blip r:embed="rId17"/>
                <a:stretch>
                  <a:fillRect b="-3774"/>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Oval 74">
                <a:extLst>
                  <a:ext uri="{FF2B5EF4-FFF2-40B4-BE49-F238E27FC236}">
                    <a16:creationId xmlns:a16="http://schemas.microsoft.com/office/drawing/2014/main" id="{6F941075-4C04-4497-BA32-74E23085E68C}"/>
                  </a:ext>
                </a:extLst>
              </p:cNvPr>
              <p:cNvSpPr/>
              <p:nvPr/>
            </p:nvSpPr>
            <p:spPr>
              <a:xfrm>
                <a:off x="5124265" y="2303192"/>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75" name="Oval 74">
                <a:extLst>
                  <a:ext uri="{FF2B5EF4-FFF2-40B4-BE49-F238E27FC236}">
                    <a16:creationId xmlns:a16="http://schemas.microsoft.com/office/drawing/2014/main" id="{6F941075-4C04-4497-BA32-74E23085E68C}"/>
                  </a:ext>
                </a:extLst>
              </p:cNvPr>
              <p:cNvSpPr>
                <a:spLocks noRot="1" noChangeAspect="1" noMove="1" noResize="1" noEditPoints="1" noAdjustHandles="1" noChangeArrowheads="1" noChangeShapeType="1" noTextEdit="1"/>
              </p:cNvSpPr>
              <p:nvPr/>
            </p:nvSpPr>
            <p:spPr>
              <a:xfrm>
                <a:off x="5124265" y="2303192"/>
                <a:ext cx="734939" cy="743484"/>
              </a:xfrm>
              <a:prstGeom prst="ellipse">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Oval 76">
                <a:extLst>
                  <a:ext uri="{FF2B5EF4-FFF2-40B4-BE49-F238E27FC236}">
                    <a16:creationId xmlns:a16="http://schemas.microsoft.com/office/drawing/2014/main" id="{94D1E2FC-BB5A-4FDA-8F1C-013C7E094073}"/>
                  </a:ext>
                </a:extLst>
              </p:cNvPr>
              <p:cNvSpPr/>
              <p:nvPr/>
            </p:nvSpPr>
            <p:spPr>
              <a:xfrm>
                <a:off x="5124266" y="3440817"/>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77" name="Oval 76">
                <a:extLst>
                  <a:ext uri="{FF2B5EF4-FFF2-40B4-BE49-F238E27FC236}">
                    <a16:creationId xmlns:a16="http://schemas.microsoft.com/office/drawing/2014/main" id="{94D1E2FC-BB5A-4FDA-8F1C-013C7E094073}"/>
                  </a:ext>
                </a:extLst>
              </p:cNvPr>
              <p:cNvSpPr>
                <a:spLocks noRot="1" noChangeAspect="1" noMove="1" noResize="1" noEditPoints="1" noAdjustHandles="1" noChangeArrowheads="1" noChangeShapeType="1" noTextEdit="1"/>
              </p:cNvSpPr>
              <p:nvPr/>
            </p:nvSpPr>
            <p:spPr>
              <a:xfrm>
                <a:off x="5124266" y="3440817"/>
                <a:ext cx="734939" cy="743484"/>
              </a:xfrm>
              <a:prstGeom prst="ellipse">
                <a:avLst/>
              </a:prstGeom>
              <a:blipFill>
                <a:blip r:embed="rId19"/>
                <a:stretch>
                  <a:fillRect/>
                </a:stretch>
              </a:blipFill>
            </p:spPr>
            <p:txBody>
              <a:bodyPr/>
              <a:lstStyle/>
              <a:p>
                <a:r>
                  <a:rPr lang="zh-TW" altLang="en-US">
                    <a:noFill/>
                  </a:rPr>
                  <a:t> </a:t>
                </a:r>
              </a:p>
            </p:txBody>
          </p:sp>
        </mc:Fallback>
      </mc:AlternateContent>
      <p:cxnSp>
        <p:nvCxnSpPr>
          <p:cNvPr id="79" name="Straight Arrow Connector 78">
            <a:extLst>
              <a:ext uri="{FF2B5EF4-FFF2-40B4-BE49-F238E27FC236}">
                <a16:creationId xmlns:a16="http://schemas.microsoft.com/office/drawing/2014/main" id="{37B1FDB3-F113-427F-8567-6A5E3E67B34D}"/>
              </a:ext>
            </a:extLst>
          </p:cNvPr>
          <p:cNvCxnSpPr>
            <a:cxnSpLocks/>
            <a:stCxn id="36" idx="6"/>
            <a:endCxn id="75" idx="2"/>
          </p:cNvCxnSpPr>
          <p:nvPr/>
        </p:nvCxnSpPr>
        <p:spPr>
          <a:xfrm>
            <a:off x="4361022" y="2120833"/>
            <a:ext cx="763243" cy="554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0F9629B-B24C-4555-8AED-968049D29674}"/>
              </a:ext>
            </a:extLst>
          </p:cNvPr>
          <p:cNvCxnSpPr>
            <a:cxnSpLocks/>
            <a:stCxn id="36" idx="6"/>
            <a:endCxn id="77" idx="2"/>
          </p:cNvCxnSpPr>
          <p:nvPr/>
        </p:nvCxnSpPr>
        <p:spPr>
          <a:xfrm>
            <a:off x="4361022" y="2120833"/>
            <a:ext cx="763244" cy="16917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F4D9E6B-4C98-4BAE-BE7A-B5D6CAAB2B65}"/>
              </a:ext>
            </a:extLst>
          </p:cNvPr>
          <p:cNvCxnSpPr>
            <a:cxnSpLocks/>
            <a:stCxn id="38" idx="6"/>
            <a:endCxn id="75" idx="2"/>
          </p:cNvCxnSpPr>
          <p:nvPr/>
        </p:nvCxnSpPr>
        <p:spPr>
          <a:xfrm flipV="1">
            <a:off x="4361022" y="2674934"/>
            <a:ext cx="763243" cy="5290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1521A2C-23E1-4824-B940-A580B5E0F191}"/>
              </a:ext>
            </a:extLst>
          </p:cNvPr>
          <p:cNvCxnSpPr>
            <a:cxnSpLocks/>
            <a:stCxn id="38" idx="6"/>
            <a:endCxn id="77" idx="2"/>
          </p:cNvCxnSpPr>
          <p:nvPr/>
        </p:nvCxnSpPr>
        <p:spPr>
          <a:xfrm>
            <a:off x="4361022" y="3204012"/>
            <a:ext cx="763244" cy="608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C1E98A3-47BD-4DC5-B11A-3EDF411374CE}"/>
              </a:ext>
            </a:extLst>
          </p:cNvPr>
          <p:cNvCxnSpPr>
            <a:cxnSpLocks/>
            <a:stCxn id="69" idx="6"/>
            <a:endCxn id="75" idx="2"/>
          </p:cNvCxnSpPr>
          <p:nvPr/>
        </p:nvCxnSpPr>
        <p:spPr>
          <a:xfrm flipV="1">
            <a:off x="4361022" y="2674934"/>
            <a:ext cx="763243" cy="1607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B33FEA2-2310-47AB-AA27-D42B662EE2EE}"/>
              </a:ext>
            </a:extLst>
          </p:cNvPr>
          <p:cNvCxnSpPr>
            <a:cxnSpLocks/>
            <a:stCxn id="69" idx="6"/>
            <a:endCxn id="77" idx="2"/>
          </p:cNvCxnSpPr>
          <p:nvPr/>
        </p:nvCxnSpPr>
        <p:spPr>
          <a:xfrm flipV="1">
            <a:off x="4361022" y="3812559"/>
            <a:ext cx="763244" cy="470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36F9A4F5-F37F-402B-8443-95798A43CB72}"/>
                  </a:ext>
                </a:extLst>
              </p:cNvPr>
              <p:cNvSpPr/>
              <p:nvPr/>
            </p:nvSpPr>
            <p:spPr>
              <a:xfrm>
                <a:off x="6904456" y="2303192"/>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100" name="Oval 99">
                <a:extLst>
                  <a:ext uri="{FF2B5EF4-FFF2-40B4-BE49-F238E27FC236}">
                    <a16:creationId xmlns:a16="http://schemas.microsoft.com/office/drawing/2014/main" id="{36F9A4F5-F37F-402B-8443-95798A43CB72}"/>
                  </a:ext>
                </a:extLst>
              </p:cNvPr>
              <p:cNvSpPr>
                <a:spLocks noRot="1" noChangeAspect="1" noMove="1" noResize="1" noEditPoints="1" noAdjustHandles="1" noChangeArrowheads="1" noChangeShapeType="1" noTextEdit="1"/>
              </p:cNvSpPr>
              <p:nvPr/>
            </p:nvSpPr>
            <p:spPr>
              <a:xfrm>
                <a:off x="6904456" y="2303192"/>
                <a:ext cx="734939" cy="743484"/>
              </a:xfrm>
              <a:prstGeom prst="ellipse">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9169FDB4-FDB6-44BD-92FE-2365C83F3EFF}"/>
                  </a:ext>
                </a:extLst>
              </p:cNvPr>
              <p:cNvSpPr/>
              <p:nvPr/>
            </p:nvSpPr>
            <p:spPr>
              <a:xfrm>
                <a:off x="6904455" y="3440817"/>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𝑍</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−1</m:t>
                          </m:r>
                        </m:sup>
                      </m:sSubSup>
                    </m:oMath>
                  </m:oMathPara>
                </a14:m>
                <a:endParaRPr lang="zh-TW" altLang="en-US" dirty="0"/>
              </a:p>
            </p:txBody>
          </p:sp>
        </mc:Choice>
        <mc:Fallback xmlns="">
          <p:sp>
            <p:nvSpPr>
              <p:cNvPr id="102" name="Oval 101">
                <a:extLst>
                  <a:ext uri="{FF2B5EF4-FFF2-40B4-BE49-F238E27FC236}">
                    <a16:creationId xmlns:a16="http://schemas.microsoft.com/office/drawing/2014/main" id="{9169FDB4-FDB6-44BD-92FE-2365C83F3EFF}"/>
                  </a:ext>
                </a:extLst>
              </p:cNvPr>
              <p:cNvSpPr>
                <a:spLocks noRot="1" noChangeAspect="1" noMove="1" noResize="1" noEditPoints="1" noAdjustHandles="1" noChangeArrowheads="1" noChangeShapeType="1" noTextEdit="1"/>
              </p:cNvSpPr>
              <p:nvPr/>
            </p:nvSpPr>
            <p:spPr>
              <a:xfrm>
                <a:off x="6904455" y="3440817"/>
                <a:ext cx="734939" cy="743484"/>
              </a:xfrm>
              <a:prstGeom prst="ellipse">
                <a:avLst/>
              </a:prstGeom>
              <a:blipFill>
                <a:blip r:embed="rId21"/>
                <a:stretch>
                  <a:fillRect/>
                </a:stretch>
              </a:blipFill>
            </p:spPr>
            <p:txBody>
              <a:bodyPr/>
              <a:lstStyle/>
              <a:p>
                <a:r>
                  <a:rPr lang="zh-TW" altLang="en-US">
                    <a:noFill/>
                  </a:rPr>
                  <a:t> </a:t>
                </a:r>
              </a:p>
            </p:txBody>
          </p:sp>
        </mc:Fallback>
      </mc:AlternateContent>
      <p:cxnSp>
        <p:nvCxnSpPr>
          <p:cNvPr id="103" name="Straight Arrow Connector 102">
            <a:extLst>
              <a:ext uri="{FF2B5EF4-FFF2-40B4-BE49-F238E27FC236}">
                <a16:creationId xmlns:a16="http://schemas.microsoft.com/office/drawing/2014/main" id="{7E320C1D-6373-4968-B6DC-1CD2E6697E47}"/>
              </a:ext>
            </a:extLst>
          </p:cNvPr>
          <p:cNvCxnSpPr>
            <a:cxnSpLocks/>
            <a:stCxn id="75" idx="6"/>
            <a:endCxn id="100" idx="2"/>
          </p:cNvCxnSpPr>
          <p:nvPr/>
        </p:nvCxnSpPr>
        <p:spPr>
          <a:xfrm>
            <a:off x="5859204" y="2674934"/>
            <a:ext cx="10452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FB0B26C-31FC-4470-9F35-113487B60747}"/>
              </a:ext>
            </a:extLst>
          </p:cNvPr>
          <p:cNvCxnSpPr>
            <a:cxnSpLocks/>
            <a:stCxn id="77" idx="6"/>
            <a:endCxn id="102" idx="2"/>
          </p:cNvCxnSpPr>
          <p:nvPr/>
        </p:nvCxnSpPr>
        <p:spPr>
          <a:xfrm>
            <a:off x="5859205" y="3812559"/>
            <a:ext cx="1045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AE9BD8C2-8083-4622-8F6E-0878B35A7CBD}"/>
                  </a:ext>
                </a:extLst>
              </p:cNvPr>
              <p:cNvSpPr txBox="1"/>
              <p:nvPr/>
            </p:nvSpPr>
            <p:spPr>
              <a:xfrm>
                <a:off x="5620264" y="2275892"/>
                <a:ext cx="1425549" cy="307777"/>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r>
                        <a:rPr lang="en-US" altLang="zh-TW" sz="1400" b="0" i="1" smtClean="0">
                          <a:solidFill>
                            <a:schemeClr val="tx1"/>
                          </a:solidFill>
                          <a:latin typeface="Cambria Math" panose="02040503050406030204" pitchFamily="18" charset="0"/>
                        </a:rPr>
                        <m:t>=</m:t>
                      </m:r>
                      <m:r>
                        <a:rPr lang="en-US" altLang="zh-TW" sz="1400" b="0" i="1" smtClean="0">
                          <a:solidFill>
                            <a:schemeClr val="tx1"/>
                          </a:solidFill>
                          <a:latin typeface="Cambria Math" panose="02040503050406030204" pitchFamily="18" charset="0"/>
                        </a:rPr>
                        <m:t>𝑓</m:t>
                      </m:r>
                      <m:r>
                        <a:rPr lang="en-US" altLang="zh-TW" sz="1400" b="0" i="1" smtClean="0">
                          <a:solidFill>
                            <a:schemeClr val="tx1"/>
                          </a:solidFill>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r>
                        <a:rPr lang="en-US" altLang="zh-TW" sz="1400" b="0" i="1" smtClean="0">
                          <a:solidFill>
                            <a:schemeClr val="tx1"/>
                          </a:solidFill>
                          <a:latin typeface="Cambria Math" panose="02040503050406030204" pitchFamily="18" charset="0"/>
                        </a:rPr>
                        <m:t>)</m:t>
                      </m:r>
                    </m:oMath>
                  </m:oMathPara>
                </a14:m>
                <a:endParaRPr lang="zh-TW" altLang="en-US" sz="1400" dirty="0"/>
              </a:p>
            </p:txBody>
          </p:sp>
        </mc:Choice>
        <mc:Fallback xmlns="">
          <p:sp>
            <p:nvSpPr>
              <p:cNvPr id="110" name="TextBox 109">
                <a:extLst>
                  <a:ext uri="{FF2B5EF4-FFF2-40B4-BE49-F238E27FC236}">
                    <a16:creationId xmlns:a16="http://schemas.microsoft.com/office/drawing/2014/main" id="{AE9BD8C2-8083-4622-8F6E-0878B35A7CBD}"/>
                  </a:ext>
                </a:extLst>
              </p:cNvPr>
              <p:cNvSpPr txBox="1">
                <a:spLocks noRot="1" noChangeAspect="1" noMove="1" noResize="1" noEditPoints="1" noAdjustHandles="1" noChangeArrowheads="1" noChangeShapeType="1" noTextEdit="1"/>
              </p:cNvSpPr>
              <p:nvPr/>
            </p:nvSpPr>
            <p:spPr>
              <a:xfrm>
                <a:off x="5620264" y="2275892"/>
                <a:ext cx="1425549" cy="307777"/>
              </a:xfrm>
              <a:prstGeom prst="rect">
                <a:avLst/>
              </a:prstGeom>
              <a:blipFill>
                <a:blip r:embed="rId22"/>
                <a:stretch>
                  <a:fillRect b="-5660"/>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EE607BF-8382-4C95-A1FA-4A880628162B}"/>
                  </a:ext>
                </a:extLst>
              </p:cNvPr>
              <p:cNvSpPr txBox="1"/>
              <p:nvPr/>
            </p:nvSpPr>
            <p:spPr>
              <a:xfrm>
                <a:off x="5993964" y="4762502"/>
                <a:ext cx="2015359" cy="916726"/>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4.   </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oMath>
                  </m:oMathPara>
                </a14:m>
                <a:endParaRPr lang="en-US" altLang="zh-TW"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b="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𝑊</m:t>
                          </m:r>
                        </m:e>
                        <m:sup>
                          <m:r>
                            <a:rPr lang="en-US" altLang="zh-TW" sz="1400" b="0" i="1" smtClean="0">
                              <a:latin typeface="Cambria Math" panose="02040503050406030204" pitchFamily="18" charset="0"/>
                            </a:rPr>
                            <m:t>𝑛</m:t>
                          </m:r>
                        </m:sup>
                      </m:sSup>
                    </m:oMath>
                  </m:oMathPara>
                </a14:m>
                <a:endParaRPr lang="zh-TW" altLang="en-US" sz="1400" i="1" dirty="0"/>
              </a:p>
            </p:txBody>
          </p:sp>
        </mc:Choice>
        <mc:Fallback xmlns="">
          <p:sp>
            <p:nvSpPr>
              <p:cNvPr id="112" name="TextBox 111">
                <a:extLst>
                  <a:ext uri="{FF2B5EF4-FFF2-40B4-BE49-F238E27FC236}">
                    <a16:creationId xmlns:a16="http://schemas.microsoft.com/office/drawing/2014/main" id="{2EE607BF-8382-4C95-A1FA-4A880628162B}"/>
                  </a:ext>
                </a:extLst>
              </p:cNvPr>
              <p:cNvSpPr txBox="1">
                <a:spLocks noRot="1" noChangeAspect="1" noMove="1" noResize="1" noEditPoints="1" noAdjustHandles="1" noChangeArrowheads="1" noChangeShapeType="1" noTextEdit="1"/>
              </p:cNvSpPr>
              <p:nvPr/>
            </p:nvSpPr>
            <p:spPr>
              <a:xfrm>
                <a:off x="5993964" y="4762502"/>
                <a:ext cx="2015359" cy="916726"/>
              </a:xfrm>
              <a:prstGeom prst="rect">
                <a:avLst/>
              </a:prstGeom>
              <a:blipFill>
                <a:blip r:embed="rId23"/>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94AB88BA-132C-4A19-B3CC-E9235775268F}"/>
                  </a:ext>
                </a:extLst>
              </p:cNvPr>
              <p:cNvSpPr/>
              <p:nvPr/>
            </p:nvSpPr>
            <p:spPr>
              <a:xfrm>
                <a:off x="8517308" y="1735615"/>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1</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14" name="Oval 113">
                <a:extLst>
                  <a:ext uri="{FF2B5EF4-FFF2-40B4-BE49-F238E27FC236}">
                    <a16:creationId xmlns:a16="http://schemas.microsoft.com/office/drawing/2014/main" id="{94AB88BA-132C-4A19-B3CC-E9235775268F}"/>
                  </a:ext>
                </a:extLst>
              </p:cNvPr>
              <p:cNvSpPr>
                <a:spLocks noRot="1" noChangeAspect="1" noMove="1" noResize="1" noEditPoints="1" noAdjustHandles="1" noChangeArrowheads="1" noChangeShapeType="1" noTextEdit="1"/>
              </p:cNvSpPr>
              <p:nvPr/>
            </p:nvSpPr>
            <p:spPr>
              <a:xfrm>
                <a:off x="8517308" y="1735615"/>
                <a:ext cx="734939" cy="743484"/>
              </a:xfrm>
              <a:prstGeom prst="ellipse">
                <a:avLst/>
              </a:prstGeom>
              <a:blipFill>
                <a:blip r:embed="rId2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6559B2C8-3711-44E1-B0EE-6C5556EC4E71}"/>
                  </a:ext>
                </a:extLst>
              </p:cNvPr>
              <p:cNvSpPr/>
              <p:nvPr/>
            </p:nvSpPr>
            <p:spPr>
              <a:xfrm>
                <a:off x="8517307" y="2823369"/>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2</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16" name="Oval 115">
                <a:extLst>
                  <a:ext uri="{FF2B5EF4-FFF2-40B4-BE49-F238E27FC236}">
                    <a16:creationId xmlns:a16="http://schemas.microsoft.com/office/drawing/2014/main" id="{6559B2C8-3711-44E1-B0EE-6C5556EC4E71}"/>
                  </a:ext>
                </a:extLst>
              </p:cNvPr>
              <p:cNvSpPr>
                <a:spLocks noRot="1" noChangeAspect="1" noMove="1" noResize="1" noEditPoints="1" noAdjustHandles="1" noChangeArrowheads="1" noChangeShapeType="1" noTextEdit="1"/>
              </p:cNvSpPr>
              <p:nvPr/>
            </p:nvSpPr>
            <p:spPr>
              <a:xfrm>
                <a:off x="8517307" y="2823369"/>
                <a:ext cx="734939" cy="743484"/>
              </a:xfrm>
              <a:prstGeom prst="ellipse">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8" name="Oval 117">
                <a:extLst>
                  <a:ext uri="{FF2B5EF4-FFF2-40B4-BE49-F238E27FC236}">
                    <a16:creationId xmlns:a16="http://schemas.microsoft.com/office/drawing/2014/main" id="{11C03C3B-CC31-4102-9D98-67EB58AB0A39}"/>
                  </a:ext>
                </a:extLst>
              </p:cNvPr>
              <p:cNvSpPr/>
              <p:nvPr/>
            </p:nvSpPr>
            <p:spPr>
              <a:xfrm>
                <a:off x="8511610" y="3870583"/>
                <a:ext cx="734939" cy="743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𝐴</m:t>
                          </m:r>
                        </m:e>
                        <m:sub>
                          <m:r>
                            <a:rPr lang="en-US" altLang="zh-TW" b="0" i="1" smtClean="0">
                              <a:solidFill>
                                <a:schemeClr val="tx1"/>
                              </a:solidFill>
                              <a:latin typeface="Cambria Math" panose="02040503050406030204" pitchFamily="18" charset="0"/>
                            </a:rPr>
                            <m:t>3</m:t>
                          </m:r>
                        </m:sub>
                        <m:sup>
                          <m:r>
                            <a:rPr lang="en-US" altLang="zh-TW" b="0" i="1" smtClean="0">
                              <a:solidFill>
                                <a:schemeClr val="tx1"/>
                              </a:solidFill>
                              <a:latin typeface="Cambria Math" panose="02040503050406030204" pitchFamily="18" charset="0"/>
                            </a:rPr>
                            <m:t>𝑛</m:t>
                          </m:r>
                          <m:r>
                            <a:rPr lang="en-US" altLang="zh-TW" b="0" i="1" smtClean="0">
                              <a:solidFill>
                                <a:schemeClr val="tx1"/>
                              </a:solidFill>
                              <a:latin typeface="Cambria Math" panose="02040503050406030204" pitchFamily="18" charset="0"/>
                            </a:rPr>
                            <m:t>−2</m:t>
                          </m:r>
                        </m:sup>
                      </m:sSubSup>
                    </m:oMath>
                  </m:oMathPara>
                </a14:m>
                <a:endParaRPr lang="zh-TW" altLang="en-US" dirty="0"/>
              </a:p>
            </p:txBody>
          </p:sp>
        </mc:Choice>
        <mc:Fallback xmlns="">
          <p:sp>
            <p:nvSpPr>
              <p:cNvPr id="118" name="Oval 117">
                <a:extLst>
                  <a:ext uri="{FF2B5EF4-FFF2-40B4-BE49-F238E27FC236}">
                    <a16:creationId xmlns:a16="http://schemas.microsoft.com/office/drawing/2014/main" id="{11C03C3B-CC31-4102-9D98-67EB58AB0A39}"/>
                  </a:ext>
                </a:extLst>
              </p:cNvPr>
              <p:cNvSpPr>
                <a:spLocks noRot="1" noChangeAspect="1" noMove="1" noResize="1" noEditPoints="1" noAdjustHandles="1" noChangeArrowheads="1" noChangeShapeType="1" noTextEdit="1"/>
              </p:cNvSpPr>
              <p:nvPr/>
            </p:nvSpPr>
            <p:spPr>
              <a:xfrm>
                <a:off x="8511610" y="3870583"/>
                <a:ext cx="734939" cy="743484"/>
              </a:xfrm>
              <a:prstGeom prst="ellipse">
                <a:avLst/>
              </a:prstGeom>
              <a:blipFill>
                <a:blip r:embed="rId26"/>
                <a:stretch>
                  <a:fillRect/>
                </a:stretch>
              </a:blipFill>
            </p:spPr>
            <p:txBody>
              <a:bodyPr/>
              <a:lstStyle/>
              <a:p>
                <a:r>
                  <a:rPr lang="zh-TW" altLang="en-US">
                    <a:noFill/>
                  </a:rPr>
                  <a:t> </a:t>
                </a:r>
              </a:p>
            </p:txBody>
          </p:sp>
        </mc:Fallback>
      </mc:AlternateContent>
      <p:cxnSp>
        <p:nvCxnSpPr>
          <p:cNvPr id="120" name="Straight Arrow Connector 119">
            <a:extLst>
              <a:ext uri="{FF2B5EF4-FFF2-40B4-BE49-F238E27FC236}">
                <a16:creationId xmlns:a16="http://schemas.microsoft.com/office/drawing/2014/main" id="{D272F838-0A6A-47F8-9097-E4CF3F454107}"/>
              </a:ext>
            </a:extLst>
          </p:cNvPr>
          <p:cNvCxnSpPr>
            <a:cxnSpLocks/>
            <a:stCxn id="100" idx="6"/>
            <a:endCxn id="114" idx="2"/>
          </p:cNvCxnSpPr>
          <p:nvPr/>
        </p:nvCxnSpPr>
        <p:spPr>
          <a:xfrm flipV="1">
            <a:off x="7639395" y="2107357"/>
            <a:ext cx="877913" cy="567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13F2E840-8977-44D0-A29E-3D8F12C359E2}"/>
              </a:ext>
            </a:extLst>
          </p:cNvPr>
          <p:cNvCxnSpPr>
            <a:cxnSpLocks/>
            <a:stCxn id="100" idx="6"/>
            <a:endCxn id="116" idx="2"/>
          </p:cNvCxnSpPr>
          <p:nvPr/>
        </p:nvCxnSpPr>
        <p:spPr>
          <a:xfrm>
            <a:off x="7639395" y="2674934"/>
            <a:ext cx="877912" cy="52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647AC6C-3909-4640-B97B-E6C0DE093799}"/>
              </a:ext>
            </a:extLst>
          </p:cNvPr>
          <p:cNvCxnSpPr>
            <a:cxnSpLocks/>
            <a:stCxn id="100" idx="6"/>
            <a:endCxn id="118" idx="2"/>
          </p:cNvCxnSpPr>
          <p:nvPr/>
        </p:nvCxnSpPr>
        <p:spPr>
          <a:xfrm>
            <a:off x="7639395" y="2674934"/>
            <a:ext cx="872215" cy="1567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762F432-BC0F-4D9E-8126-CAFF67D45EF7}"/>
              </a:ext>
            </a:extLst>
          </p:cNvPr>
          <p:cNvCxnSpPr>
            <a:cxnSpLocks/>
            <a:stCxn id="102" idx="6"/>
            <a:endCxn id="114" idx="2"/>
          </p:cNvCxnSpPr>
          <p:nvPr/>
        </p:nvCxnSpPr>
        <p:spPr>
          <a:xfrm flipV="1">
            <a:off x="7639394" y="2107357"/>
            <a:ext cx="877914" cy="170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D3EEEA0-DE80-4013-889E-5095D163D319}"/>
              </a:ext>
            </a:extLst>
          </p:cNvPr>
          <p:cNvCxnSpPr>
            <a:cxnSpLocks/>
            <a:stCxn id="102" idx="6"/>
            <a:endCxn id="116" idx="2"/>
          </p:cNvCxnSpPr>
          <p:nvPr/>
        </p:nvCxnSpPr>
        <p:spPr>
          <a:xfrm flipV="1">
            <a:off x="7639394" y="3195111"/>
            <a:ext cx="877913" cy="61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314E7B4-8DE5-4A77-B475-3A7DC44BCA91}"/>
              </a:ext>
            </a:extLst>
          </p:cNvPr>
          <p:cNvCxnSpPr>
            <a:cxnSpLocks/>
            <a:stCxn id="102" idx="6"/>
            <a:endCxn id="118" idx="2"/>
          </p:cNvCxnSpPr>
          <p:nvPr/>
        </p:nvCxnSpPr>
        <p:spPr>
          <a:xfrm>
            <a:off x="7639394" y="3812559"/>
            <a:ext cx="872216" cy="429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D0B07010-46A7-4871-A985-01C4A4129E88}"/>
                  </a:ext>
                </a:extLst>
              </p:cNvPr>
              <p:cNvSpPr txBox="1"/>
              <p:nvPr/>
            </p:nvSpPr>
            <p:spPr>
              <a:xfrm>
                <a:off x="8374597" y="4772179"/>
                <a:ext cx="2276521" cy="93378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5.   </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oMath>
                  </m:oMathPara>
                </a14:m>
                <a:endParaRPr lang="en-US" altLang="zh-TW" sz="1400" b="0" i="1" dirty="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r>
                        <a:rPr lang="en-US" altLang="zh-TW" sz="1400" i="1" smtClean="0">
                          <a:latin typeface="Cambria Math" panose="02040503050406030204" pitchFamily="18" charset="0"/>
                        </a:rPr>
                        <m:t>𝑓</m:t>
                      </m:r>
                      <m:r>
                        <a:rPr lang="en-US" altLang="zh-TW" sz="1400" b="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r>
                        <a:rPr lang="en-US" altLang="zh-TW" sz="1400" b="0" i="1" smtClean="0">
                          <a:latin typeface="Cambria Math" panose="02040503050406030204" pitchFamily="18" charset="0"/>
                        </a:rPr>
                        <m:t>)</m:t>
                      </m:r>
                    </m:oMath>
                  </m:oMathPara>
                </a14:m>
                <a:endParaRPr lang="zh-TW" altLang="en-US" sz="1400" dirty="0"/>
              </a:p>
            </p:txBody>
          </p:sp>
        </mc:Choice>
        <mc:Fallback xmlns="">
          <p:sp>
            <p:nvSpPr>
              <p:cNvPr id="138" name="TextBox 137">
                <a:extLst>
                  <a:ext uri="{FF2B5EF4-FFF2-40B4-BE49-F238E27FC236}">
                    <a16:creationId xmlns:a16="http://schemas.microsoft.com/office/drawing/2014/main" id="{D0B07010-46A7-4871-A985-01C4A4129E88}"/>
                  </a:ext>
                </a:extLst>
              </p:cNvPr>
              <p:cNvSpPr txBox="1">
                <a:spLocks noRot="1" noChangeAspect="1" noMove="1" noResize="1" noEditPoints="1" noAdjustHandles="1" noChangeArrowheads="1" noChangeShapeType="1" noTextEdit="1"/>
              </p:cNvSpPr>
              <p:nvPr/>
            </p:nvSpPr>
            <p:spPr>
              <a:xfrm>
                <a:off x="8374597" y="4772179"/>
                <a:ext cx="2276521" cy="933782"/>
              </a:xfrm>
              <a:prstGeom prst="rect">
                <a:avLst/>
              </a:prstGeom>
              <a:blipFill>
                <a:blip r:embed="rId27"/>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6636D5F8-6B35-4500-8434-FD56FB670900}"/>
                  </a:ext>
                </a:extLst>
              </p:cNvPr>
              <p:cNvSpPr txBox="1"/>
              <p:nvPr/>
            </p:nvSpPr>
            <p:spPr>
              <a:xfrm>
                <a:off x="3786740" y="4753279"/>
                <a:ext cx="1911805" cy="916726"/>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3.   </m:t>
                      </m:r>
                      <m:f>
                        <m:fPr>
                          <m:ctrlPr>
                            <a:rPr lang="en-US" altLang="zh-TW" sz="1400" i="1" smtClean="0">
                              <a:solidFill>
                                <a:srgbClr val="FF0000"/>
                              </a:solidFill>
                              <a:latin typeface="Cambria Math" panose="02040503050406030204" pitchFamily="18" charset="0"/>
                            </a:rPr>
                          </m:ctrlPr>
                        </m:fPr>
                        <m:num>
                          <m:r>
                            <a:rPr lang="en-US" altLang="zh-TW" sz="1400" i="1" smtClean="0">
                              <a:solidFill>
                                <a:srgbClr val="FF0000"/>
                              </a:solidFill>
                              <a:latin typeface="Cambria Math" panose="02040503050406030204" pitchFamily="18" charset="0"/>
                            </a:rPr>
                            <m:t>𝜕</m:t>
                          </m:r>
                          <m:r>
                            <a:rPr lang="en-US" altLang="zh-TW" sz="1400" b="0" i="1" smtClean="0">
                              <a:solidFill>
                                <a:srgbClr val="FF0000"/>
                              </a:solidFill>
                              <a:latin typeface="Cambria Math" panose="02040503050406030204" pitchFamily="18" charset="0"/>
                            </a:rPr>
                            <m:t>𝐿</m:t>
                          </m:r>
                        </m:num>
                        <m:den>
                          <m:r>
                            <a:rPr lang="en-US" altLang="zh-TW" sz="1400" i="1" smtClean="0">
                              <a:solidFill>
                                <a:srgbClr val="FF0000"/>
                              </a:solidFill>
                              <a:latin typeface="Cambria Math" panose="02040503050406030204" pitchFamily="18" charset="0"/>
                            </a:rPr>
                            <m:t>𝜕</m:t>
                          </m:r>
                          <m:sSup>
                            <m:sSupPr>
                              <m:ctrlPr>
                                <a:rPr lang="en-US" altLang="zh-TW" sz="1400" i="1" smtClean="0">
                                  <a:solidFill>
                                    <a:srgbClr val="FF0000"/>
                                  </a:solidFill>
                                  <a:latin typeface="Cambria Math" panose="02040503050406030204" pitchFamily="18" charset="0"/>
                                </a:rPr>
                              </m:ctrlPr>
                            </m:sSupPr>
                            <m:e>
                              <m:r>
                                <a:rPr lang="en-US" altLang="zh-TW" sz="1400" b="0" i="1" smtClean="0">
                                  <a:solidFill>
                                    <a:srgbClr val="FF0000"/>
                                  </a:solidFill>
                                  <a:latin typeface="Cambria Math" panose="02040503050406030204" pitchFamily="18" charset="0"/>
                                </a:rPr>
                                <m:t>𝑊</m:t>
                              </m:r>
                            </m:e>
                            <m:sup>
                              <m:r>
                                <a:rPr lang="en-US" altLang="zh-TW" sz="1400" b="0" i="1" smtClean="0">
                                  <a:solidFill>
                                    <a:srgbClr val="FF0000"/>
                                  </a:solidFill>
                                  <a:latin typeface="Cambria Math" panose="02040503050406030204" pitchFamily="18" charset="0"/>
                                </a:rPr>
                                <m:t>𝑛</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𝑊</m:t>
                              </m:r>
                            </m:e>
                            <m:sup>
                              <m:r>
                                <a:rPr lang="en-US" altLang="zh-TW" sz="1400" b="0" i="1" smtClean="0">
                                  <a:latin typeface="Cambria Math" panose="02040503050406030204" pitchFamily="18" charset="0"/>
                                </a:rPr>
                                <m:t>𝑛</m:t>
                              </m:r>
                            </m:sup>
                          </m:sSup>
                        </m:den>
                      </m:f>
                    </m:oMath>
                  </m:oMathPara>
                </a14:m>
                <a:endParaRPr lang="en-US" altLang="zh-TW" sz="1400" b="0" i="1" dirty="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140" name="TextBox 139">
                <a:extLst>
                  <a:ext uri="{FF2B5EF4-FFF2-40B4-BE49-F238E27FC236}">
                    <a16:creationId xmlns:a16="http://schemas.microsoft.com/office/drawing/2014/main" id="{6636D5F8-6B35-4500-8434-FD56FB670900}"/>
                  </a:ext>
                </a:extLst>
              </p:cNvPr>
              <p:cNvSpPr txBox="1">
                <a:spLocks noRot="1" noChangeAspect="1" noMove="1" noResize="1" noEditPoints="1" noAdjustHandles="1" noChangeArrowheads="1" noChangeShapeType="1" noTextEdit="1"/>
              </p:cNvSpPr>
              <p:nvPr/>
            </p:nvSpPr>
            <p:spPr>
              <a:xfrm>
                <a:off x="3786740" y="4753279"/>
                <a:ext cx="1911805" cy="916726"/>
              </a:xfrm>
              <a:prstGeom prst="rect">
                <a:avLst/>
              </a:prstGeom>
              <a:blipFill>
                <a:blip r:embed="rId28"/>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F759DD16-B958-45AC-B639-2851AA5B280E}"/>
                  </a:ext>
                </a:extLst>
              </p:cNvPr>
              <p:cNvSpPr txBox="1"/>
              <p:nvPr/>
            </p:nvSpPr>
            <p:spPr>
              <a:xfrm>
                <a:off x="4506839" y="2985595"/>
                <a:ext cx="531965"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𝑛</m:t>
                          </m:r>
                        </m:sup>
                      </m:sSup>
                    </m:oMath>
                  </m:oMathPara>
                </a14:m>
                <a:endParaRPr lang="zh-TW" altLang="en-US" dirty="0"/>
              </a:p>
            </p:txBody>
          </p:sp>
        </mc:Choice>
        <mc:Fallback xmlns="">
          <p:sp>
            <p:nvSpPr>
              <p:cNvPr id="142" name="TextBox 141">
                <a:extLst>
                  <a:ext uri="{FF2B5EF4-FFF2-40B4-BE49-F238E27FC236}">
                    <a16:creationId xmlns:a16="http://schemas.microsoft.com/office/drawing/2014/main" id="{F759DD16-B958-45AC-B639-2851AA5B280E}"/>
                  </a:ext>
                </a:extLst>
              </p:cNvPr>
              <p:cNvSpPr txBox="1">
                <a:spLocks noRot="1" noChangeAspect="1" noMove="1" noResize="1" noEditPoints="1" noAdjustHandles="1" noChangeArrowheads="1" noChangeShapeType="1" noTextEdit="1"/>
              </p:cNvSpPr>
              <p:nvPr/>
            </p:nvSpPr>
            <p:spPr>
              <a:xfrm>
                <a:off x="4506839" y="2985595"/>
                <a:ext cx="531965" cy="369332"/>
              </a:xfrm>
              <a:prstGeom prst="rect">
                <a:avLst/>
              </a:prstGeom>
              <a:blipFill>
                <a:blip r:embed="rId29"/>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5B653311-A8AB-4CCE-889F-8DFEDD255423}"/>
                  </a:ext>
                </a:extLst>
              </p:cNvPr>
              <p:cNvSpPr txBox="1"/>
              <p:nvPr/>
            </p:nvSpPr>
            <p:spPr>
              <a:xfrm>
                <a:off x="7578383" y="3069075"/>
                <a:ext cx="809883" cy="36933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sSup>
                    </m:oMath>
                  </m:oMathPara>
                </a14:m>
                <a:endParaRPr lang="zh-TW" altLang="en-US" dirty="0"/>
              </a:p>
            </p:txBody>
          </p:sp>
        </mc:Choice>
        <mc:Fallback xmlns="">
          <p:sp>
            <p:nvSpPr>
              <p:cNvPr id="144" name="TextBox 143">
                <a:extLst>
                  <a:ext uri="{FF2B5EF4-FFF2-40B4-BE49-F238E27FC236}">
                    <a16:creationId xmlns:a16="http://schemas.microsoft.com/office/drawing/2014/main" id="{5B653311-A8AB-4CCE-889F-8DFEDD255423}"/>
                  </a:ext>
                </a:extLst>
              </p:cNvPr>
              <p:cNvSpPr txBox="1">
                <a:spLocks noRot="1" noChangeAspect="1" noMove="1" noResize="1" noEditPoints="1" noAdjustHandles="1" noChangeArrowheads="1" noChangeShapeType="1" noTextEdit="1"/>
              </p:cNvSpPr>
              <p:nvPr/>
            </p:nvSpPr>
            <p:spPr>
              <a:xfrm>
                <a:off x="7578383" y="3069075"/>
                <a:ext cx="809883" cy="369332"/>
              </a:xfrm>
              <a:prstGeom prst="rect">
                <a:avLst/>
              </a:prstGeom>
              <a:blipFill>
                <a:blip r:embed="rId30"/>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ABD638B1-82E9-44B0-8D1B-230C57B6FEFD}"/>
                  </a:ext>
                </a:extLst>
              </p:cNvPr>
              <p:cNvSpPr txBox="1"/>
              <p:nvPr/>
            </p:nvSpPr>
            <p:spPr>
              <a:xfrm>
                <a:off x="9437813" y="3429577"/>
                <a:ext cx="2265556" cy="93378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TW" sz="1400" i="1" smtClean="0">
                              <a:solidFill>
                                <a:srgbClr val="FF0000"/>
                              </a:solidFill>
                              <a:latin typeface="Cambria Math" panose="02040503050406030204" pitchFamily="18" charset="0"/>
                            </a:rPr>
                          </m:ctrlPr>
                        </m:fPr>
                        <m:num>
                          <m:r>
                            <a:rPr lang="en-US" altLang="zh-TW" sz="1400" i="1" smtClean="0">
                              <a:solidFill>
                                <a:srgbClr val="FF0000"/>
                              </a:solidFill>
                              <a:latin typeface="Cambria Math" panose="02040503050406030204" pitchFamily="18" charset="0"/>
                            </a:rPr>
                            <m:t>𝜕</m:t>
                          </m:r>
                          <m:r>
                            <a:rPr lang="en-US" altLang="zh-TW" sz="1400" b="0" i="1" smtClean="0">
                              <a:solidFill>
                                <a:srgbClr val="FF0000"/>
                              </a:solidFill>
                              <a:latin typeface="Cambria Math" panose="02040503050406030204" pitchFamily="18" charset="0"/>
                            </a:rPr>
                            <m:t>𝐿</m:t>
                          </m:r>
                        </m:num>
                        <m:den>
                          <m:r>
                            <a:rPr lang="en-US" altLang="zh-TW" sz="1400" i="1" smtClean="0">
                              <a:solidFill>
                                <a:srgbClr val="FF0000"/>
                              </a:solidFill>
                              <a:latin typeface="Cambria Math" panose="02040503050406030204" pitchFamily="18" charset="0"/>
                            </a:rPr>
                            <m:t>𝜕</m:t>
                          </m:r>
                          <m:sSup>
                            <m:sSupPr>
                              <m:ctrlPr>
                                <a:rPr lang="en-US" altLang="zh-TW" sz="1400" i="1" smtClean="0">
                                  <a:solidFill>
                                    <a:srgbClr val="FF0000"/>
                                  </a:solidFill>
                                  <a:latin typeface="Cambria Math" panose="02040503050406030204" pitchFamily="18" charset="0"/>
                                </a:rPr>
                              </m:ctrlPr>
                            </m:sSupPr>
                            <m:e>
                              <m:r>
                                <a:rPr lang="en-US" altLang="zh-TW" sz="1400" b="0" i="1" smtClean="0">
                                  <a:solidFill>
                                    <a:srgbClr val="FF0000"/>
                                  </a:solidFill>
                                  <a:latin typeface="Cambria Math" panose="02040503050406030204" pitchFamily="18" charset="0"/>
                                </a:rPr>
                                <m:t>𝑊</m:t>
                              </m:r>
                            </m:e>
                            <m:sup>
                              <m:r>
                                <a:rPr lang="en-US" altLang="zh-TW" sz="1400" b="0" i="1" smtClean="0">
                                  <a:solidFill>
                                    <a:srgbClr val="FF0000"/>
                                  </a:solidFill>
                                  <a:latin typeface="Cambria Math" panose="02040503050406030204" pitchFamily="18" charset="0"/>
                                </a:rPr>
                                <m:t>𝑛</m:t>
                              </m:r>
                              <m:r>
                                <a:rPr lang="en-US" altLang="zh-TW" sz="1400" b="0" i="1" smtClean="0">
                                  <a:solidFill>
                                    <a:srgbClr val="FF0000"/>
                                  </a:solidFill>
                                  <a:latin typeface="Cambria Math" panose="02040503050406030204" pitchFamily="18" charset="0"/>
                                </a:rPr>
                                <m:t>−1</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𝑊</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oMath>
                  </m:oMathPara>
                </a14:m>
                <a:endParaRPr lang="en-US" altLang="zh-TW" sz="1400" b="0" i="1" dirty="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−1</m:t>
                              </m:r>
                            </m:sup>
                          </m:sSup>
                        </m:den>
                      </m:f>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𝐴</m:t>
                          </m:r>
                        </m:e>
                        <m:sup>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−2</m:t>
                          </m:r>
                        </m:sup>
                      </m:sSup>
                    </m:oMath>
                  </m:oMathPara>
                </a14:m>
                <a:endParaRPr lang="zh-TW" altLang="en-US" sz="1400" dirty="0"/>
              </a:p>
            </p:txBody>
          </p:sp>
        </mc:Choice>
        <mc:Fallback xmlns="">
          <p:sp>
            <p:nvSpPr>
              <p:cNvPr id="146" name="TextBox 145">
                <a:extLst>
                  <a:ext uri="{FF2B5EF4-FFF2-40B4-BE49-F238E27FC236}">
                    <a16:creationId xmlns:a16="http://schemas.microsoft.com/office/drawing/2014/main" id="{ABD638B1-82E9-44B0-8D1B-230C57B6FEFD}"/>
                  </a:ext>
                </a:extLst>
              </p:cNvPr>
              <p:cNvSpPr txBox="1">
                <a:spLocks noRot="1" noChangeAspect="1" noMove="1" noResize="1" noEditPoints="1" noAdjustHandles="1" noChangeArrowheads="1" noChangeShapeType="1" noTextEdit="1"/>
              </p:cNvSpPr>
              <p:nvPr/>
            </p:nvSpPr>
            <p:spPr>
              <a:xfrm>
                <a:off x="9437813" y="3429577"/>
                <a:ext cx="2265556" cy="933782"/>
              </a:xfrm>
              <a:prstGeom prst="rect">
                <a:avLst/>
              </a:prstGeom>
              <a:blipFill>
                <a:blip r:embed="rId31"/>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BEA465EB-4805-4CF7-9CAE-F6682A57232D}"/>
                  </a:ext>
                </a:extLst>
              </p:cNvPr>
              <p:cNvSpPr/>
              <p:nvPr/>
            </p:nvSpPr>
            <p:spPr>
              <a:xfrm>
                <a:off x="3254510" y="2393780"/>
                <a:ext cx="393764" cy="365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1400" b="0" i="1" dirty="0" smtClean="0">
                              <a:solidFill>
                                <a:schemeClr val="tx1"/>
                              </a:solidFill>
                              <a:latin typeface="Cambria Math" panose="02040503050406030204" pitchFamily="18" charset="0"/>
                            </a:rPr>
                          </m:ctrlPr>
                        </m:sSubSupPr>
                        <m:e>
                          <m:r>
                            <a:rPr lang="en-US" altLang="zh-TW" sz="1400" b="0" i="1" dirty="0" smtClean="0">
                              <a:solidFill>
                                <a:schemeClr val="tx1"/>
                              </a:solidFill>
                              <a:latin typeface="Cambria Math" panose="02040503050406030204" pitchFamily="18" charset="0"/>
                            </a:rPr>
                            <m:t>𝑏</m:t>
                          </m:r>
                        </m:e>
                        <m:sub>
                          <m:r>
                            <a:rPr lang="en-US" altLang="zh-TW" sz="1400" b="0" i="1" dirty="0" smtClean="0">
                              <a:solidFill>
                                <a:schemeClr val="tx1"/>
                              </a:solidFill>
                              <a:latin typeface="Cambria Math" panose="02040503050406030204" pitchFamily="18" charset="0"/>
                            </a:rPr>
                            <m:t>2</m:t>
                          </m:r>
                        </m:sub>
                        <m:sup>
                          <m:r>
                            <a:rPr lang="en-US" altLang="zh-TW" sz="1400" b="0" i="1" dirty="0" smtClean="0">
                              <a:solidFill>
                                <a:schemeClr val="tx1"/>
                              </a:solidFill>
                              <a:latin typeface="Cambria Math" panose="02040503050406030204" pitchFamily="18" charset="0"/>
                            </a:rPr>
                            <m:t>𝑛</m:t>
                          </m:r>
                        </m:sup>
                      </m:sSubSup>
                    </m:oMath>
                  </m:oMathPara>
                </a14:m>
                <a:endParaRPr lang="zh-TW" altLang="en-US" sz="1400" dirty="0"/>
              </a:p>
            </p:txBody>
          </p:sp>
        </mc:Choice>
        <mc:Fallback xmlns="">
          <p:sp>
            <p:nvSpPr>
              <p:cNvPr id="148" name="Rectangle 147">
                <a:extLst>
                  <a:ext uri="{FF2B5EF4-FFF2-40B4-BE49-F238E27FC236}">
                    <a16:creationId xmlns:a16="http://schemas.microsoft.com/office/drawing/2014/main" id="{BEA465EB-4805-4CF7-9CAE-F6682A57232D}"/>
                  </a:ext>
                </a:extLst>
              </p:cNvPr>
              <p:cNvSpPr>
                <a:spLocks noRot="1" noChangeAspect="1" noMove="1" noResize="1" noEditPoints="1" noAdjustHandles="1" noChangeArrowheads="1" noChangeShapeType="1" noTextEdit="1"/>
              </p:cNvSpPr>
              <p:nvPr/>
            </p:nvSpPr>
            <p:spPr>
              <a:xfrm>
                <a:off x="3254510" y="2393780"/>
                <a:ext cx="393764" cy="365060"/>
              </a:xfrm>
              <a:prstGeom prst="rect">
                <a:avLst/>
              </a:prstGeom>
              <a:blipFill>
                <a:blip r:embed="rId3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4309EF3D-7809-4AF7-AF56-E119ED783E9B}"/>
                  </a:ext>
                </a:extLst>
              </p:cNvPr>
              <p:cNvSpPr/>
              <p:nvPr/>
            </p:nvSpPr>
            <p:spPr>
              <a:xfrm>
                <a:off x="3283384" y="3470365"/>
                <a:ext cx="393764" cy="365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1400" b="0" i="1" dirty="0" smtClean="0">
                              <a:solidFill>
                                <a:schemeClr val="tx1"/>
                              </a:solidFill>
                              <a:latin typeface="Cambria Math" panose="02040503050406030204" pitchFamily="18" charset="0"/>
                            </a:rPr>
                          </m:ctrlPr>
                        </m:sSubSupPr>
                        <m:e>
                          <m:r>
                            <a:rPr lang="en-US" altLang="zh-TW" sz="1400" b="0" i="1" dirty="0" smtClean="0">
                              <a:solidFill>
                                <a:schemeClr val="tx1"/>
                              </a:solidFill>
                              <a:latin typeface="Cambria Math" panose="02040503050406030204" pitchFamily="18" charset="0"/>
                            </a:rPr>
                            <m:t>𝑏</m:t>
                          </m:r>
                        </m:e>
                        <m:sub>
                          <m:r>
                            <a:rPr lang="en-US" altLang="zh-TW" sz="1400" b="0" i="1" dirty="0" smtClean="0">
                              <a:solidFill>
                                <a:schemeClr val="tx1"/>
                              </a:solidFill>
                              <a:latin typeface="Cambria Math" panose="02040503050406030204" pitchFamily="18" charset="0"/>
                            </a:rPr>
                            <m:t>3</m:t>
                          </m:r>
                        </m:sub>
                        <m:sup>
                          <m:r>
                            <a:rPr lang="en-US" altLang="zh-TW" sz="1400" b="0" i="1" dirty="0" smtClean="0">
                              <a:solidFill>
                                <a:schemeClr val="tx1"/>
                              </a:solidFill>
                              <a:latin typeface="Cambria Math" panose="02040503050406030204" pitchFamily="18" charset="0"/>
                            </a:rPr>
                            <m:t>𝑛</m:t>
                          </m:r>
                        </m:sup>
                      </m:sSubSup>
                    </m:oMath>
                  </m:oMathPara>
                </a14:m>
                <a:endParaRPr lang="zh-TW" altLang="en-US" sz="1400" dirty="0"/>
              </a:p>
            </p:txBody>
          </p:sp>
        </mc:Choice>
        <mc:Fallback xmlns="">
          <p:sp>
            <p:nvSpPr>
              <p:cNvPr id="150" name="Rectangle 149">
                <a:extLst>
                  <a:ext uri="{FF2B5EF4-FFF2-40B4-BE49-F238E27FC236}">
                    <a16:creationId xmlns:a16="http://schemas.microsoft.com/office/drawing/2014/main" id="{4309EF3D-7809-4AF7-AF56-E119ED783E9B}"/>
                  </a:ext>
                </a:extLst>
              </p:cNvPr>
              <p:cNvSpPr>
                <a:spLocks noRot="1" noChangeAspect="1" noMove="1" noResize="1" noEditPoints="1" noAdjustHandles="1" noChangeArrowheads="1" noChangeShapeType="1" noTextEdit="1"/>
              </p:cNvSpPr>
              <p:nvPr/>
            </p:nvSpPr>
            <p:spPr>
              <a:xfrm>
                <a:off x="3283384" y="3470365"/>
                <a:ext cx="393764" cy="365060"/>
              </a:xfrm>
              <a:prstGeom prst="rect">
                <a:avLst/>
              </a:prstGeom>
              <a:blipFill>
                <a:blip r:embed="rId3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Rectangle 151">
                <a:extLst>
                  <a:ext uri="{FF2B5EF4-FFF2-40B4-BE49-F238E27FC236}">
                    <a16:creationId xmlns:a16="http://schemas.microsoft.com/office/drawing/2014/main" id="{68C1D74E-F405-49D9-A70C-CC1B5AEF3D0A}"/>
                  </a:ext>
                </a:extLst>
              </p:cNvPr>
              <p:cNvSpPr/>
              <p:nvPr/>
            </p:nvSpPr>
            <p:spPr>
              <a:xfrm>
                <a:off x="3349764" y="1300481"/>
                <a:ext cx="393764" cy="365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1400" b="0" i="1" dirty="0" smtClean="0">
                              <a:solidFill>
                                <a:schemeClr val="tx1"/>
                              </a:solidFill>
                              <a:latin typeface="Cambria Math" panose="02040503050406030204" pitchFamily="18" charset="0"/>
                            </a:rPr>
                          </m:ctrlPr>
                        </m:sSubSupPr>
                        <m:e>
                          <m:r>
                            <a:rPr lang="en-US" altLang="zh-TW" sz="1400" b="0" i="1" dirty="0" smtClean="0">
                              <a:solidFill>
                                <a:schemeClr val="tx1"/>
                              </a:solidFill>
                              <a:latin typeface="Cambria Math" panose="02040503050406030204" pitchFamily="18" charset="0"/>
                            </a:rPr>
                            <m:t>𝑏</m:t>
                          </m:r>
                        </m:e>
                        <m:sub>
                          <m:r>
                            <a:rPr lang="en-US" altLang="zh-TW" sz="1400" b="0" i="1" dirty="0" smtClean="0">
                              <a:solidFill>
                                <a:schemeClr val="tx1"/>
                              </a:solidFill>
                              <a:latin typeface="Cambria Math" panose="02040503050406030204" pitchFamily="18" charset="0"/>
                            </a:rPr>
                            <m:t>1</m:t>
                          </m:r>
                        </m:sub>
                        <m:sup>
                          <m:r>
                            <a:rPr lang="en-US" altLang="zh-TW" sz="1400" b="0" i="1" dirty="0" smtClean="0">
                              <a:solidFill>
                                <a:schemeClr val="tx1"/>
                              </a:solidFill>
                              <a:latin typeface="Cambria Math" panose="02040503050406030204" pitchFamily="18" charset="0"/>
                            </a:rPr>
                            <m:t>𝑛</m:t>
                          </m:r>
                        </m:sup>
                      </m:sSubSup>
                    </m:oMath>
                  </m:oMathPara>
                </a14:m>
                <a:endParaRPr lang="zh-TW" altLang="en-US" sz="1400" dirty="0"/>
              </a:p>
            </p:txBody>
          </p:sp>
        </mc:Choice>
        <mc:Fallback xmlns="">
          <p:sp>
            <p:nvSpPr>
              <p:cNvPr id="152" name="Rectangle 151">
                <a:extLst>
                  <a:ext uri="{FF2B5EF4-FFF2-40B4-BE49-F238E27FC236}">
                    <a16:creationId xmlns:a16="http://schemas.microsoft.com/office/drawing/2014/main" id="{68C1D74E-F405-49D9-A70C-CC1B5AEF3D0A}"/>
                  </a:ext>
                </a:extLst>
              </p:cNvPr>
              <p:cNvSpPr>
                <a:spLocks noRot="1" noChangeAspect="1" noMove="1" noResize="1" noEditPoints="1" noAdjustHandles="1" noChangeArrowheads="1" noChangeShapeType="1" noTextEdit="1"/>
              </p:cNvSpPr>
              <p:nvPr/>
            </p:nvSpPr>
            <p:spPr>
              <a:xfrm>
                <a:off x="3349764" y="1300481"/>
                <a:ext cx="393764" cy="365060"/>
              </a:xfrm>
              <a:prstGeom prst="rect">
                <a:avLst/>
              </a:prstGeom>
              <a:blipFill>
                <a:blip r:embed="rId34"/>
                <a:stretch>
                  <a:fillRect/>
                </a:stretch>
              </a:blipFill>
            </p:spPr>
            <p:txBody>
              <a:bodyPr/>
              <a:lstStyle/>
              <a:p>
                <a:r>
                  <a:rPr lang="zh-TW" altLang="en-US">
                    <a:noFill/>
                  </a:rPr>
                  <a:t> </a:t>
                </a:r>
              </a:p>
            </p:txBody>
          </p:sp>
        </mc:Fallback>
      </mc:AlternateContent>
      <p:cxnSp>
        <p:nvCxnSpPr>
          <p:cNvPr id="154" name="Connector: Elbow 153">
            <a:extLst>
              <a:ext uri="{FF2B5EF4-FFF2-40B4-BE49-F238E27FC236}">
                <a16:creationId xmlns:a16="http://schemas.microsoft.com/office/drawing/2014/main" id="{0AAD91E5-9D67-4A58-BC46-C2CA8E652618}"/>
              </a:ext>
            </a:extLst>
          </p:cNvPr>
          <p:cNvCxnSpPr>
            <a:cxnSpLocks/>
            <a:stCxn id="152" idx="3"/>
            <a:endCxn id="36" idx="0"/>
          </p:cNvCxnSpPr>
          <p:nvPr/>
        </p:nvCxnSpPr>
        <p:spPr>
          <a:xfrm>
            <a:off x="3743528" y="1483011"/>
            <a:ext cx="250025" cy="266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E2D67F15-9530-4A53-997B-4AB08BDF5094}"/>
              </a:ext>
            </a:extLst>
          </p:cNvPr>
          <p:cNvCxnSpPr>
            <a:cxnSpLocks/>
            <a:stCxn id="148" idx="3"/>
            <a:endCxn id="38" idx="0"/>
          </p:cNvCxnSpPr>
          <p:nvPr/>
        </p:nvCxnSpPr>
        <p:spPr>
          <a:xfrm>
            <a:off x="3648274" y="2576310"/>
            <a:ext cx="345279" cy="2559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7970A1C8-44EE-4424-AF01-F1575E7E4685}"/>
              </a:ext>
            </a:extLst>
          </p:cNvPr>
          <p:cNvCxnSpPr>
            <a:cxnSpLocks/>
            <a:stCxn id="150" idx="3"/>
            <a:endCxn id="69" idx="0"/>
          </p:cNvCxnSpPr>
          <p:nvPr/>
        </p:nvCxnSpPr>
        <p:spPr>
          <a:xfrm>
            <a:off x="3677148" y="3652895"/>
            <a:ext cx="316405" cy="2582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3" name="TextBox 162">
                <a:extLst>
                  <a:ext uri="{FF2B5EF4-FFF2-40B4-BE49-F238E27FC236}">
                    <a16:creationId xmlns:a16="http://schemas.microsoft.com/office/drawing/2014/main" id="{7B316E00-4FE4-402D-88C0-0ED2E0DFFDD1}"/>
                  </a:ext>
                </a:extLst>
              </p:cNvPr>
              <p:cNvSpPr txBox="1"/>
              <p:nvPr/>
            </p:nvSpPr>
            <p:spPr>
              <a:xfrm>
                <a:off x="3622603" y="5886834"/>
                <a:ext cx="2205797" cy="507062"/>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3.   </m:t>
                      </m:r>
                      <m:f>
                        <m:fPr>
                          <m:ctrlPr>
                            <a:rPr lang="en-US" altLang="zh-TW" sz="1400" i="1" smtClean="0">
                              <a:solidFill>
                                <a:srgbClr val="FF0000"/>
                              </a:solidFill>
                              <a:latin typeface="Cambria Math" panose="02040503050406030204" pitchFamily="18" charset="0"/>
                            </a:rPr>
                          </m:ctrlPr>
                        </m:fPr>
                        <m:num>
                          <m:r>
                            <a:rPr lang="en-US" altLang="zh-TW" sz="1400" i="1" smtClean="0">
                              <a:solidFill>
                                <a:srgbClr val="FF0000"/>
                              </a:solidFill>
                              <a:latin typeface="Cambria Math" panose="02040503050406030204" pitchFamily="18" charset="0"/>
                            </a:rPr>
                            <m:t>𝜕</m:t>
                          </m:r>
                          <m:r>
                            <a:rPr lang="en-US" altLang="zh-TW" sz="1400" b="0" i="1" smtClean="0">
                              <a:solidFill>
                                <a:srgbClr val="FF0000"/>
                              </a:solidFill>
                              <a:latin typeface="Cambria Math" panose="02040503050406030204" pitchFamily="18" charset="0"/>
                            </a:rPr>
                            <m:t>𝐿</m:t>
                          </m:r>
                        </m:num>
                        <m:den>
                          <m:r>
                            <a:rPr lang="en-US" altLang="zh-TW" sz="1400" i="1" smtClean="0">
                              <a:solidFill>
                                <a:srgbClr val="FF0000"/>
                              </a:solidFill>
                              <a:latin typeface="Cambria Math" panose="02040503050406030204" pitchFamily="18" charset="0"/>
                            </a:rPr>
                            <m:t>𝜕</m:t>
                          </m:r>
                          <m:sSup>
                            <m:sSupPr>
                              <m:ctrlPr>
                                <a:rPr lang="en-US" altLang="zh-TW" sz="1400" i="1" smtClean="0">
                                  <a:solidFill>
                                    <a:srgbClr val="FF0000"/>
                                  </a:solidFill>
                                  <a:latin typeface="Cambria Math" panose="02040503050406030204" pitchFamily="18" charset="0"/>
                                </a:rPr>
                              </m:ctrlPr>
                            </m:sSupPr>
                            <m:e>
                              <m:r>
                                <a:rPr lang="en-US" altLang="zh-TW" sz="1400" b="0" i="1" smtClean="0">
                                  <a:solidFill>
                                    <a:srgbClr val="FF0000"/>
                                  </a:solidFill>
                                  <a:latin typeface="Cambria Math" panose="02040503050406030204" pitchFamily="18" charset="0"/>
                                </a:rPr>
                                <m:t>𝑏</m:t>
                              </m:r>
                            </m:e>
                            <m:sup>
                              <m:r>
                                <a:rPr lang="en-US" altLang="zh-TW" sz="1400" b="0" i="1" smtClean="0">
                                  <a:solidFill>
                                    <a:srgbClr val="FF0000"/>
                                  </a:solidFill>
                                  <a:latin typeface="Cambria Math" panose="02040503050406030204" pitchFamily="18" charset="0"/>
                                </a:rPr>
                                <m:t>𝑛</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𝑏</m:t>
                              </m:r>
                            </m:e>
                            <m:sup>
                              <m:r>
                                <a:rPr lang="en-US" altLang="zh-TW" sz="1400" b="0" i="1" smtClean="0">
                                  <a:latin typeface="Cambria Math" panose="02040503050406030204" pitchFamily="18" charset="0"/>
                                </a:rPr>
                                <m:t>𝑛</m:t>
                              </m:r>
                            </m:sup>
                          </m:sSup>
                        </m:den>
                      </m:f>
                      <m:r>
                        <a:rPr lang="en-US" altLang="zh-TW" sz="1400" b="0" i="1" smtClean="0">
                          <a:latin typeface="Cambria Math" panose="02040503050406030204" pitchFamily="18" charset="0"/>
                        </a:rPr>
                        <m:t>=</m:t>
                      </m:r>
                      <m:f>
                        <m:fPr>
                          <m:ctrlPr>
                            <a:rPr lang="en-US" altLang="zh-TW" sz="1400" i="1" smtClean="0">
                              <a:latin typeface="Cambria Math" panose="02040503050406030204" pitchFamily="18" charset="0"/>
                            </a:rPr>
                          </m:ctrlPr>
                        </m:fPr>
                        <m:num>
                          <m:r>
                            <a:rPr lang="en-US" altLang="zh-TW" sz="1400" i="1" smtClean="0">
                              <a:latin typeface="Cambria Math" panose="02040503050406030204" pitchFamily="18" charset="0"/>
                            </a:rPr>
                            <m:t>𝜕</m:t>
                          </m:r>
                          <m:r>
                            <a:rPr lang="en-US" altLang="zh-TW" sz="1400" b="0" i="1" smtClean="0">
                              <a:latin typeface="Cambria Math" panose="02040503050406030204" pitchFamily="18" charset="0"/>
                            </a:rPr>
                            <m:t>𝐿</m:t>
                          </m:r>
                        </m:num>
                        <m:den>
                          <m:r>
                            <a:rPr lang="en-US" altLang="zh-TW" sz="1400" i="1" smtClean="0">
                              <a:latin typeface="Cambria Math" panose="02040503050406030204" pitchFamily="18" charset="0"/>
                            </a:rPr>
                            <m:t>𝜕</m:t>
                          </m:r>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𝑍</m:t>
                              </m:r>
                            </m:e>
                            <m:sup>
                              <m:r>
                                <a:rPr lang="en-US" altLang="zh-TW" sz="1400" b="0" i="1" smtClean="0">
                                  <a:latin typeface="Cambria Math" panose="02040503050406030204" pitchFamily="18" charset="0"/>
                                </a:rPr>
                                <m:t>𝑛</m:t>
                              </m:r>
                            </m:sup>
                          </m:sSup>
                        </m:den>
                      </m:f>
                    </m:oMath>
                  </m:oMathPara>
                </a14:m>
                <a:endParaRPr lang="zh-TW" altLang="en-US" sz="1400" dirty="0"/>
              </a:p>
            </p:txBody>
          </p:sp>
        </mc:Choice>
        <mc:Fallback xmlns="">
          <p:sp>
            <p:nvSpPr>
              <p:cNvPr id="163" name="TextBox 162">
                <a:extLst>
                  <a:ext uri="{FF2B5EF4-FFF2-40B4-BE49-F238E27FC236}">
                    <a16:creationId xmlns:a16="http://schemas.microsoft.com/office/drawing/2014/main" id="{7B316E00-4FE4-402D-88C0-0ED2E0DFFDD1}"/>
                  </a:ext>
                </a:extLst>
              </p:cNvPr>
              <p:cNvSpPr txBox="1">
                <a:spLocks noRot="1" noChangeAspect="1" noMove="1" noResize="1" noEditPoints="1" noAdjustHandles="1" noChangeArrowheads="1" noChangeShapeType="1" noTextEdit="1"/>
              </p:cNvSpPr>
              <p:nvPr/>
            </p:nvSpPr>
            <p:spPr>
              <a:xfrm>
                <a:off x="3622603" y="5886834"/>
                <a:ext cx="2205797" cy="507062"/>
              </a:xfrm>
              <a:prstGeom prst="rect">
                <a:avLst/>
              </a:prstGeom>
              <a:blipFill>
                <a:blip r:embed="rId35"/>
                <a:stretch>
                  <a:fillRect b="-1176"/>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7" name="Rectangle 176">
                <a:extLst>
                  <a:ext uri="{FF2B5EF4-FFF2-40B4-BE49-F238E27FC236}">
                    <a16:creationId xmlns:a16="http://schemas.microsoft.com/office/drawing/2014/main" id="{89BA710E-1E34-4D3F-9F28-F7281FCFCF82}"/>
                  </a:ext>
                </a:extLst>
              </p:cNvPr>
              <p:cNvSpPr/>
              <p:nvPr/>
            </p:nvSpPr>
            <p:spPr>
              <a:xfrm>
                <a:off x="6510691" y="1763101"/>
                <a:ext cx="393764" cy="365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1400" b="0" i="1" dirty="0" smtClean="0">
                              <a:solidFill>
                                <a:schemeClr val="tx1"/>
                              </a:solidFill>
                              <a:latin typeface="Cambria Math" panose="02040503050406030204" pitchFamily="18" charset="0"/>
                            </a:rPr>
                          </m:ctrlPr>
                        </m:sSubSupPr>
                        <m:e>
                          <m:r>
                            <a:rPr lang="en-US" altLang="zh-TW" sz="1400" b="0" i="1" dirty="0" smtClean="0">
                              <a:solidFill>
                                <a:schemeClr val="tx1"/>
                              </a:solidFill>
                              <a:latin typeface="Cambria Math" panose="02040503050406030204" pitchFamily="18" charset="0"/>
                            </a:rPr>
                            <m:t>𝑏</m:t>
                          </m:r>
                        </m:e>
                        <m:sub>
                          <m:r>
                            <a:rPr lang="en-US" altLang="zh-TW" sz="1400" b="0" i="1" dirty="0" smtClean="0">
                              <a:solidFill>
                                <a:schemeClr val="tx1"/>
                              </a:solidFill>
                              <a:latin typeface="Cambria Math" panose="02040503050406030204" pitchFamily="18" charset="0"/>
                            </a:rPr>
                            <m:t>1</m:t>
                          </m:r>
                        </m:sub>
                        <m:sup>
                          <m:r>
                            <a:rPr lang="en-US" altLang="zh-TW" sz="1400" b="0" i="1" dirty="0" smtClean="0">
                              <a:solidFill>
                                <a:schemeClr val="tx1"/>
                              </a:solidFill>
                              <a:latin typeface="Cambria Math" panose="02040503050406030204" pitchFamily="18" charset="0"/>
                            </a:rPr>
                            <m:t>𝑛</m:t>
                          </m:r>
                          <m:r>
                            <a:rPr lang="en-US" altLang="zh-TW" sz="1400" b="0" i="1" dirty="0" smtClean="0">
                              <a:solidFill>
                                <a:schemeClr val="tx1"/>
                              </a:solidFill>
                              <a:latin typeface="Cambria Math" panose="02040503050406030204" pitchFamily="18" charset="0"/>
                            </a:rPr>
                            <m:t>−1</m:t>
                          </m:r>
                        </m:sup>
                      </m:sSubSup>
                    </m:oMath>
                  </m:oMathPara>
                </a14:m>
                <a:endParaRPr lang="zh-TW" altLang="en-US" sz="1400" dirty="0"/>
              </a:p>
            </p:txBody>
          </p:sp>
        </mc:Choice>
        <mc:Fallback xmlns="">
          <p:sp>
            <p:nvSpPr>
              <p:cNvPr id="177" name="Rectangle 176">
                <a:extLst>
                  <a:ext uri="{FF2B5EF4-FFF2-40B4-BE49-F238E27FC236}">
                    <a16:creationId xmlns:a16="http://schemas.microsoft.com/office/drawing/2014/main" id="{89BA710E-1E34-4D3F-9F28-F7281FCFCF82}"/>
                  </a:ext>
                </a:extLst>
              </p:cNvPr>
              <p:cNvSpPr>
                <a:spLocks noRot="1" noChangeAspect="1" noMove="1" noResize="1" noEditPoints="1" noAdjustHandles="1" noChangeArrowheads="1" noChangeShapeType="1" noTextEdit="1"/>
              </p:cNvSpPr>
              <p:nvPr/>
            </p:nvSpPr>
            <p:spPr>
              <a:xfrm>
                <a:off x="6510691" y="1763101"/>
                <a:ext cx="393764" cy="365060"/>
              </a:xfrm>
              <a:prstGeom prst="rect">
                <a:avLst/>
              </a:prstGeom>
              <a:blipFill>
                <a:blip r:embed="rId36"/>
                <a:stretch>
                  <a:fillRect l="-149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9" name="Rectangle 178">
                <a:extLst>
                  <a:ext uri="{FF2B5EF4-FFF2-40B4-BE49-F238E27FC236}">
                    <a16:creationId xmlns:a16="http://schemas.microsoft.com/office/drawing/2014/main" id="{1A4E2559-4E44-425D-A176-D5528454C35A}"/>
                  </a:ext>
                </a:extLst>
              </p:cNvPr>
              <p:cNvSpPr/>
              <p:nvPr/>
            </p:nvSpPr>
            <p:spPr>
              <a:xfrm>
                <a:off x="6479688" y="3084396"/>
                <a:ext cx="393764" cy="365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1400" b="0" i="1" dirty="0" smtClean="0">
                              <a:solidFill>
                                <a:schemeClr val="tx1"/>
                              </a:solidFill>
                              <a:latin typeface="Cambria Math" panose="02040503050406030204" pitchFamily="18" charset="0"/>
                            </a:rPr>
                          </m:ctrlPr>
                        </m:sSubSupPr>
                        <m:e>
                          <m:r>
                            <a:rPr lang="en-US" altLang="zh-TW" sz="1400" b="0" i="1" dirty="0" smtClean="0">
                              <a:solidFill>
                                <a:schemeClr val="tx1"/>
                              </a:solidFill>
                              <a:latin typeface="Cambria Math" panose="02040503050406030204" pitchFamily="18" charset="0"/>
                            </a:rPr>
                            <m:t>𝑏</m:t>
                          </m:r>
                        </m:e>
                        <m:sub>
                          <m:r>
                            <a:rPr lang="en-US" altLang="zh-TW" sz="1400" b="0" i="1" dirty="0" smtClean="0">
                              <a:solidFill>
                                <a:schemeClr val="tx1"/>
                              </a:solidFill>
                              <a:latin typeface="Cambria Math" panose="02040503050406030204" pitchFamily="18" charset="0"/>
                            </a:rPr>
                            <m:t>2</m:t>
                          </m:r>
                        </m:sub>
                        <m:sup>
                          <m:r>
                            <a:rPr lang="en-US" altLang="zh-TW" sz="1400" b="0" i="1" dirty="0" smtClean="0">
                              <a:solidFill>
                                <a:schemeClr val="tx1"/>
                              </a:solidFill>
                              <a:latin typeface="Cambria Math" panose="02040503050406030204" pitchFamily="18" charset="0"/>
                            </a:rPr>
                            <m:t>𝑛</m:t>
                          </m:r>
                          <m:r>
                            <a:rPr lang="en-US" altLang="zh-TW" sz="1400" b="0" i="1" dirty="0" smtClean="0">
                              <a:solidFill>
                                <a:schemeClr val="tx1"/>
                              </a:solidFill>
                              <a:latin typeface="Cambria Math" panose="02040503050406030204" pitchFamily="18" charset="0"/>
                            </a:rPr>
                            <m:t>−1</m:t>
                          </m:r>
                        </m:sup>
                      </m:sSubSup>
                    </m:oMath>
                  </m:oMathPara>
                </a14:m>
                <a:endParaRPr lang="zh-TW" altLang="en-US" sz="1400" dirty="0"/>
              </a:p>
            </p:txBody>
          </p:sp>
        </mc:Choice>
        <mc:Fallback xmlns="">
          <p:sp>
            <p:nvSpPr>
              <p:cNvPr id="179" name="Rectangle 178">
                <a:extLst>
                  <a:ext uri="{FF2B5EF4-FFF2-40B4-BE49-F238E27FC236}">
                    <a16:creationId xmlns:a16="http://schemas.microsoft.com/office/drawing/2014/main" id="{1A4E2559-4E44-425D-A176-D5528454C35A}"/>
                  </a:ext>
                </a:extLst>
              </p:cNvPr>
              <p:cNvSpPr>
                <a:spLocks noRot="1" noChangeAspect="1" noMove="1" noResize="1" noEditPoints="1" noAdjustHandles="1" noChangeArrowheads="1" noChangeShapeType="1" noTextEdit="1"/>
              </p:cNvSpPr>
              <p:nvPr/>
            </p:nvSpPr>
            <p:spPr>
              <a:xfrm>
                <a:off x="6479688" y="3084396"/>
                <a:ext cx="393764" cy="365060"/>
              </a:xfrm>
              <a:prstGeom prst="rect">
                <a:avLst/>
              </a:prstGeom>
              <a:blipFill>
                <a:blip r:embed="rId37"/>
                <a:stretch>
                  <a:fillRect l="-14925"/>
                </a:stretch>
              </a:blipFill>
            </p:spPr>
            <p:txBody>
              <a:bodyPr/>
              <a:lstStyle/>
              <a:p>
                <a:r>
                  <a:rPr lang="zh-TW" altLang="en-US">
                    <a:noFill/>
                  </a:rPr>
                  <a:t> </a:t>
                </a:r>
              </a:p>
            </p:txBody>
          </p:sp>
        </mc:Fallback>
      </mc:AlternateContent>
      <p:cxnSp>
        <p:nvCxnSpPr>
          <p:cNvPr id="180" name="Connector: Elbow 179">
            <a:extLst>
              <a:ext uri="{FF2B5EF4-FFF2-40B4-BE49-F238E27FC236}">
                <a16:creationId xmlns:a16="http://schemas.microsoft.com/office/drawing/2014/main" id="{E0D01CD4-FE08-469A-AF63-517EC7E83214}"/>
              </a:ext>
            </a:extLst>
          </p:cNvPr>
          <p:cNvCxnSpPr>
            <a:cxnSpLocks/>
            <a:stCxn id="177" idx="3"/>
            <a:endCxn id="100" idx="0"/>
          </p:cNvCxnSpPr>
          <p:nvPr/>
        </p:nvCxnSpPr>
        <p:spPr>
          <a:xfrm>
            <a:off x="6904455" y="1945631"/>
            <a:ext cx="367471" cy="357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19985B17-4F1C-41ED-A380-7C4642070561}"/>
              </a:ext>
            </a:extLst>
          </p:cNvPr>
          <p:cNvCxnSpPr>
            <a:cxnSpLocks/>
            <a:stCxn id="179" idx="3"/>
            <a:endCxn id="102" idx="0"/>
          </p:cNvCxnSpPr>
          <p:nvPr/>
        </p:nvCxnSpPr>
        <p:spPr>
          <a:xfrm>
            <a:off x="6873452" y="3266926"/>
            <a:ext cx="398473" cy="173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8FA1D88D-5EEE-45C6-B37F-7F09C6DAB952}"/>
                  </a:ext>
                </a:extLst>
              </p:cNvPr>
              <p:cNvSpPr txBox="1"/>
              <p:nvPr/>
            </p:nvSpPr>
            <p:spPr>
              <a:xfrm>
                <a:off x="9246549" y="6049072"/>
                <a:ext cx="2781134" cy="524118"/>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1400" i="1" smtClean="0">
                              <a:solidFill>
                                <a:srgbClr val="FF0000"/>
                              </a:solidFill>
                              <a:latin typeface="Cambria Math" panose="02040503050406030204" pitchFamily="18" charset="0"/>
                            </a:rPr>
                          </m:ctrlPr>
                        </m:fPr>
                        <m:num>
                          <m:r>
                            <a:rPr lang="en-US" altLang="zh-TW" sz="1400" i="1" smtClean="0">
                              <a:solidFill>
                                <a:srgbClr val="FF0000"/>
                              </a:solidFill>
                              <a:latin typeface="Cambria Math" panose="02040503050406030204" pitchFamily="18" charset="0"/>
                            </a:rPr>
                            <m:t>𝜕</m:t>
                          </m:r>
                          <m:r>
                            <a:rPr lang="en-US" altLang="zh-TW" sz="1400" b="0" i="1" smtClean="0">
                              <a:solidFill>
                                <a:srgbClr val="FF0000"/>
                              </a:solidFill>
                              <a:latin typeface="Cambria Math" panose="02040503050406030204" pitchFamily="18" charset="0"/>
                            </a:rPr>
                            <m:t>𝐿</m:t>
                          </m:r>
                        </m:num>
                        <m:den>
                          <m:r>
                            <a:rPr lang="en-US" altLang="zh-TW" sz="1400" i="1" smtClean="0">
                              <a:solidFill>
                                <a:srgbClr val="FF0000"/>
                              </a:solidFill>
                              <a:latin typeface="Cambria Math" panose="02040503050406030204" pitchFamily="18" charset="0"/>
                            </a:rPr>
                            <m:t>𝜕</m:t>
                          </m:r>
                          <m:sSup>
                            <m:sSupPr>
                              <m:ctrlPr>
                                <a:rPr lang="en-US" altLang="zh-TW" sz="1400" i="1" smtClean="0">
                                  <a:solidFill>
                                    <a:srgbClr val="FF0000"/>
                                  </a:solidFill>
                                  <a:latin typeface="Cambria Math" panose="02040503050406030204" pitchFamily="18" charset="0"/>
                                </a:rPr>
                              </m:ctrlPr>
                            </m:sSupPr>
                            <m:e>
                              <m:r>
                                <a:rPr lang="en-US" altLang="zh-TW" sz="1400" b="0" i="1" smtClean="0">
                                  <a:solidFill>
                                    <a:srgbClr val="FF0000"/>
                                  </a:solidFill>
                                  <a:latin typeface="Cambria Math" panose="02040503050406030204" pitchFamily="18" charset="0"/>
                                </a:rPr>
                                <m:t>𝑏</m:t>
                              </m:r>
                            </m:e>
                            <m:sup>
                              <m:r>
                                <a:rPr lang="en-US" altLang="zh-TW" sz="1400" b="0" i="1" smtClean="0">
                                  <a:solidFill>
                                    <a:srgbClr val="FF0000"/>
                                  </a:solidFill>
                                  <a:latin typeface="Cambria Math" panose="02040503050406030204" pitchFamily="18" charset="0"/>
                                </a:rPr>
                                <m:t>𝑛</m:t>
                              </m:r>
                              <m:r>
                                <a:rPr lang="en-US" altLang="zh-TW" sz="1400" b="0" i="1" smtClean="0">
                                  <a:solidFill>
                                    <a:srgbClr val="FF0000"/>
                                  </a:solidFill>
                                  <a:latin typeface="Cambria Math" panose="02040503050406030204" pitchFamily="18" charset="0"/>
                                </a:rPr>
                                <m:t>−1</m:t>
                              </m:r>
                            </m:sup>
                          </m:sSup>
                        </m:den>
                      </m:f>
                      <m:r>
                        <a:rPr lang="en-US" altLang="zh-TW" sz="1400" b="0" i="1" smtClean="0">
                          <a:solidFill>
                            <a:schemeClr val="tx1"/>
                          </a:solidFill>
                          <a:latin typeface="Cambria Math" panose="02040503050406030204" pitchFamily="18" charset="0"/>
                        </a:rPr>
                        <m:t>=</m:t>
                      </m:r>
                      <m:f>
                        <m:fPr>
                          <m:ctrlPr>
                            <a:rPr lang="en-US" altLang="zh-TW" sz="1400" i="1" smtClean="0">
                              <a:solidFill>
                                <a:schemeClr val="tx1"/>
                              </a:solidFill>
                              <a:latin typeface="Cambria Math" panose="02040503050406030204" pitchFamily="18" charset="0"/>
                            </a:rPr>
                          </m:ctrlPr>
                        </m:fPr>
                        <m:num>
                          <m:r>
                            <a:rPr lang="en-US" altLang="zh-TW" sz="1400" i="1" smtClean="0">
                              <a:solidFill>
                                <a:schemeClr val="tx1"/>
                              </a:solidFill>
                              <a:latin typeface="Cambria Math" panose="02040503050406030204" pitchFamily="18" charset="0"/>
                            </a:rPr>
                            <m:t>𝜕</m:t>
                          </m:r>
                          <m:r>
                            <a:rPr lang="en-US" altLang="zh-TW" sz="1400" b="0" i="1" smtClean="0">
                              <a:solidFill>
                                <a:schemeClr val="tx1"/>
                              </a:solidFill>
                              <a:latin typeface="Cambria Math" panose="02040503050406030204" pitchFamily="18" charset="0"/>
                            </a:rPr>
                            <m:t>𝐿</m:t>
                          </m:r>
                        </m:num>
                        <m:den>
                          <m:r>
                            <a:rPr lang="en-US" altLang="zh-TW" sz="1400" i="1" smtClean="0">
                              <a:solidFill>
                                <a:schemeClr val="tx1"/>
                              </a:solidFill>
                              <a:latin typeface="Cambria Math" panose="02040503050406030204" pitchFamily="18" charset="0"/>
                            </a:rPr>
                            <m:t>𝜕</m:t>
                          </m:r>
                          <m:sSup>
                            <m:sSupPr>
                              <m:ctrlPr>
                                <a:rPr lang="en-US" altLang="zh-TW" sz="1400" i="1" smtClean="0">
                                  <a:solidFill>
                                    <a:schemeClr val="tx1"/>
                                  </a:solidFill>
                                  <a:latin typeface="Cambria Math" panose="02040503050406030204" pitchFamily="18" charset="0"/>
                                </a:rPr>
                              </m:ctrlPr>
                            </m:sSupPr>
                            <m:e>
                              <m:r>
                                <a:rPr lang="en-US" altLang="zh-TW" sz="1400" b="0" i="1" smtClean="0">
                                  <a:solidFill>
                                    <a:schemeClr val="tx1"/>
                                  </a:solidFill>
                                  <a:latin typeface="Cambria Math" panose="02040503050406030204" pitchFamily="18" charset="0"/>
                                </a:rPr>
                                <m:t>𝑍</m:t>
                              </m:r>
                            </m:e>
                            <m:sup>
                              <m:r>
                                <a:rPr lang="en-US" altLang="zh-TW" sz="1400" b="0" i="1" smtClean="0">
                                  <a:solidFill>
                                    <a:schemeClr val="tx1"/>
                                  </a:solidFill>
                                  <a:latin typeface="Cambria Math" panose="02040503050406030204" pitchFamily="18" charset="0"/>
                                </a:rPr>
                                <m:t>𝑛</m:t>
                              </m:r>
                              <m:r>
                                <a:rPr lang="en-US" altLang="zh-TW" sz="1400" b="0" i="1" smtClean="0">
                                  <a:solidFill>
                                    <a:schemeClr val="tx1"/>
                                  </a:solidFill>
                                  <a:latin typeface="Cambria Math" panose="02040503050406030204" pitchFamily="18" charset="0"/>
                                </a:rPr>
                                <m:t>−1</m:t>
                              </m:r>
                            </m:sup>
                          </m:sSup>
                        </m:den>
                      </m:f>
                      <m:f>
                        <m:fPr>
                          <m:ctrlPr>
                            <a:rPr lang="en-US" altLang="zh-TW" sz="1400" i="1" smtClean="0">
                              <a:solidFill>
                                <a:schemeClr val="tx1"/>
                              </a:solidFill>
                              <a:latin typeface="Cambria Math" panose="02040503050406030204" pitchFamily="18" charset="0"/>
                            </a:rPr>
                          </m:ctrlPr>
                        </m:fPr>
                        <m:num>
                          <m:r>
                            <a:rPr lang="en-US" altLang="zh-TW" sz="1400" i="1" smtClean="0">
                              <a:solidFill>
                                <a:schemeClr val="tx1"/>
                              </a:solidFill>
                              <a:latin typeface="Cambria Math" panose="02040503050406030204" pitchFamily="18" charset="0"/>
                            </a:rPr>
                            <m:t>𝜕</m:t>
                          </m:r>
                          <m:sSup>
                            <m:sSupPr>
                              <m:ctrlPr>
                                <a:rPr lang="en-US" altLang="zh-TW" sz="1400" i="1" smtClean="0">
                                  <a:solidFill>
                                    <a:schemeClr val="tx1"/>
                                  </a:solidFill>
                                  <a:latin typeface="Cambria Math" panose="02040503050406030204" pitchFamily="18" charset="0"/>
                                </a:rPr>
                              </m:ctrlPr>
                            </m:sSupPr>
                            <m:e>
                              <m:r>
                                <a:rPr lang="en-US" altLang="zh-TW" sz="1400" b="0" i="1" smtClean="0">
                                  <a:solidFill>
                                    <a:schemeClr val="tx1"/>
                                  </a:solidFill>
                                  <a:latin typeface="Cambria Math" panose="02040503050406030204" pitchFamily="18" charset="0"/>
                                </a:rPr>
                                <m:t>𝑍</m:t>
                              </m:r>
                            </m:e>
                            <m:sup>
                              <m:r>
                                <a:rPr lang="en-US" altLang="zh-TW" sz="1400" b="0" i="1" smtClean="0">
                                  <a:solidFill>
                                    <a:schemeClr val="tx1"/>
                                  </a:solidFill>
                                  <a:latin typeface="Cambria Math" panose="02040503050406030204" pitchFamily="18" charset="0"/>
                                </a:rPr>
                                <m:t>𝑛</m:t>
                              </m:r>
                              <m:r>
                                <a:rPr lang="en-US" altLang="zh-TW" sz="1400" b="0" i="1" smtClean="0">
                                  <a:solidFill>
                                    <a:schemeClr val="tx1"/>
                                  </a:solidFill>
                                  <a:latin typeface="Cambria Math" panose="02040503050406030204" pitchFamily="18" charset="0"/>
                                </a:rPr>
                                <m:t>−1</m:t>
                              </m:r>
                            </m:sup>
                          </m:sSup>
                        </m:num>
                        <m:den>
                          <m:r>
                            <a:rPr lang="en-US" altLang="zh-TW" sz="1400" i="1" smtClean="0">
                              <a:solidFill>
                                <a:schemeClr val="tx1"/>
                              </a:solidFill>
                              <a:latin typeface="Cambria Math" panose="02040503050406030204" pitchFamily="18" charset="0"/>
                            </a:rPr>
                            <m:t>𝜕</m:t>
                          </m:r>
                          <m:sSup>
                            <m:sSupPr>
                              <m:ctrlPr>
                                <a:rPr lang="en-US" altLang="zh-TW" sz="1400" i="1" smtClean="0">
                                  <a:solidFill>
                                    <a:schemeClr val="tx1"/>
                                  </a:solidFill>
                                  <a:latin typeface="Cambria Math" panose="02040503050406030204" pitchFamily="18" charset="0"/>
                                </a:rPr>
                              </m:ctrlPr>
                            </m:sSupPr>
                            <m:e>
                              <m:r>
                                <a:rPr lang="en-US" altLang="zh-TW" sz="1400" b="0" i="1" smtClean="0">
                                  <a:solidFill>
                                    <a:schemeClr val="tx1"/>
                                  </a:solidFill>
                                  <a:latin typeface="Cambria Math" panose="02040503050406030204" pitchFamily="18" charset="0"/>
                                </a:rPr>
                                <m:t>𝑏</m:t>
                              </m:r>
                            </m:e>
                            <m:sup>
                              <m:r>
                                <a:rPr lang="en-US" altLang="zh-TW" sz="1400" b="0" i="1" smtClean="0">
                                  <a:solidFill>
                                    <a:schemeClr val="tx1"/>
                                  </a:solidFill>
                                  <a:latin typeface="Cambria Math" panose="02040503050406030204" pitchFamily="18" charset="0"/>
                                </a:rPr>
                                <m:t>𝑛</m:t>
                              </m:r>
                              <m:r>
                                <a:rPr lang="en-US" altLang="zh-TW" sz="1400" b="0" i="1" smtClean="0">
                                  <a:solidFill>
                                    <a:schemeClr val="tx1"/>
                                  </a:solidFill>
                                  <a:latin typeface="Cambria Math" panose="02040503050406030204" pitchFamily="18" charset="0"/>
                                </a:rPr>
                                <m:t>−1</m:t>
                              </m:r>
                            </m:sup>
                          </m:sSup>
                        </m:den>
                      </m:f>
                      <m:r>
                        <a:rPr lang="en-US" altLang="zh-TW" sz="1400" b="0" i="1" smtClean="0">
                          <a:solidFill>
                            <a:schemeClr val="tx1"/>
                          </a:solidFill>
                          <a:latin typeface="Cambria Math" panose="02040503050406030204" pitchFamily="18" charset="0"/>
                        </a:rPr>
                        <m:t>=</m:t>
                      </m:r>
                      <m:f>
                        <m:fPr>
                          <m:ctrlPr>
                            <a:rPr lang="en-US" altLang="zh-TW" sz="1400" i="1" smtClean="0">
                              <a:solidFill>
                                <a:schemeClr val="tx1"/>
                              </a:solidFill>
                              <a:latin typeface="Cambria Math" panose="02040503050406030204" pitchFamily="18" charset="0"/>
                            </a:rPr>
                          </m:ctrlPr>
                        </m:fPr>
                        <m:num>
                          <m:r>
                            <a:rPr lang="en-US" altLang="zh-TW" sz="1400" i="1" smtClean="0">
                              <a:solidFill>
                                <a:schemeClr val="tx1"/>
                              </a:solidFill>
                              <a:latin typeface="Cambria Math" panose="02040503050406030204" pitchFamily="18" charset="0"/>
                            </a:rPr>
                            <m:t>𝜕</m:t>
                          </m:r>
                          <m:r>
                            <a:rPr lang="en-US" altLang="zh-TW" sz="1400" b="0" i="1" smtClean="0">
                              <a:solidFill>
                                <a:schemeClr val="tx1"/>
                              </a:solidFill>
                              <a:latin typeface="Cambria Math" panose="02040503050406030204" pitchFamily="18" charset="0"/>
                            </a:rPr>
                            <m:t>𝐿</m:t>
                          </m:r>
                        </m:num>
                        <m:den>
                          <m:r>
                            <a:rPr lang="en-US" altLang="zh-TW" sz="1400" i="1" smtClean="0">
                              <a:solidFill>
                                <a:schemeClr val="tx1"/>
                              </a:solidFill>
                              <a:latin typeface="Cambria Math" panose="02040503050406030204" pitchFamily="18" charset="0"/>
                            </a:rPr>
                            <m:t>𝜕</m:t>
                          </m:r>
                          <m:sSup>
                            <m:sSupPr>
                              <m:ctrlPr>
                                <a:rPr lang="en-US" altLang="zh-TW" sz="1400" i="1" smtClean="0">
                                  <a:solidFill>
                                    <a:schemeClr val="tx1"/>
                                  </a:solidFill>
                                  <a:latin typeface="Cambria Math" panose="02040503050406030204" pitchFamily="18" charset="0"/>
                                </a:rPr>
                              </m:ctrlPr>
                            </m:sSupPr>
                            <m:e>
                              <m:r>
                                <a:rPr lang="en-US" altLang="zh-TW" sz="1400" b="0" i="1" smtClean="0">
                                  <a:solidFill>
                                    <a:schemeClr val="tx1"/>
                                  </a:solidFill>
                                  <a:latin typeface="Cambria Math" panose="02040503050406030204" pitchFamily="18" charset="0"/>
                                </a:rPr>
                                <m:t>𝑍</m:t>
                              </m:r>
                            </m:e>
                            <m:sup>
                              <m:r>
                                <a:rPr lang="en-US" altLang="zh-TW" sz="1400" b="0" i="1" smtClean="0">
                                  <a:solidFill>
                                    <a:schemeClr val="tx1"/>
                                  </a:solidFill>
                                  <a:latin typeface="Cambria Math" panose="02040503050406030204" pitchFamily="18" charset="0"/>
                                </a:rPr>
                                <m:t>𝑛</m:t>
                              </m:r>
                              <m:r>
                                <a:rPr lang="en-US" altLang="zh-TW" sz="1400" b="0" i="1" smtClean="0">
                                  <a:solidFill>
                                    <a:schemeClr val="tx1"/>
                                  </a:solidFill>
                                  <a:latin typeface="Cambria Math" panose="02040503050406030204" pitchFamily="18" charset="0"/>
                                </a:rPr>
                                <m:t>−1</m:t>
                              </m:r>
                            </m:sup>
                          </m:sSup>
                        </m:den>
                      </m:f>
                    </m:oMath>
                  </m:oMathPara>
                </a14:m>
                <a:endParaRPr lang="zh-TW" altLang="en-US" sz="1400" dirty="0">
                  <a:solidFill>
                    <a:schemeClr val="tx1"/>
                  </a:solidFill>
                </a:endParaRPr>
              </a:p>
            </p:txBody>
          </p:sp>
        </mc:Choice>
        <mc:Fallback xmlns="">
          <p:sp>
            <p:nvSpPr>
              <p:cNvPr id="188" name="TextBox 187">
                <a:extLst>
                  <a:ext uri="{FF2B5EF4-FFF2-40B4-BE49-F238E27FC236}">
                    <a16:creationId xmlns:a16="http://schemas.microsoft.com/office/drawing/2014/main" id="{8FA1D88D-5EEE-45C6-B37F-7F09C6DAB952}"/>
                  </a:ext>
                </a:extLst>
              </p:cNvPr>
              <p:cNvSpPr txBox="1">
                <a:spLocks noRot="1" noChangeAspect="1" noMove="1" noResize="1" noEditPoints="1" noAdjustHandles="1" noChangeArrowheads="1" noChangeShapeType="1" noTextEdit="1"/>
              </p:cNvSpPr>
              <p:nvPr/>
            </p:nvSpPr>
            <p:spPr>
              <a:xfrm>
                <a:off x="9246549" y="6049072"/>
                <a:ext cx="2781134" cy="524118"/>
              </a:xfrm>
              <a:prstGeom prst="rect">
                <a:avLst/>
              </a:prstGeom>
              <a:blipFill>
                <a:blip r:embed="rId38"/>
                <a:stretch>
                  <a:fillRect/>
                </a:stretch>
              </a:blipFill>
              <a:ln>
                <a:solidFill>
                  <a:schemeClr val="tx1"/>
                </a:solidFill>
              </a:ln>
            </p:spPr>
            <p:txBody>
              <a:bodyPr/>
              <a:lstStyle/>
              <a:p>
                <a:r>
                  <a:rPr lang="zh-TW" altLang="en-US">
                    <a:noFill/>
                  </a:rPr>
                  <a:t> </a:t>
                </a:r>
              </a:p>
            </p:txBody>
          </p:sp>
        </mc:Fallback>
      </mc:AlternateContent>
      <p:sp>
        <p:nvSpPr>
          <p:cNvPr id="191" name="Arrow: Right 190">
            <a:extLst>
              <a:ext uri="{FF2B5EF4-FFF2-40B4-BE49-F238E27FC236}">
                <a16:creationId xmlns:a16="http://schemas.microsoft.com/office/drawing/2014/main" id="{F10DC208-0761-4C51-AD32-9500299FD534}"/>
              </a:ext>
            </a:extLst>
          </p:cNvPr>
          <p:cNvSpPr/>
          <p:nvPr/>
        </p:nvSpPr>
        <p:spPr>
          <a:xfrm>
            <a:off x="1451180" y="5211642"/>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3" name="Arrow: Right 192">
            <a:extLst>
              <a:ext uri="{FF2B5EF4-FFF2-40B4-BE49-F238E27FC236}">
                <a16:creationId xmlns:a16="http://schemas.microsoft.com/office/drawing/2014/main" id="{737D7769-F56D-4435-867B-480FEE00E244}"/>
              </a:ext>
            </a:extLst>
          </p:cNvPr>
          <p:cNvSpPr/>
          <p:nvPr/>
        </p:nvSpPr>
        <p:spPr>
          <a:xfrm>
            <a:off x="3424445" y="5083914"/>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5" name="Arrow: Right 194">
            <a:extLst>
              <a:ext uri="{FF2B5EF4-FFF2-40B4-BE49-F238E27FC236}">
                <a16:creationId xmlns:a16="http://schemas.microsoft.com/office/drawing/2014/main" id="{BA79F854-29E1-4C37-999B-9781CD6F8D59}"/>
              </a:ext>
            </a:extLst>
          </p:cNvPr>
          <p:cNvSpPr/>
          <p:nvPr/>
        </p:nvSpPr>
        <p:spPr>
          <a:xfrm>
            <a:off x="5755700" y="5108385"/>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7" name="Arrow: Right 196">
            <a:extLst>
              <a:ext uri="{FF2B5EF4-FFF2-40B4-BE49-F238E27FC236}">
                <a16:creationId xmlns:a16="http://schemas.microsoft.com/office/drawing/2014/main" id="{0E757720-1801-423F-8808-DAC719AB9E39}"/>
              </a:ext>
            </a:extLst>
          </p:cNvPr>
          <p:cNvSpPr/>
          <p:nvPr/>
        </p:nvSpPr>
        <p:spPr>
          <a:xfrm>
            <a:off x="8092881" y="5077088"/>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9" name="Arrow: Right 198">
            <a:extLst>
              <a:ext uri="{FF2B5EF4-FFF2-40B4-BE49-F238E27FC236}">
                <a16:creationId xmlns:a16="http://schemas.microsoft.com/office/drawing/2014/main" id="{87C3AA81-5CC7-4D94-BC64-9F06041A0EB1}"/>
              </a:ext>
            </a:extLst>
          </p:cNvPr>
          <p:cNvSpPr/>
          <p:nvPr/>
        </p:nvSpPr>
        <p:spPr>
          <a:xfrm rot="18743169">
            <a:off x="9749341" y="4465825"/>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1" name="Arrow: Right 200">
            <a:extLst>
              <a:ext uri="{FF2B5EF4-FFF2-40B4-BE49-F238E27FC236}">
                <a16:creationId xmlns:a16="http://schemas.microsoft.com/office/drawing/2014/main" id="{2EACE8B3-ACC2-4A39-8B9D-A23931E4731F}"/>
              </a:ext>
            </a:extLst>
          </p:cNvPr>
          <p:cNvSpPr/>
          <p:nvPr/>
        </p:nvSpPr>
        <p:spPr>
          <a:xfrm rot="3028003">
            <a:off x="9749357" y="5759860"/>
            <a:ext cx="198158" cy="227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2" name="TextBox 201">
            <a:extLst>
              <a:ext uri="{FF2B5EF4-FFF2-40B4-BE49-F238E27FC236}">
                <a16:creationId xmlns:a16="http://schemas.microsoft.com/office/drawing/2014/main" id="{FB19CE67-4EAB-4CBC-B87A-21738D270759}"/>
              </a:ext>
            </a:extLst>
          </p:cNvPr>
          <p:cNvSpPr txBox="1"/>
          <p:nvPr/>
        </p:nvSpPr>
        <p:spPr>
          <a:xfrm>
            <a:off x="9339510" y="2897594"/>
            <a:ext cx="1622928" cy="369332"/>
          </a:xfrm>
          <a:prstGeom prst="rect">
            <a:avLst/>
          </a:prstGeom>
          <a:noFill/>
        </p:spPr>
        <p:txBody>
          <a:bodyPr wrap="square" rtlCol="0">
            <a:spAutoFit/>
          </a:bodyPr>
          <a:lstStyle/>
          <a:p>
            <a:r>
              <a:rPr lang="en-US" altLang="zh-TW" dirty="0"/>
              <a:t>……</a:t>
            </a:r>
            <a:endParaRPr lang="zh-TW" altLang="en-US" dirty="0"/>
          </a:p>
        </p:txBody>
      </p:sp>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B661216B-725D-454A-A9C8-DA65F5602625}"/>
                  </a:ext>
                </a:extLst>
              </p:cNvPr>
              <p:cNvSpPr txBox="1"/>
              <p:nvPr/>
            </p:nvSpPr>
            <p:spPr>
              <a:xfrm>
                <a:off x="9470704" y="1068281"/>
                <a:ext cx="2075055" cy="499560"/>
              </a:xfrm>
              <a:prstGeom prst="rect">
                <a:avLst/>
              </a:prstGeom>
              <a:noFill/>
              <a:ln>
                <a:solidFill>
                  <a:schemeClr val="tx1"/>
                </a:solidFill>
              </a:ln>
            </p:spPr>
            <p:txBody>
              <a:bodyPr wrap="none" rtlCol="0">
                <a:spAutoFit/>
              </a:bodyPr>
              <a:lstStyle/>
              <a:p>
                <a:r>
                  <a:rPr lang="en-US" altLang="zh-TW" dirty="0"/>
                  <a:t>Target:  solve </a:t>
                </a:r>
                <a14:m>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m:t>
                        </m:r>
                        <m:r>
                          <a:rPr lang="en-US" altLang="zh-TW" b="0" i="1" smtClean="0">
                            <a:latin typeface="Cambria Math" panose="02040503050406030204" pitchFamily="18" charset="0"/>
                          </a:rPr>
                          <m:t>𝐿</m:t>
                        </m:r>
                      </m:num>
                      <m:den>
                        <m:r>
                          <a:rPr lang="en-US" altLang="zh-TW" i="1" smtClean="0">
                            <a:latin typeface="Cambria Math" panose="02040503050406030204" pitchFamily="18" charset="0"/>
                          </a:rPr>
                          <m:t>𝜕</m:t>
                        </m:r>
                        <m:r>
                          <a:rPr lang="en-US" altLang="zh-TW" b="0" i="1" smtClean="0">
                            <a:latin typeface="Cambria Math" panose="02040503050406030204" pitchFamily="18" charset="0"/>
                          </a:rPr>
                          <m:t>𝑊</m:t>
                        </m:r>
                      </m:den>
                    </m:f>
                    <m:r>
                      <a:rPr lang="en-US" altLang="zh-TW" b="0" i="1" smtClean="0">
                        <a:latin typeface="Cambria Math" panose="02040503050406030204" pitchFamily="18" charset="0"/>
                      </a:rPr>
                      <m:t>,</m:t>
                    </m:r>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m:t>
                        </m:r>
                        <m:r>
                          <a:rPr lang="en-US" altLang="zh-TW" b="0" i="1" smtClean="0">
                            <a:latin typeface="Cambria Math" panose="02040503050406030204" pitchFamily="18" charset="0"/>
                          </a:rPr>
                          <m:t>𝐿</m:t>
                        </m:r>
                      </m:num>
                      <m:den>
                        <m:r>
                          <a:rPr lang="en-US" altLang="zh-TW" i="1" smtClean="0">
                            <a:latin typeface="Cambria Math" panose="02040503050406030204" pitchFamily="18" charset="0"/>
                          </a:rPr>
                          <m:t>𝜕</m:t>
                        </m:r>
                        <m:r>
                          <a:rPr lang="en-US" altLang="zh-TW" b="0" i="1" smtClean="0">
                            <a:latin typeface="Cambria Math" panose="02040503050406030204" pitchFamily="18" charset="0"/>
                          </a:rPr>
                          <m:t>𝑏</m:t>
                        </m:r>
                      </m:den>
                    </m:f>
                  </m:oMath>
                </a14:m>
                <a:endParaRPr lang="zh-TW" altLang="en-US" dirty="0"/>
              </a:p>
            </p:txBody>
          </p:sp>
        </mc:Choice>
        <mc:Fallback xmlns="">
          <p:sp>
            <p:nvSpPr>
              <p:cNvPr id="203" name="TextBox 202">
                <a:extLst>
                  <a:ext uri="{FF2B5EF4-FFF2-40B4-BE49-F238E27FC236}">
                    <a16:creationId xmlns:a16="http://schemas.microsoft.com/office/drawing/2014/main" id="{B661216B-725D-454A-A9C8-DA65F5602625}"/>
                  </a:ext>
                </a:extLst>
              </p:cNvPr>
              <p:cNvSpPr txBox="1">
                <a:spLocks noRot="1" noChangeAspect="1" noMove="1" noResize="1" noEditPoints="1" noAdjustHandles="1" noChangeArrowheads="1" noChangeShapeType="1" noTextEdit="1"/>
              </p:cNvSpPr>
              <p:nvPr/>
            </p:nvSpPr>
            <p:spPr>
              <a:xfrm>
                <a:off x="9470704" y="1068281"/>
                <a:ext cx="2075055" cy="499560"/>
              </a:xfrm>
              <a:prstGeom prst="rect">
                <a:avLst/>
              </a:prstGeom>
              <a:blipFill>
                <a:blip r:embed="rId39"/>
                <a:stretch>
                  <a:fillRect l="-2339" b="-5952"/>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50682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44CF-D962-4E86-BFA5-00AD13C4990B}"/>
              </a:ext>
            </a:extLst>
          </p:cNvPr>
          <p:cNvSpPr>
            <a:spLocks noGrp="1"/>
          </p:cNvSpPr>
          <p:nvPr>
            <p:ph type="title"/>
          </p:nvPr>
        </p:nvSpPr>
        <p:spPr/>
        <p:txBody>
          <a:bodyPr/>
          <a:lstStyle/>
          <a:p>
            <a:r>
              <a:rPr lang="en-US" altLang="zh-TW" dirty="0"/>
              <a:t>Q3: Training Loss &amp; Validation Loss</a:t>
            </a:r>
            <a:endParaRPr lang="zh-TW" altLang="en-US" dirty="0"/>
          </a:p>
        </p:txBody>
      </p:sp>
      <p:pic>
        <p:nvPicPr>
          <p:cNvPr id="9" name="Picture 8" descr="Chart&#10;&#10;Description automatically generated">
            <a:extLst>
              <a:ext uri="{FF2B5EF4-FFF2-40B4-BE49-F238E27FC236}">
                <a16:creationId xmlns:a16="http://schemas.microsoft.com/office/drawing/2014/main" id="{1D180045-CB05-4D7C-817D-CB611EE73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98409"/>
            <a:ext cx="4193948" cy="3145461"/>
          </a:xfrm>
          <a:prstGeom prst="rect">
            <a:avLst/>
          </a:prstGeom>
        </p:spPr>
      </p:pic>
      <p:pic>
        <p:nvPicPr>
          <p:cNvPr id="11" name="Picture 10" descr="Chart&#10;&#10;Description automatically generated">
            <a:extLst>
              <a:ext uri="{FF2B5EF4-FFF2-40B4-BE49-F238E27FC236}">
                <a16:creationId xmlns:a16="http://schemas.microsoft.com/office/drawing/2014/main" id="{676A163F-888A-4293-8EC0-641AC9A0F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56" y="1598409"/>
            <a:ext cx="4193948" cy="3145461"/>
          </a:xfrm>
          <a:prstGeom prst="rect">
            <a:avLst/>
          </a:prstGeom>
        </p:spPr>
      </p:pic>
      <p:sp>
        <p:nvSpPr>
          <p:cNvPr id="12" name="TextBox 11">
            <a:extLst>
              <a:ext uri="{FF2B5EF4-FFF2-40B4-BE49-F238E27FC236}">
                <a16:creationId xmlns:a16="http://schemas.microsoft.com/office/drawing/2014/main" id="{6194A0B4-4D14-47E9-9F5A-1D410AD3AE39}"/>
              </a:ext>
            </a:extLst>
          </p:cNvPr>
          <p:cNvSpPr txBox="1"/>
          <p:nvPr/>
        </p:nvSpPr>
        <p:spPr>
          <a:xfrm>
            <a:off x="1090569" y="4966283"/>
            <a:ext cx="3742243" cy="369332"/>
          </a:xfrm>
          <a:prstGeom prst="rect">
            <a:avLst/>
          </a:prstGeom>
          <a:noFill/>
        </p:spPr>
        <p:txBody>
          <a:bodyPr wrap="none" rtlCol="0">
            <a:spAutoFit/>
          </a:bodyPr>
          <a:lstStyle/>
          <a:p>
            <a:r>
              <a:rPr lang="en-US" altLang="zh-TW" dirty="0"/>
              <a:t>Loss after 100 epochs reduce to 0.065</a:t>
            </a:r>
            <a:endParaRPr lang="zh-TW" altLang="en-US" dirty="0"/>
          </a:p>
        </p:txBody>
      </p:sp>
      <p:sp>
        <p:nvSpPr>
          <p:cNvPr id="14" name="TextBox 13">
            <a:extLst>
              <a:ext uri="{FF2B5EF4-FFF2-40B4-BE49-F238E27FC236}">
                <a16:creationId xmlns:a16="http://schemas.microsoft.com/office/drawing/2014/main" id="{C36C199F-137C-472C-B300-F17020C9A492}"/>
              </a:ext>
            </a:extLst>
          </p:cNvPr>
          <p:cNvSpPr txBox="1"/>
          <p:nvPr/>
        </p:nvSpPr>
        <p:spPr>
          <a:xfrm>
            <a:off x="6321852" y="4966283"/>
            <a:ext cx="3922484" cy="369332"/>
          </a:xfrm>
          <a:prstGeom prst="rect">
            <a:avLst/>
          </a:prstGeom>
          <a:noFill/>
        </p:spPr>
        <p:txBody>
          <a:bodyPr wrap="none" rtlCol="0">
            <a:spAutoFit/>
          </a:bodyPr>
          <a:lstStyle/>
          <a:p>
            <a:r>
              <a:rPr lang="en-US" altLang="zh-TW" dirty="0"/>
              <a:t>Accuracy after 100 epochs reach 0.9617</a:t>
            </a:r>
            <a:endParaRPr lang="zh-TW" altLang="en-US" dirty="0"/>
          </a:p>
        </p:txBody>
      </p:sp>
    </p:spTree>
    <p:extLst>
      <p:ext uri="{BB962C8B-B14F-4D97-AF65-F5344CB8AC3E}">
        <p14:creationId xmlns:p14="http://schemas.microsoft.com/office/powerpoint/2010/main" val="211300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0A2B-A150-48C7-826A-676CBCF694E5}"/>
              </a:ext>
            </a:extLst>
          </p:cNvPr>
          <p:cNvSpPr>
            <a:spLocks noGrp="1"/>
          </p:cNvSpPr>
          <p:nvPr>
            <p:ph type="title"/>
          </p:nvPr>
        </p:nvSpPr>
        <p:spPr/>
        <p:txBody>
          <a:bodyPr/>
          <a:lstStyle/>
          <a:p>
            <a:r>
              <a:rPr lang="en-US" altLang="zh-TW" dirty="0"/>
              <a:t>Q4: If we use a very deep NN with a large number of neurons, will the accuracy increase? </a:t>
            </a:r>
            <a:endParaRPr lang="zh-TW" altLang="en-US" dirty="0"/>
          </a:p>
        </p:txBody>
      </p:sp>
      <p:sp>
        <p:nvSpPr>
          <p:cNvPr id="3" name="Content Placeholder 2">
            <a:extLst>
              <a:ext uri="{FF2B5EF4-FFF2-40B4-BE49-F238E27FC236}">
                <a16:creationId xmlns:a16="http://schemas.microsoft.com/office/drawing/2014/main" id="{4E6E28BC-3DF4-422F-A006-1E585D934CBB}"/>
              </a:ext>
            </a:extLst>
          </p:cNvPr>
          <p:cNvSpPr>
            <a:spLocks noGrp="1"/>
          </p:cNvSpPr>
          <p:nvPr>
            <p:ph idx="1"/>
          </p:nvPr>
        </p:nvSpPr>
        <p:spPr/>
        <p:txBody>
          <a:bodyPr/>
          <a:lstStyle/>
          <a:p>
            <a:pPr marL="0" indent="0">
              <a:buNone/>
            </a:pPr>
            <a:r>
              <a:rPr lang="en-US" altLang="zh-TW" dirty="0"/>
              <a:t>No.</a:t>
            </a:r>
          </a:p>
          <a:p>
            <a:pPr marL="0" indent="0">
              <a:buNone/>
            </a:pPr>
            <a:r>
              <a:rPr lang="en-US" altLang="zh-TW" dirty="0"/>
              <a:t>While deeper network and larger number of neurons could relatively increase the accuracy of prediction. But once the optimization is saturated, the deep structure may overfit the training data, and the testing accuracy would drop.</a:t>
            </a:r>
            <a:endParaRPr lang="zh-TW" altLang="en-US" dirty="0"/>
          </a:p>
        </p:txBody>
      </p:sp>
    </p:spTree>
    <p:extLst>
      <p:ext uri="{BB962C8B-B14F-4D97-AF65-F5344CB8AC3E}">
        <p14:creationId xmlns:p14="http://schemas.microsoft.com/office/powerpoint/2010/main" val="24202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7272-C33A-4398-8026-C33E80C6B957}"/>
              </a:ext>
            </a:extLst>
          </p:cNvPr>
          <p:cNvSpPr>
            <a:spLocks noGrp="1"/>
          </p:cNvSpPr>
          <p:nvPr>
            <p:ph type="title"/>
          </p:nvPr>
        </p:nvSpPr>
        <p:spPr/>
        <p:txBody>
          <a:bodyPr/>
          <a:lstStyle/>
          <a:p>
            <a:r>
              <a:rPr lang="en-US" altLang="zh-TW" dirty="0"/>
              <a:t>Q5: Why do we need to validate our model? </a:t>
            </a:r>
            <a:endParaRPr lang="zh-TW" altLang="en-US" dirty="0"/>
          </a:p>
        </p:txBody>
      </p:sp>
      <p:sp>
        <p:nvSpPr>
          <p:cNvPr id="3" name="Content Placeholder 2">
            <a:extLst>
              <a:ext uri="{FF2B5EF4-FFF2-40B4-BE49-F238E27FC236}">
                <a16:creationId xmlns:a16="http://schemas.microsoft.com/office/drawing/2014/main" id="{4C6D3956-97F7-40AA-8974-0F0F4EAC266F}"/>
              </a:ext>
            </a:extLst>
          </p:cNvPr>
          <p:cNvSpPr>
            <a:spLocks noGrp="1"/>
          </p:cNvSpPr>
          <p:nvPr>
            <p:ph idx="1"/>
          </p:nvPr>
        </p:nvSpPr>
        <p:spPr/>
        <p:txBody>
          <a:bodyPr/>
          <a:lstStyle/>
          <a:p>
            <a:pPr marL="0" indent="0">
              <a:buNone/>
            </a:pPr>
            <a:r>
              <a:rPr lang="en-US" altLang="zh-TW" dirty="0"/>
              <a:t>Validation data is used to estimate the model whether it is overfitted or not while model itself is still tuning the hyper-parameters. In other words, validation datasets give bias to the training model to avoid an unbiased evaluation in training data.</a:t>
            </a:r>
            <a:endParaRPr lang="zh-TW" altLang="en-US" dirty="0"/>
          </a:p>
        </p:txBody>
      </p:sp>
    </p:spTree>
    <p:extLst>
      <p:ext uri="{BB962C8B-B14F-4D97-AF65-F5344CB8AC3E}">
        <p14:creationId xmlns:p14="http://schemas.microsoft.com/office/powerpoint/2010/main" val="423557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8EE4-EC3A-47BA-BB6C-F206EF48CEBF}"/>
              </a:ext>
            </a:extLst>
          </p:cNvPr>
          <p:cNvSpPr>
            <a:spLocks noGrp="1"/>
          </p:cNvSpPr>
          <p:nvPr>
            <p:ph type="title"/>
          </p:nvPr>
        </p:nvSpPr>
        <p:spPr/>
        <p:txBody>
          <a:bodyPr/>
          <a:lstStyle/>
          <a:p>
            <a:r>
              <a:rPr lang="en-US" altLang="zh-TW" dirty="0"/>
              <a:t>t-distributed stochastic neighbor embedding (T-SNE)</a:t>
            </a:r>
            <a:endParaRPr lang="zh-TW" altLang="en-US" dirty="0"/>
          </a:p>
        </p:txBody>
      </p:sp>
      <p:sp>
        <p:nvSpPr>
          <p:cNvPr id="6" name="TextBox 5">
            <a:extLst>
              <a:ext uri="{FF2B5EF4-FFF2-40B4-BE49-F238E27FC236}">
                <a16:creationId xmlns:a16="http://schemas.microsoft.com/office/drawing/2014/main" id="{A0BACAB9-FBB0-4E35-90F3-B4A73D45349B}"/>
              </a:ext>
            </a:extLst>
          </p:cNvPr>
          <p:cNvSpPr txBox="1"/>
          <p:nvPr/>
        </p:nvSpPr>
        <p:spPr>
          <a:xfrm>
            <a:off x="1598777" y="1803415"/>
            <a:ext cx="2477922" cy="369332"/>
          </a:xfrm>
          <a:prstGeom prst="rect">
            <a:avLst/>
          </a:prstGeom>
          <a:noFill/>
        </p:spPr>
        <p:txBody>
          <a:bodyPr wrap="none" rtlCol="0">
            <a:spAutoFit/>
          </a:bodyPr>
          <a:lstStyle/>
          <a:p>
            <a:r>
              <a:rPr lang="en-US" altLang="zh-TW" dirty="0"/>
              <a:t>Labels of Validation data</a:t>
            </a:r>
            <a:endParaRPr lang="zh-TW" altLang="en-US" dirty="0"/>
          </a:p>
        </p:txBody>
      </p:sp>
      <p:pic>
        <p:nvPicPr>
          <p:cNvPr id="8" name="Picture 7" descr="Chart, scatter chart&#10;&#10;Description automatically generated">
            <a:extLst>
              <a:ext uri="{FF2B5EF4-FFF2-40B4-BE49-F238E27FC236}">
                <a16:creationId xmlns:a16="http://schemas.microsoft.com/office/drawing/2014/main" id="{08E922B2-1F68-4AFE-B959-7AE5F1B89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22414"/>
            <a:ext cx="4624873" cy="4129351"/>
          </a:xfrm>
          <a:prstGeom prst="rect">
            <a:avLst/>
          </a:prstGeom>
        </p:spPr>
      </p:pic>
      <p:sp>
        <p:nvSpPr>
          <p:cNvPr id="10" name="TextBox 9">
            <a:extLst>
              <a:ext uri="{FF2B5EF4-FFF2-40B4-BE49-F238E27FC236}">
                <a16:creationId xmlns:a16="http://schemas.microsoft.com/office/drawing/2014/main" id="{B0BBAE45-E7E0-438D-AE1D-DA7725B7418E}"/>
              </a:ext>
            </a:extLst>
          </p:cNvPr>
          <p:cNvSpPr txBox="1"/>
          <p:nvPr/>
        </p:nvSpPr>
        <p:spPr>
          <a:xfrm>
            <a:off x="7169475" y="1803415"/>
            <a:ext cx="2176814" cy="369332"/>
          </a:xfrm>
          <a:prstGeom prst="rect">
            <a:avLst/>
          </a:prstGeom>
          <a:noFill/>
        </p:spPr>
        <p:txBody>
          <a:bodyPr wrap="none" rtlCol="0">
            <a:spAutoFit/>
          </a:bodyPr>
          <a:lstStyle/>
          <a:p>
            <a:r>
              <a:rPr lang="en-US" altLang="zh-TW" dirty="0"/>
              <a:t>Labels of testing data</a:t>
            </a:r>
            <a:endParaRPr lang="zh-TW" altLang="en-US" dirty="0"/>
          </a:p>
        </p:txBody>
      </p:sp>
      <p:pic>
        <p:nvPicPr>
          <p:cNvPr id="9" name="Content Placeholder 8" descr="Chart, scatter chart&#10;&#10;Description automatically generated">
            <a:extLst>
              <a:ext uri="{FF2B5EF4-FFF2-40B4-BE49-F238E27FC236}">
                <a16:creationId xmlns:a16="http://schemas.microsoft.com/office/drawing/2014/main" id="{B3ACAA20-8DCC-4F09-A1D0-3E075193E7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3758" y="2172747"/>
            <a:ext cx="4624873" cy="4129351"/>
          </a:xfrm>
        </p:spPr>
      </p:pic>
    </p:spTree>
    <p:extLst>
      <p:ext uri="{BB962C8B-B14F-4D97-AF65-F5344CB8AC3E}">
        <p14:creationId xmlns:p14="http://schemas.microsoft.com/office/powerpoint/2010/main" val="645100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480</Words>
  <Application>Microsoft Office PowerPoint</Application>
  <PresentationFormat>Widescreen</PresentationFormat>
  <Paragraphs>139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Report 1</vt:lpstr>
      <vt:lpstr>Data preprocessing</vt:lpstr>
      <vt:lpstr>Q1: Model architecture—Dense neural layer</vt:lpstr>
      <vt:lpstr>Q2: Feed forward</vt:lpstr>
      <vt:lpstr>Q2: Back propagation</vt:lpstr>
      <vt:lpstr>Q3: Training Loss &amp; Validation Loss</vt:lpstr>
      <vt:lpstr>Q4: If we use a very deep NN with a large number of neurons, will the accuracy increase? </vt:lpstr>
      <vt:lpstr>Q5: Why do we need to validate our model? </vt:lpstr>
      <vt:lpstr>t-distributed stochastic neighbor embedding (T-SNE)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昭學 黃</dc:creator>
  <cp:lastModifiedBy>昭學 黃</cp:lastModifiedBy>
  <cp:revision>27</cp:revision>
  <dcterms:created xsi:type="dcterms:W3CDTF">2020-11-02T00:38:08Z</dcterms:created>
  <dcterms:modified xsi:type="dcterms:W3CDTF">2020-11-02T15:25:17Z</dcterms:modified>
</cp:coreProperties>
</file>