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302" r:id="rId5"/>
    <p:sldId id="311" r:id="rId6"/>
    <p:sldId id="312" r:id="rId7"/>
    <p:sldId id="313" r:id="rId8"/>
    <p:sldId id="314" r:id="rId9"/>
    <p:sldId id="310" r:id="rId10"/>
    <p:sldId id="30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1557FB-D012-41A5-B147-2DDF91450D07}">
          <p14:sldIdLst>
            <p14:sldId id="257"/>
            <p14:sldId id="268"/>
            <p14:sldId id="302"/>
            <p14:sldId id="311"/>
            <p14:sldId id="312"/>
            <p14:sldId id="313"/>
            <p14:sldId id="314"/>
            <p14:sldId id="31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5179" autoAdjust="0"/>
  </p:normalViewPr>
  <p:slideViewPr>
    <p:cSldViewPr>
      <p:cViewPr varScale="1">
        <p:scale>
          <a:sx n="86" d="100"/>
          <a:sy n="86" d="100"/>
        </p:scale>
        <p:origin x="120" y="25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2/6/2015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2015/2/6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2015/2/6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2/6/2015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Programming Language </a:t>
            </a:r>
            <a:endParaRPr lang="zh-CN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February 7</a:t>
            </a:r>
            <a:r>
              <a:rPr lang="en-US" altLang="zh-CN" dirty="0" smtClean="0"/>
              <a:t>, </a:t>
            </a:r>
            <a:r>
              <a:rPr lang="en-US" altLang="zh-CN" dirty="0" smtClean="0"/>
              <a:t>2015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Today’s task 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va_list</a:t>
            </a:r>
          </a:p>
          <a:p>
            <a:r>
              <a:rPr lang="en-US" altLang="zh-CN" dirty="0" smtClean="0"/>
              <a:t>Binary tree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need a function that will accept </a:t>
            </a:r>
            <a:r>
              <a:rPr lang="en-US" altLang="zh-CN" dirty="0" smtClean="0">
                <a:solidFill>
                  <a:srgbClr val="FF0000"/>
                </a:solidFill>
              </a:rPr>
              <a:t>any number of values </a:t>
            </a:r>
            <a:r>
              <a:rPr lang="en-US" altLang="zh-CN" dirty="0" smtClean="0"/>
              <a:t>and return the average</a:t>
            </a:r>
          </a:p>
          <a:p>
            <a:r>
              <a:rPr lang="en-US" altLang="zh-CN" dirty="0" smtClean="0"/>
              <a:t>Usually the number of values function will accept is </a:t>
            </a:r>
            <a:r>
              <a:rPr lang="en-US" altLang="zh-CN" dirty="0" smtClean="0">
                <a:solidFill>
                  <a:srgbClr val="FF0000"/>
                </a:solidFill>
              </a:rPr>
              <a:t>fixed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va_list </a:t>
            </a:r>
            <a:r>
              <a:rPr lang="en-US" altLang="zh-CN" dirty="0" smtClean="0"/>
              <a:t>is needed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9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va_list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stdarg.h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va_list</a:t>
            </a:r>
          </a:p>
          <a:p>
            <a:r>
              <a:rPr lang="en-US" altLang="zh-CN" dirty="0" err="1" smtClean="0"/>
              <a:t>va_start</a:t>
            </a:r>
            <a:endParaRPr lang="en-US" altLang="zh-CN" dirty="0" smtClean="0"/>
          </a:p>
          <a:p>
            <a:r>
              <a:rPr lang="en-US" altLang="zh-CN" dirty="0" err="1" smtClean="0"/>
              <a:t>va_arg</a:t>
            </a:r>
            <a:endParaRPr lang="en-US" altLang="zh-CN" dirty="0" smtClean="0"/>
          </a:p>
          <a:p>
            <a:r>
              <a:rPr lang="en-US" altLang="zh-CN" dirty="0" err="1" smtClean="0"/>
              <a:t>va_end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0" y="404664"/>
            <a:ext cx="6092825" cy="60016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082BD"/>
                </a:solidFill>
                <a:highlight>
                  <a:srgbClr val="22282A"/>
                </a:highlight>
              </a:rPr>
              <a:t>#include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&lt;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stdlib.h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&gt;</a:t>
            </a:r>
          </a:p>
          <a:p>
            <a:r>
              <a:rPr lang="en-US" altLang="zh-CN" dirty="0">
                <a:solidFill>
                  <a:srgbClr val="A082BD"/>
                </a:solidFill>
                <a:highlight>
                  <a:srgbClr val="22282A"/>
                </a:highlight>
              </a:rPr>
              <a:t>#include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&lt;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stdio.h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&gt;</a:t>
            </a:r>
          </a:p>
          <a:p>
            <a:r>
              <a:rPr lang="en-US" altLang="zh-CN" dirty="0">
                <a:solidFill>
                  <a:srgbClr val="A082BD"/>
                </a:solidFill>
                <a:highlight>
                  <a:srgbClr val="22282A"/>
                </a:highlight>
              </a:rPr>
              <a:t>#include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&lt;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stdarg.h</a:t>
            </a:r>
            <a:r>
              <a:rPr lang="en-US" altLang="zh-CN" dirty="0" smtClean="0">
                <a:solidFill>
                  <a:srgbClr val="EC7600"/>
                </a:solidFill>
                <a:highlight>
                  <a:srgbClr val="22282A"/>
                </a:highlight>
              </a:rPr>
              <a:t>&gt;</a:t>
            </a:r>
            <a:endParaRPr lang="zh-CN" altLang="en-US" dirty="0">
              <a:solidFill>
                <a:srgbClr val="EC7600"/>
              </a:solidFill>
              <a:highlight>
                <a:srgbClr val="22282A"/>
              </a:highlight>
            </a:endParaRPr>
          </a:p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double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average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,...)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va_list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double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va_start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for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&lt;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++)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   </a:t>
            </a:r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+=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va_arg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93C763"/>
                </a:solidFill>
                <a:highlight>
                  <a:srgbClr val="22282A"/>
                </a:highlight>
              </a:rPr>
              <a:t>double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va_end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return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/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en-US" altLang="zh-CN" dirty="0">
              <a:solidFill>
                <a:srgbClr val="E8E2B7"/>
              </a:solidFill>
              <a:highlight>
                <a:srgbClr val="22282A"/>
              </a:highligh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158308" y="656692"/>
            <a:ext cx="865684" cy="12961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98068" y="2564904"/>
            <a:ext cx="4320480" cy="21602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98068" y="3068960"/>
            <a:ext cx="4320480" cy="50405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54052" y="3717032"/>
            <a:ext cx="4752528" cy="93610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54052" y="4472498"/>
            <a:ext cx="4392488" cy="9727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66420" y="1492167"/>
            <a:ext cx="3310780" cy="507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9698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32420"/>
            <a:ext cx="10360501" cy="589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va_list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748" y="764704"/>
            <a:ext cx="6092825" cy="4893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3C763"/>
                </a:solidFill>
                <a:highlight>
                  <a:srgbClr val="22282A"/>
                </a:highlight>
              </a:rPr>
              <a:t>double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average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,...)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va_list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double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va_start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for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&lt;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++)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   </a:t>
            </a:r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+=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va_arg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93C763"/>
                </a:solidFill>
                <a:highlight>
                  <a:srgbClr val="22282A"/>
                </a:highlight>
              </a:rPr>
              <a:t>double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va_end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return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/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en-US" altLang="zh-CN" dirty="0">
              <a:solidFill>
                <a:srgbClr val="E8E2B7"/>
              </a:solidFill>
              <a:highlight>
                <a:srgbClr val="22282A"/>
              </a:highligh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096" y="764704"/>
            <a:ext cx="6480720" cy="4896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main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()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    </a:t>
            </a:r>
            <a:r>
              <a:rPr lang="en-US" altLang="zh-CN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"%0.2f\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n"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average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5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1.0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2.0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3.0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4.0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5.0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));</a:t>
            </a:r>
          </a:p>
          <a:p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   </a:t>
            </a:r>
            <a:r>
              <a:rPr lang="en-US" altLang="zh-CN" dirty="0" smtClean="0">
                <a:solidFill>
                  <a:srgbClr val="93C763"/>
                </a:solidFill>
                <a:highlight>
                  <a:srgbClr val="22282A"/>
                </a:highlight>
              </a:rPr>
              <a:t>return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438228" y="1916832"/>
            <a:ext cx="5472608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2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va_list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Have to be sure about the type of input value</a:t>
            </a:r>
          </a:p>
          <a:p>
            <a:r>
              <a:rPr lang="en-US" altLang="zh-CN" dirty="0" smtClean="0"/>
              <a:t>Not flexible </a:t>
            </a:r>
          </a:p>
          <a:p>
            <a:r>
              <a:rPr lang="en-US" altLang="zh-CN" dirty="0" smtClean="0"/>
              <a:t>Not a good idea to use va_list all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46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844" y="240316"/>
            <a:ext cx="10360501" cy="1223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Binary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1700808"/>
            <a:ext cx="10360501" cy="446227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 descr="http://drcaos.com/wp-content/uploads/2013/05/BinaryTr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r="7742"/>
          <a:stretch/>
        </p:blipFill>
        <p:spPr bwMode="auto">
          <a:xfrm>
            <a:off x="6398682" y="1857946"/>
            <a:ext cx="5688633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82250" y="1888322"/>
            <a:ext cx="4608512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3C763"/>
                </a:solidFill>
                <a:highlight>
                  <a:srgbClr val="22282A"/>
                </a:highlight>
              </a:rPr>
              <a:t>struct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node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   </a:t>
            </a:r>
            <a:r>
              <a:rPr lang="en-US" altLang="zh-CN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key_value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 smtClean="0">
                <a:solidFill>
                  <a:srgbClr val="93C763"/>
                </a:solidFill>
                <a:highlight>
                  <a:srgbClr val="22282A"/>
                </a:highlight>
              </a:rPr>
              <a:t>    </a:t>
            </a:r>
            <a:r>
              <a:rPr lang="en-US" altLang="zh-CN" dirty="0" err="1" smtClean="0">
                <a:solidFill>
                  <a:srgbClr val="93C763"/>
                </a:solidFill>
                <a:highlight>
                  <a:srgbClr val="22282A"/>
                </a:highlight>
              </a:rPr>
              <a:t>struct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node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left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 smtClean="0">
                <a:solidFill>
                  <a:srgbClr val="93C763"/>
                </a:solidFill>
                <a:highlight>
                  <a:srgbClr val="22282A"/>
                </a:highlight>
              </a:rPr>
              <a:t>    </a:t>
            </a:r>
            <a:r>
              <a:rPr lang="en-US" altLang="zh-CN" dirty="0" err="1" smtClean="0">
                <a:solidFill>
                  <a:srgbClr val="93C763"/>
                </a:solidFill>
                <a:highlight>
                  <a:srgbClr val="22282A"/>
                </a:highlight>
              </a:rPr>
              <a:t>struct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node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right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83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we have two sorted linked list, merge the two list together and keep the new linked list still sorted </a:t>
            </a:r>
          </a:p>
          <a:p>
            <a:r>
              <a:rPr lang="en-US" altLang="zh-CN" dirty="0" smtClean="0"/>
              <a:t>E.g.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Merged result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67888"/>
              </p:ext>
            </p:extLst>
          </p:nvPr>
        </p:nvGraphicFramePr>
        <p:xfrm>
          <a:off x="2566020" y="3068960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93017"/>
              </p:ext>
            </p:extLst>
          </p:nvPr>
        </p:nvGraphicFramePr>
        <p:xfrm>
          <a:off x="3937397" y="3068960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82923"/>
              </p:ext>
            </p:extLst>
          </p:nvPr>
        </p:nvGraphicFramePr>
        <p:xfrm>
          <a:off x="5446340" y="3068960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71930"/>
              </p:ext>
            </p:extLst>
          </p:nvPr>
        </p:nvGraphicFramePr>
        <p:xfrm>
          <a:off x="2566020" y="3861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71657"/>
              </p:ext>
            </p:extLst>
          </p:nvPr>
        </p:nvGraphicFramePr>
        <p:xfrm>
          <a:off x="4000970" y="3861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01764"/>
              </p:ext>
            </p:extLst>
          </p:nvPr>
        </p:nvGraphicFramePr>
        <p:xfrm>
          <a:off x="5369122" y="3861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>
            <a:endCxn id="5" idx="1"/>
          </p:cNvCxnSpPr>
          <p:nvPr/>
        </p:nvCxnSpPr>
        <p:spPr>
          <a:xfrm flipV="1">
            <a:off x="3286100" y="3297560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4654252" y="3297560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38428" y="3297560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1"/>
          </p:cNvCxnSpPr>
          <p:nvPr/>
        </p:nvCxnSpPr>
        <p:spPr>
          <a:xfrm>
            <a:off x="3318699" y="4089648"/>
            <a:ext cx="682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753649" y="4087416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90026" y="306672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154784" y="4091881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06382" y="386104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05330"/>
              </p:ext>
            </p:extLst>
          </p:nvPr>
        </p:nvGraphicFramePr>
        <p:xfrm>
          <a:off x="168211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94509"/>
              </p:ext>
            </p:extLst>
          </p:nvPr>
        </p:nvGraphicFramePr>
        <p:xfrm>
          <a:off x="3053491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9929"/>
              </p:ext>
            </p:extLst>
          </p:nvPr>
        </p:nvGraphicFramePr>
        <p:xfrm>
          <a:off x="456243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86864"/>
              </p:ext>
            </p:extLst>
          </p:nvPr>
        </p:nvGraphicFramePr>
        <p:xfrm>
          <a:off x="600780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54778"/>
              </p:ext>
            </p:extLst>
          </p:nvPr>
        </p:nvGraphicFramePr>
        <p:xfrm>
          <a:off x="7442754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80624"/>
              </p:ext>
            </p:extLst>
          </p:nvPr>
        </p:nvGraphicFramePr>
        <p:xfrm>
          <a:off x="8810906" y="5204048"/>
          <a:ext cx="85764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66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接箭头连接符 23"/>
          <p:cNvCxnSpPr>
            <a:endCxn id="19" idx="1"/>
          </p:cNvCxnSpPr>
          <p:nvPr/>
        </p:nvCxnSpPr>
        <p:spPr>
          <a:xfrm flipV="1">
            <a:off x="2402194" y="5432648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 flipV="1">
            <a:off x="3770346" y="5432648"/>
            <a:ext cx="792088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1" idx="1"/>
          </p:cNvCxnSpPr>
          <p:nvPr/>
        </p:nvCxnSpPr>
        <p:spPr>
          <a:xfrm>
            <a:off x="5312775" y="5432648"/>
            <a:ext cx="6950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1"/>
          </p:cNvCxnSpPr>
          <p:nvPr/>
        </p:nvCxnSpPr>
        <p:spPr>
          <a:xfrm>
            <a:off x="6760483" y="5432648"/>
            <a:ext cx="682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8195433" y="5430416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30986" y="5428184"/>
            <a:ext cx="651297" cy="2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146742" y="518728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tree</a:t>
            </a:r>
          </a:p>
          <a:p>
            <a:r>
              <a:rPr lang="en-US" altLang="zh-CN" dirty="0" err="1"/>
              <a:t>va_list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183</Words>
  <Application>Microsoft Office PowerPoint</Application>
  <PresentationFormat>自定义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宋体</vt:lpstr>
      <vt:lpstr>微软雅黑</vt:lpstr>
      <vt:lpstr>Arial</vt:lpstr>
      <vt:lpstr>Calibri</vt:lpstr>
      <vt:lpstr>Tech_16x9</vt:lpstr>
      <vt:lpstr>C Programming Language </vt:lpstr>
      <vt:lpstr>Today’s task </vt:lpstr>
      <vt:lpstr>Question</vt:lpstr>
      <vt:lpstr>va_list</vt:lpstr>
      <vt:lpstr>va_list</vt:lpstr>
      <vt:lpstr>va_list</vt:lpstr>
      <vt:lpstr>Binary trees</vt:lpstr>
      <vt:lpstr>Homework 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2014-12-05T07:03:44Z</dcterms:created>
  <dcterms:modified xsi:type="dcterms:W3CDTF">2015-02-06T03:02:07Z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