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8" r:id="rId4"/>
    <p:sldId id="302" r:id="rId5"/>
    <p:sldId id="303" r:id="rId6"/>
    <p:sldId id="304" r:id="rId7"/>
    <p:sldId id="305" r:id="rId8"/>
    <p:sldId id="306" r:id="rId9"/>
    <p:sldId id="308" r:id="rId10"/>
    <p:sldId id="307" r:id="rId11"/>
    <p:sldId id="309" r:id="rId12"/>
    <p:sldId id="310" r:id="rId13"/>
    <p:sldId id="30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1557FB-D012-41A5-B147-2DDF91450D07}">
          <p14:sldIdLst>
            <p14:sldId id="257"/>
            <p14:sldId id="268"/>
            <p14:sldId id="302"/>
            <p14:sldId id="303"/>
            <p14:sldId id="304"/>
            <p14:sldId id="305"/>
            <p14:sldId id="306"/>
            <p14:sldId id="308"/>
            <p14:sldId id="307"/>
            <p14:sldId id="309"/>
            <p14:sldId id="31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5179" autoAdjust="0"/>
  </p:normalViewPr>
  <p:slideViewPr>
    <p:cSldViewPr>
      <p:cViewPr varScale="1">
        <p:scale>
          <a:sx n="74" d="100"/>
          <a:sy n="74" d="100"/>
        </p:scale>
        <p:origin x="456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E5B4EDC-59C0-49C7-8ADA-5A781B329E02}" type="datetimeFigureOut">
              <a:rPr lang="en-US" altLang="zh-CN"/>
              <a:t>1/23/2015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9429053-DC2A-4342-ADD4-2FD729D91E2C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2D8D46A-B586-417D-BFBD-8C8FE0AAF762}" type="datetimeFigureOut">
              <a:t>2015/1/23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EBA5BD7-F043-4D1B-AA17-CD412FC534D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线连接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线连接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线连接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线条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线连接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连接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 baseline="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线条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DFD029-FB74-4578-B929-F66AA97659CA}" type="datetimeFigureOut">
              <a:rPr lang="en-US" altLang="zh-CN" smtClean="0"/>
              <a:pPr/>
              <a:t>1/23/2015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077748" cy="200025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 Programming Language </a:t>
            </a:r>
            <a:endParaRPr lang="zh-CN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January 2, 2015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However, recursion is not always better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E.g. To calculate Fibonacci Sequence</a:t>
            </a:r>
          </a:p>
          <a:p>
            <a:r>
              <a:rPr lang="en-US" altLang="zh-CN" dirty="0"/>
              <a:t>Fibonacci </a:t>
            </a:r>
            <a:r>
              <a:rPr lang="en-US" altLang="zh-CN" dirty="0" smtClean="0"/>
              <a:t>Sequence</a:t>
            </a:r>
          </a:p>
          <a:p>
            <a:pPr lvl="1"/>
            <a:r>
              <a:rPr lang="en-US" altLang="zh-CN" dirty="0" smtClean="0"/>
              <a:t>0 1 1 2 3 5 8 13……</a:t>
            </a:r>
          </a:p>
          <a:p>
            <a:pPr lvl="1"/>
            <a:r>
              <a:rPr lang="en-US" altLang="zh-CN" dirty="0" smtClean="0"/>
              <a:t>F(n) = F(n-1) + F(n-2)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5980" y="3645024"/>
            <a:ext cx="5184576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92D050"/>
                </a:solidFill>
              </a:rPr>
              <a:t>fibonacc</a:t>
            </a:r>
            <a:r>
              <a:rPr lang="zh-CN" altLang="en-US" dirty="0"/>
              <a:t>i(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zh-CN" altLang="en-US" dirty="0"/>
              <a:t> n)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    if</a:t>
            </a:r>
            <a:r>
              <a:rPr lang="zh-CN" altLang="en-US" dirty="0" smtClean="0"/>
              <a:t>(n</a:t>
            </a:r>
            <a:r>
              <a:rPr lang="zh-CN" altLang="en-US" dirty="0"/>
              <a:t>==0)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C00000"/>
                </a:solidFill>
              </a:rPr>
              <a:t>return</a:t>
            </a:r>
            <a:r>
              <a:rPr lang="zh-CN" altLang="en-US" dirty="0"/>
              <a:t> 0;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    if</a:t>
            </a:r>
            <a:r>
              <a:rPr lang="zh-CN" altLang="en-US" dirty="0" smtClean="0"/>
              <a:t>(n</a:t>
            </a:r>
            <a:r>
              <a:rPr lang="zh-CN" altLang="en-US" dirty="0"/>
              <a:t>==1)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C00000"/>
                </a:solidFill>
              </a:rPr>
              <a:t>return</a:t>
            </a:r>
            <a:r>
              <a:rPr lang="zh-CN" altLang="en-US" dirty="0"/>
              <a:t> 1;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return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00B0F0"/>
                </a:solidFill>
              </a:rPr>
              <a:t>fibonacci</a:t>
            </a:r>
            <a:r>
              <a:rPr lang="zh-CN" altLang="en-US" dirty="0"/>
              <a:t>(n-1) + </a:t>
            </a:r>
            <a:r>
              <a:rPr lang="zh-CN" altLang="en-US" dirty="0">
                <a:solidFill>
                  <a:srgbClr val="00B0F0"/>
                </a:solidFill>
              </a:rPr>
              <a:t>fibonacci</a:t>
            </a:r>
            <a:r>
              <a:rPr lang="zh-CN" altLang="en-US" dirty="0"/>
              <a:t>(n-2);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8038628" y="1502688"/>
            <a:ext cx="4030860" cy="53553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B050"/>
                </a:solidFill>
              </a:rPr>
              <a:t>fibonacci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int </a:t>
            </a:r>
            <a:r>
              <a:rPr lang="en-US" altLang="zh-CN" sz="1800" dirty="0"/>
              <a:t>n)</a:t>
            </a:r>
          </a:p>
          <a:p>
            <a:r>
              <a:rPr lang="en-US" altLang="zh-CN" sz="1800" dirty="0"/>
              <a:t>{</a:t>
            </a:r>
            <a:endParaRPr lang="zh-CN" altLang="en-US" sz="1800" dirty="0"/>
          </a:p>
          <a:p>
            <a:pPr lvl="1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1800" dirty="0"/>
              <a:t> n0 = 0;</a:t>
            </a:r>
          </a:p>
          <a:p>
            <a:pPr lvl="1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1800" dirty="0"/>
              <a:t> n1 = 1;</a:t>
            </a:r>
          </a:p>
          <a:p>
            <a:pPr lvl="1"/>
            <a:r>
              <a:rPr lang="en-US" altLang="zh-CN" sz="1800" dirty="0"/>
              <a:t>if(n==0)</a:t>
            </a:r>
          </a:p>
          <a:p>
            <a:pPr lvl="1"/>
            <a:r>
              <a:rPr lang="en-US" altLang="zh-CN" sz="1800" dirty="0"/>
              <a:t>{</a:t>
            </a:r>
            <a:endParaRPr lang="zh-CN" altLang="en-US" sz="1800" dirty="0"/>
          </a:p>
          <a:p>
            <a:pPr lvl="1"/>
            <a:r>
              <a:rPr lang="en-US" altLang="zh-CN" sz="1800" dirty="0"/>
              <a:t>	return </a:t>
            </a:r>
            <a:r>
              <a:rPr lang="en-US" altLang="zh-CN" sz="1800" dirty="0"/>
              <a:t>0;</a:t>
            </a:r>
          </a:p>
          <a:p>
            <a:pPr lvl="1"/>
            <a:r>
              <a:rPr lang="en-US" altLang="zh-CN" sz="1800" dirty="0"/>
              <a:t>}</a:t>
            </a:r>
            <a:endParaRPr lang="zh-CN" altLang="en-US" sz="1800" dirty="0"/>
          </a:p>
          <a:p>
            <a:pPr lvl="1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1800" dirty="0"/>
              <a:t> i = 1;</a:t>
            </a:r>
          </a:p>
          <a:p>
            <a:pPr lvl="1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1800" dirty="0"/>
              <a:t> out=0;</a:t>
            </a:r>
          </a:p>
          <a:p>
            <a:pPr lvl="1"/>
            <a:r>
              <a:rPr lang="en-US" altLang="zh-CN" sz="1800" dirty="0"/>
              <a:t>while(i&lt;n)</a:t>
            </a:r>
          </a:p>
          <a:p>
            <a:pPr lvl="1"/>
            <a:r>
              <a:rPr lang="en-US" altLang="zh-CN" sz="1800" dirty="0"/>
              <a:t>{</a:t>
            </a:r>
            <a:endParaRPr lang="zh-CN" altLang="en-US" sz="1800" dirty="0"/>
          </a:p>
          <a:p>
            <a:pPr lvl="2"/>
            <a:r>
              <a:rPr lang="en-US" altLang="zh-CN" sz="1800" dirty="0"/>
              <a:t>out = n0 + n1;</a:t>
            </a:r>
          </a:p>
          <a:p>
            <a:pPr lvl="2"/>
            <a:r>
              <a:rPr lang="en-US" altLang="zh-CN" sz="1800" dirty="0"/>
              <a:t>n0 = n1;</a:t>
            </a:r>
          </a:p>
          <a:p>
            <a:pPr lvl="2"/>
            <a:r>
              <a:rPr lang="en-US" altLang="zh-CN" sz="1800" dirty="0"/>
              <a:t>n1 = out;</a:t>
            </a:r>
          </a:p>
          <a:p>
            <a:pPr lvl="2"/>
            <a:r>
              <a:rPr lang="en-US" altLang="zh-CN" sz="1800" dirty="0"/>
              <a:t>i++;</a:t>
            </a:r>
          </a:p>
          <a:p>
            <a:pPr lvl="1"/>
            <a:r>
              <a:rPr lang="en-US" altLang="zh-CN" sz="1800" dirty="0"/>
              <a:t>}</a:t>
            </a:r>
            <a:endParaRPr lang="zh-CN" altLang="en-US" sz="1800" dirty="0"/>
          </a:p>
          <a:p>
            <a:pPr lvl="1"/>
            <a:r>
              <a:rPr lang="en-US" altLang="zh-CN" sz="1800" dirty="0"/>
              <a:t>return out;</a:t>
            </a:r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6549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we have two sorted linked list, merge the two list together and keep the new linked list still sorted </a:t>
            </a:r>
          </a:p>
          <a:p>
            <a:r>
              <a:rPr lang="en-US" altLang="zh-CN" dirty="0" smtClean="0"/>
              <a:t>E.g.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Merged result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67888"/>
              </p:ext>
            </p:extLst>
          </p:nvPr>
        </p:nvGraphicFramePr>
        <p:xfrm>
          <a:off x="2566020" y="3068960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93017"/>
              </p:ext>
            </p:extLst>
          </p:nvPr>
        </p:nvGraphicFramePr>
        <p:xfrm>
          <a:off x="3937397" y="3068960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82923"/>
              </p:ext>
            </p:extLst>
          </p:nvPr>
        </p:nvGraphicFramePr>
        <p:xfrm>
          <a:off x="5446340" y="3068960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71930"/>
              </p:ext>
            </p:extLst>
          </p:nvPr>
        </p:nvGraphicFramePr>
        <p:xfrm>
          <a:off x="2566020" y="3861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71657"/>
              </p:ext>
            </p:extLst>
          </p:nvPr>
        </p:nvGraphicFramePr>
        <p:xfrm>
          <a:off x="4000970" y="3861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01764"/>
              </p:ext>
            </p:extLst>
          </p:nvPr>
        </p:nvGraphicFramePr>
        <p:xfrm>
          <a:off x="5369122" y="3861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箭头连接符 9"/>
          <p:cNvCxnSpPr>
            <a:endCxn id="5" idx="1"/>
          </p:cNvCxnSpPr>
          <p:nvPr/>
        </p:nvCxnSpPr>
        <p:spPr>
          <a:xfrm flipV="1">
            <a:off x="3286100" y="3297560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1"/>
          </p:cNvCxnSpPr>
          <p:nvPr/>
        </p:nvCxnSpPr>
        <p:spPr>
          <a:xfrm flipV="1">
            <a:off x="4654252" y="3297560"/>
            <a:ext cx="792088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38428" y="3297560"/>
            <a:ext cx="6950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8" idx="1"/>
          </p:cNvCxnSpPr>
          <p:nvPr/>
        </p:nvCxnSpPr>
        <p:spPr>
          <a:xfrm>
            <a:off x="3318699" y="4089648"/>
            <a:ext cx="682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753649" y="4087416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990026" y="306672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154784" y="4091881"/>
            <a:ext cx="6950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06382" y="386104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05330"/>
              </p:ext>
            </p:extLst>
          </p:nvPr>
        </p:nvGraphicFramePr>
        <p:xfrm>
          <a:off x="1682114" y="5204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94509"/>
              </p:ext>
            </p:extLst>
          </p:nvPr>
        </p:nvGraphicFramePr>
        <p:xfrm>
          <a:off x="3053491" y="5204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9929"/>
              </p:ext>
            </p:extLst>
          </p:nvPr>
        </p:nvGraphicFramePr>
        <p:xfrm>
          <a:off x="4562434" y="5204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86864"/>
              </p:ext>
            </p:extLst>
          </p:nvPr>
        </p:nvGraphicFramePr>
        <p:xfrm>
          <a:off x="6007804" y="5204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54778"/>
              </p:ext>
            </p:extLst>
          </p:nvPr>
        </p:nvGraphicFramePr>
        <p:xfrm>
          <a:off x="7442754" y="5204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80624"/>
              </p:ext>
            </p:extLst>
          </p:nvPr>
        </p:nvGraphicFramePr>
        <p:xfrm>
          <a:off x="8810906" y="5204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直接箭头连接符 23"/>
          <p:cNvCxnSpPr>
            <a:endCxn id="19" idx="1"/>
          </p:cNvCxnSpPr>
          <p:nvPr/>
        </p:nvCxnSpPr>
        <p:spPr>
          <a:xfrm flipV="1">
            <a:off x="2402194" y="5432648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1"/>
          </p:cNvCxnSpPr>
          <p:nvPr/>
        </p:nvCxnSpPr>
        <p:spPr>
          <a:xfrm flipV="1">
            <a:off x="3770346" y="5432648"/>
            <a:ext cx="792088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1" idx="1"/>
          </p:cNvCxnSpPr>
          <p:nvPr/>
        </p:nvCxnSpPr>
        <p:spPr>
          <a:xfrm>
            <a:off x="5312775" y="5432648"/>
            <a:ext cx="6950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2" idx="1"/>
          </p:cNvCxnSpPr>
          <p:nvPr/>
        </p:nvCxnSpPr>
        <p:spPr>
          <a:xfrm>
            <a:off x="6760483" y="5432648"/>
            <a:ext cx="682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8195433" y="5430416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9530986" y="5428184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146742" y="518728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72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Binary tree</a:t>
            </a:r>
          </a:p>
          <a:p>
            <a:r>
              <a:rPr lang="en-US" altLang="zh-CN" dirty="0" err="1"/>
              <a:t>va_list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Today’s task </a:t>
            </a:r>
            <a:endParaRPr 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Link list</a:t>
            </a:r>
          </a:p>
          <a:p>
            <a:r>
              <a:rPr lang="en-US" altLang="zh-CN" dirty="0" smtClean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insert an element in an array?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55917"/>
              </p:ext>
            </p:extLst>
          </p:nvPr>
        </p:nvGraphicFramePr>
        <p:xfrm>
          <a:off x="1629916" y="2564904"/>
          <a:ext cx="667541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427"/>
                <a:gridCol w="834427"/>
                <a:gridCol w="834427"/>
                <a:gridCol w="834427"/>
                <a:gridCol w="834427"/>
                <a:gridCol w="834427"/>
                <a:gridCol w="834427"/>
                <a:gridCol w="8344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89007"/>
              </p:ext>
            </p:extLst>
          </p:nvPr>
        </p:nvGraphicFramePr>
        <p:xfrm>
          <a:off x="2926060" y="3573016"/>
          <a:ext cx="83442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4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286100" y="306896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972850"/>
              </p:ext>
            </p:extLst>
          </p:nvPr>
        </p:nvGraphicFramePr>
        <p:xfrm>
          <a:off x="1557908" y="4653136"/>
          <a:ext cx="667541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427"/>
                <a:gridCol w="834427"/>
                <a:gridCol w="834427"/>
                <a:gridCol w="834427"/>
                <a:gridCol w="834427"/>
                <a:gridCol w="834427"/>
                <a:gridCol w="834427"/>
                <a:gridCol w="83442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01924" y="465313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38028" y="465313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04053" y="46531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40157" y="46531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95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9734E-7 1.85185E-6 L 0.01889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9393E-6 2.96296E-6 L 0.07685 -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3" y="-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6608E-6 2.96296E-6 L 0.07085 -0.002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list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78855"/>
              </p:ext>
            </p:extLst>
          </p:nvPr>
        </p:nvGraphicFramePr>
        <p:xfrm>
          <a:off x="2634803" y="2152495"/>
          <a:ext cx="667541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427"/>
                <a:gridCol w="834427"/>
                <a:gridCol w="834427"/>
                <a:gridCol w="834427"/>
                <a:gridCol w="834427"/>
                <a:gridCol w="834427"/>
                <a:gridCol w="834427"/>
                <a:gridCol w="83442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8619" y="206084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Array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362995" y="2599494"/>
            <a:ext cx="338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Continuous memory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978619" y="3717032"/>
            <a:ext cx="1115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Link list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27878"/>
              </p:ext>
            </p:extLst>
          </p:nvPr>
        </p:nvGraphicFramePr>
        <p:xfrm>
          <a:off x="2562795" y="3717032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40732"/>
              </p:ext>
            </p:extLst>
          </p:nvPr>
        </p:nvGraphicFramePr>
        <p:xfrm>
          <a:off x="3934172" y="3717032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18657"/>
              </p:ext>
            </p:extLst>
          </p:nvPr>
        </p:nvGraphicFramePr>
        <p:xfrm>
          <a:off x="5443115" y="3717032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18097"/>
              </p:ext>
            </p:extLst>
          </p:nvPr>
        </p:nvGraphicFramePr>
        <p:xfrm>
          <a:off x="6888485" y="3717032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55366"/>
              </p:ext>
            </p:extLst>
          </p:nvPr>
        </p:nvGraphicFramePr>
        <p:xfrm>
          <a:off x="8323435" y="3717032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29573"/>
              </p:ext>
            </p:extLst>
          </p:nvPr>
        </p:nvGraphicFramePr>
        <p:xfrm>
          <a:off x="9691587" y="3717032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endCxn id="10" idx="1"/>
          </p:cNvCxnSpPr>
          <p:nvPr/>
        </p:nvCxnSpPr>
        <p:spPr>
          <a:xfrm flipV="1">
            <a:off x="3282875" y="3945632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1" idx="1"/>
          </p:cNvCxnSpPr>
          <p:nvPr/>
        </p:nvCxnSpPr>
        <p:spPr>
          <a:xfrm flipV="1">
            <a:off x="4651027" y="3945632"/>
            <a:ext cx="792088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2" idx="1"/>
          </p:cNvCxnSpPr>
          <p:nvPr/>
        </p:nvCxnSpPr>
        <p:spPr>
          <a:xfrm>
            <a:off x="6193456" y="3945632"/>
            <a:ext cx="6950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1"/>
          </p:cNvCxnSpPr>
          <p:nvPr/>
        </p:nvCxnSpPr>
        <p:spPr>
          <a:xfrm>
            <a:off x="7641164" y="3945632"/>
            <a:ext cx="682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9076114" y="3943400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0411667" y="3941168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027423" y="370026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78619" y="4896162"/>
            <a:ext cx="1345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value</a:t>
            </a:r>
          </a:p>
          <a:p>
            <a:r>
              <a:rPr lang="en-US" altLang="zh-CN" dirty="0" smtClean="0"/>
              <a:t>A pointer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343113" y="4245331"/>
            <a:ext cx="439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non Continuous </a:t>
            </a:r>
            <a:r>
              <a:rPr lang="en-US" altLang="zh-CN" sz="2800" dirty="0"/>
              <a:t>memory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list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30115" y="1700808"/>
            <a:ext cx="6015429" cy="15696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typedef </a:t>
            </a:r>
            <a:r>
              <a:rPr lang="zh-CN" altLang="en-US" dirty="0">
                <a:solidFill>
                  <a:schemeClr val="accent5"/>
                </a:solidFill>
              </a:rPr>
              <a:t>struct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B0F0"/>
                </a:solidFill>
              </a:rPr>
              <a:t>Node</a:t>
            </a:r>
            <a:r>
              <a:rPr lang="zh-CN" altLang="en-US" dirty="0"/>
              <a:t> {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>
                <a:solidFill>
                  <a:srgbClr val="00B0F0"/>
                </a:solidFill>
              </a:rPr>
              <a:t>int</a:t>
            </a:r>
            <a:r>
              <a:rPr lang="zh-CN" altLang="en-US" dirty="0" smtClean="0"/>
              <a:t> </a:t>
            </a:r>
            <a:r>
              <a:rPr lang="zh-CN" altLang="en-US" dirty="0"/>
              <a:t>x;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>
                <a:solidFill>
                  <a:schemeClr val="accent5"/>
                </a:solidFill>
              </a:rPr>
              <a:t>struct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00B0F0"/>
                </a:solidFill>
              </a:rPr>
              <a:t>Node</a:t>
            </a:r>
            <a:r>
              <a:rPr lang="zh-CN" altLang="en-US" dirty="0"/>
              <a:t> *next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}</a:t>
            </a:r>
            <a:r>
              <a:rPr lang="zh-CN" altLang="en-US" dirty="0"/>
              <a:t>Node;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1884" y="213285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Define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308720" y="4005064"/>
            <a:ext cx="17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Traverse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352720" y="3666509"/>
            <a:ext cx="6092825" cy="230832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Node</a:t>
            </a:r>
            <a:r>
              <a:rPr lang="zh-CN" altLang="en-US" dirty="0"/>
              <a:t> *conductor = 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;   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zh-CN" altLang="en-US" dirty="0"/>
              <a:t>(conductor)    </a:t>
            </a:r>
            <a:endParaRPr lang="en-US" altLang="zh-CN" dirty="0" smtClean="0"/>
          </a:p>
          <a:p>
            <a:r>
              <a:rPr lang="zh-CN" altLang="en-US" dirty="0" smtClean="0"/>
              <a:t>{  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printf</a:t>
            </a:r>
            <a:r>
              <a:rPr lang="zh-CN" altLang="en-US" dirty="0"/>
              <a:t>("%d\n",head-&gt;x);   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conductor </a:t>
            </a:r>
            <a:r>
              <a:rPr lang="zh-CN" altLang="en-US" dirty="0"/>
              <a:t>= conductor-&gt;next;    </a:t>
            </a:r>
            <a:endParaRPr lang="en-US" altLang="zh-CN" dirty="0" smtClean="0"/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Remove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71124"/>
              </p:ext>
            </p:extLst>
          </p:nvPr>
        </p:nvGraphicFramePr>
        <p:xfrm>
          <a:off x="3642915" y="1701797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01395"/>
              </p:ext>
            </p:extLst>
          </p:nvPr>
        </p:nvGraphicFramePr>
        <p:xfrm>
          <a:off x="5014292" y="1701797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49785"/>
              </p:ext>
            </p:extLst>
          </p:nvPr>
        </p:nvGraphicFramePr>
        <p:xfrm>
          <a:off x="6523235" y="1701797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>
            <a:endCxn id="5" idx="1"/>
          </p:cNvCxnSpPr>
          <p:nvPr/>
        </p:nvCxnSpPr>
        <p:spPr>
          <a:xfrm flipV="1">
            <a:off x="4362995" y="1930397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6" idx="1"/>
          </p:cNvCxnSpPr>
          <p:nvPr/>
        </p:nvCxnSpPr>
        <p:spPr>
          <a:xfrm flipV="1">
            <a:off x="5731147" y="1930397"/>
            <a:ext cx="792088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24687"/>
              </p:ext>
            </p:extLst>
          </p:nvPr>
        </p:nvGraphicFramePr>
        <p:xfrm>
          <a:off x="5731147" y="2492896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>
            <a:endCxn id="9" idx="0"/>
          </p:cNvCxnSpPr>
          <p:nvPr/>
        </p:nvCxnSpPr>
        <p:spPr>
          <a:xfrm>
            <a:off x="5731147" y="2060848"/>
            <a:ext cx="428823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2"/>
          </p:cNvCxnSpPr>
          <p:nvPr/>
        </p:nvCxnSpPr>
        <p:spPr>
          <a:xfrm flipV="1">
            <a:off x="6463380" y="2158997"/>
            <a:ext cx="488678" cy="5499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03131"/>
              </p:ext>
            </p:extLst>
          </p:nvPr>
        </p:nvGraphicFramePr>
        <p:xfrm>
          <a:off x="3718148" y="458112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14229"/>
              </p:ext>
            </p:extLst>
          </p:nvPr>
        </p:nvGraphicFramePr>
        <p:xfrm>
          <a:off x="5089525" y="458112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30311"/>
              </p:ext>
            </p:extLst>
          </p:nvPr>
        </p:nvGraphicFramePr>
        <p:xfrm>
          <a:off x="6598468" y="458112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endCxn id="15" idx="1"/>
          </p:cNvCxnSpPr>
          <p:nvPr/>
        </p:nvCxnSpPr>
        <p:spPr>
          <a:xfrm flipV="1">
            <a:off x="4438228" y="4809728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6" idx="1"/>
          </p:cNvCxnSpPr>
          <p:nvPr/>
        </p:nvCxnSpPr>
        <p:spPr>
          <a:xfrm flipV="1">
            <a:off x="5806380" y="4809728"/>
            <a:ext cx="792088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>
            <a:off x="4438228" y="4829844"/>
            <a:ext cx="2589063" cy="228600"/>
          </a:xfrm>
          <a:prstGeom prst="curvedConnector4">
            <a:avLst>
              <a:gd name="adj1" fmla="val 8240"/>
              <a:gd name="adj2" fmla="val 3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十字形 23"/>
          <p:cNvSpPr/>
          <p:nvPr/>
        </p:nvSpPr>
        <p:spPr>
          <a:xfrm rot="18472015">
            <a:off x="5149874" y="4475820"/>
            <a:ext cx="745261" cy="708050"/>
          </a:xfrm>
          <a:prstGeom prst="plus">
            <a:avLst>
              <a:gd name="adj" fmla="val 449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十字形 24"/>
          <p:cNvSpPr/>
          <p:nvPr/>
        </p:nvSpPr>
        <p:spPr>
          <a:xfrm rot="18472015">
            <a:off x="5939192" y="1728125"/>
            <a:ext cx="464941" cy="425800"/>
          </a:xfrm>
          <a:prstGeom prst="plus">
            <a:avLst>
              <a:gd name="adj" fmla="val 449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0420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compute n! ?</a:t>
            </a:r>
          </a:p>
          <a:p>
            <a:r>
              <a:rPr lang="en-US" altLang="zh-CN" dirty="0" smtClean="0"/>
              <a:t>n! = n * (n-1) * (n-2) *…* 2 * 1</a:t>
            </a:r>
          </a:p>
          <a:p>
            <a:r>
              <a:rPr lang="en-US" altLang="zh-CN" dirty="0" smtClean="0"/>
              <a:t>n! = n * (n-1)!</a:t>
            </a:r>
          </a:p>
          <a:p>
            <a:r>
              <a:rPr lang="en-US" altLang="zh-CN" dirty="0" smtClean="0"/>
              <a:t>(n-1)! = (n-1) * (n-2)!</a:t>
            </a:r>
          </a:p>
          <a:p>
            <a:endParaRPr lang="en-US" altLang="zh-CN" dirty="0"/>
          </a:p>
          <a:p>
            <a:r>
              <a:rPr lang="en-US" altLang="zh-CN" dirty="0" smtClean="0"/>
              <a:t>Recursion is a function that will call itself to finish the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recursion to sum all values in a linked list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5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Recursion or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Both work</a:t>
            </a:r>
          </a:p>
          <a:p>
            <a:r>
              <a:rPr lang="en-US" altLang="zh-CN" dirty="0" smtClean="0"/>
              <a:t>Recursion usually makes code clean and </a:t>
            </a:r>
            <a:r>
              <a:rPr lang="en-US" altLang="zh-CN" dirty="0" smtClean="0"/>
              <a:t>simple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0891" y="2732562"/>
            <a:ext cx="4731513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fraction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zh-CN" altLang="en-US" dirty="0"/>
              <a:t> n)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/>
              <a:t>(n==0)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    return </a:t>
            </a:r>
            <a:r>
              <a:rPr lang="zh-CN" altLang="en-US" dirty="0"/>
              <a:t>1;</a:t>
            </a:r>
          </a:p>
          <a:p>
            <a:r>
              <a:rPr lang="zh-CN" altLang="en-US" dirty="0"/>
              <a:t>	return n*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fraction</a:t>
            </a:r>
            <a:r>
              <a:rPr lang="zh-CN" altLang="en-US" dirty="0"/>
              <a:t>(n-1);</a:t>
            </a:r>
          </a:p>
          <a:p>
            <a:r>
              <a:rPr lang="zh-CN" altLang="en-US" dirty="0" smtClean="0"/>
              <a:t>}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4413" y="2732562"/>
            <a:ext cx="4248472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fraction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zh-CN" altLang="en-US" dirty="0"/>
              <a:t> n)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	if(n==0)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    return </a:t>
            </a:r>
            <a:r>
              <a:rPr lang="zh-CN" altLang="en-US" dirty="0"/>
              <a:t>1;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double </a:t>
            </a:r>
            <a:r>
              <a:rPr lang="zh-CN" altLang="en-US" dirty="0"/>
              <a:t>out = 1;</a:t>
            </a:r>
          </a:p>
          <a:p>
            <a:r>
              <a:rPr lang="zh-CN" altLang="en-US" dirty="0"/>
              <a:t>	for (int i = 1; i &lt;= n; ++i)</a:t>
            </a:r>
          </a:p>
          <a:p>
            <a:r>
              <a:rPr lang="zh-CN" altLang="en-US" dirty="0"/>
              <a:t>	{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    out </a:t>
            </a:r>
            <a:r>
              <a:rPr lang="zh-CN" altLang="en-US" dirty="0"/>
              <a:t>*= i;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return out;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2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三回线演示文稿（宽屏）</Template>
  <TotalTime>0</TotalTime>
  <Words>291</Words>
  <Application>Microsoft Office PowerPoint</Application>
  <PresentationFormat>自定义</PresentationFormat>
  <Paragraphs>134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 Unicode MS</vt:lpstr>
      <vt:lpstr>宋体</vt:lpstr>
      <vt:lpstr>微软雅黑</vt:lpstr>
      <vt:lpstr>Arial</vt:lpstr>
      <vt:lpstr>Calibri</vt:lpstr>
      <vt:lpstr>Tech_16x9</vt:lpstr>
      <vt:lpstr>C Programming Language </vt:lpstr>
      <vt:lpstr>Today’s task </vt:lpstr>
      <vt:lpstr>Question</vt:lpstr>
      <vt:lpstr>Link list</vt:lpstr>
      <vt:lpstr>Link list</vt:lpstr>
      <vt:lpstr>Link list</vt:lpstr>
      <vt:lpstr>Recursion</vt:lpstr>
      <vt:lpstr>Recursion</vt:lpstr>
      <vt:lpstr>Recursion or Loop</vt:lpstr>
      <vt:lpstr>However, recursion is not always better</vt:lpstr>
      <vt:lpstr>Homework </vt:lpstr>
      <vt:lpstr>Next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2014-12-05T07:03:44Z</dcterms:created>
  <dcterms:modified xsi:type="dcterms:W3CDTF">2015-01-23T15:55:21Z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