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8" r:id="rId4"/>
    <p:sldId id="294" r:id="rId5"/>
    <p:sldId id="295" r:id="rId6"/>
    <p:sldId id="296" r:id="rId7"/>
    <p:sldId id="303" r:id="rId8"/>
    <p:sldId id="297" r:id="rId9"/>
    <p:sldId id="302" r:id="rId10"/>
    <p:sldId id="298" r:id="rId11"/>
    <p:sldId id="299" r:id="rId12"/>
    <p:sldId id="300" r:id="rId13"/>
    <p:sldId id="30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1557FB-D012-41A5-B147-2DDF91450D07}">
          <p14:sldIdLst>
            <p14:sldId id="257"/>
            <p14:sldId id="268"/>
            <p14:sldId id="294"/>
            <p14:sldId id="295"/>
            <p14:sldId id="296"/>
            <p14:sldId id="303"/>
            <p14:sldId id="297"/>
            <p14:sldId id="302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5179" autoAdjust="0"/>
  </p:normalViewPr>
  <p:slideViewPr>
    <p:cSldViewPr>
      <p:cViewPr varScale="1">
        <p:scale>
          <a:sx n="101" d="100"/>
          <a:sy n="101" d="100"/>
        </p:scale>
        <p:origin x="150" y="276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12/31/2014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2014/12/31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2014/12/31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2014/12/31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12/31/2014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gen%C3%A8re_cipher" TargetMode="External"/><Relationship Id="rId2" Type="http://schemas.openxmlformats.org/officeDocument/2006/relationships/hyperlink" Target="http://en.wikipedia.org/wiki/Caesar_ciph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077748" cy="200025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 Programming Language </a:t>
            </a:r>
            <a:endParaRPr lang="zh-CN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January 2, 2015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Specify the plaintext file and output file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1884" y="1595021"/>
            <a:ext cx="8447012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main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char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[])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if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argc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!=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3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	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printf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"usage: %s plaintext 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outfile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0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]);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else</a:t>
            </a:r>
          </a:p>
          <a:p>
            <a:r>
              <a:rPr lang="zh-CN" altLang="en-US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{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	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plaintext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1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],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"r"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	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ciphertext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</a:t>
            </a:r>
            <a:r>
              <a:rPr lang="en-US" altLang="zh-CN" dirty="0">
                <a:solidFill>
                  <a:srgbClr val="FFCD22"/>
                </a:solidFill>
                <a:highlight>
                  <a:srgbClr val="22282A"/>
                </a:highlight>
              </a:rPr>
              <a:t>2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],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"w</a:t>
            </a:r>
            <a:r>
              <a:rPr lang="en-US" altLang="zh-CN" dirty="0" smtClean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	…</a:t>
            </a:r>
          </a:p>
          <a:p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	}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return 0;</a:t>
            </a:r>
          </a:p>
          <a:p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We’ve already make a program to encrypt message, make another program to decrypt the code text to plaintext , also the program should support command line argument 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encryption method we just used is called </a:t>
            </a:r>
            <a:r>
              <a:rPr lang="en-US" altLang="zh-CN" dirty="0"/>
              <a:t>Caesar cipher(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en.wikipedia.org/wiki/Caesar_cipher</a:t>
            </a:r>
            <a:r>
              <a:rPr lang="en-US" altLang="zh-CN" dirty="0" smtClean="0"/>
              <a:t>), it is old and easy to hack. </a:t>
            </a:r>
            <a:r>
              <a:rPr lang="en-US" altLang="zh-CN" dirty="0"/>
              <a:t>Think </a:t>
            </a:r>
            <a:r>
              <a:rPr lang="en-US" altLang="zh-CN" dirty="0" smtClean="0"/>
              <a:t>about it, how to hack Caesar cipher? 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aesar cipher is not safe, but another cipher called </a:t>
            </a:r>
            <a:r>
              <a:rPr lang="en-US" altLang="zh-CN" dirty="0" err="1"/>
              <a:t>Vigenère</a:t>
            </a:r>
            <a:r>
              <a:rPr lang="en-US" altLang="zh-CN" dirty="0"/>
              <a:t> cipher(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en.wikipedia.org/wiki/Vigen%C3%A8re_cipher</a:t>
            </a:r>
            <a:r>
              <a:rPr lang="en-US" altLang="zh-CN" dirty="0" smtClean="0"/>
              <a:t>) based on Caesar cipher is more complex and hard to hack. If you are interested, program it.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五角星 3"/>
          <p:cNvSpPr/>
          <p:nvPr/>
        </p:nvSpPr>
        <p:spPr>
          <a:xfrm>
            <a:off x="1197868" y="1772816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" name="五角星 4"/>
          <p:cNvSpPr/>
          <p:nvPr/>
        </p:nvSpPr>
        <p:spPr>
          <a:xfrm>
            <a:off x="1269876" y="2996952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五角星 5"/>
          <p:cNvSpPr/>
          <p:nvPr/>
        </p:nvSpPr>
        <p:spPr>
          <a:xfrm>
            <a:off x="888821" y="3000400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7" name="五角星 6"/>
          <p:cNvSpPr/>
          <p:nvPr/>
        </p:nvSpPr>
        <p:spPr>
          <a:xfrm>
            <a:off x="1210374" y="4317224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五角星 7"/>
          <p:cNvSpPr/>
          <p:nvPr/>
        </p:nvSpPr>
        <p:spPr>
          <a:xfrm>
            <a:off x="782581" y="4320927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五角星 8"/>
          <p:cNvSpPr/>
          <p:nvPr/>
        </p:nvSpPr>
        <p:spPr>
          <a:xfrm>
            <a:off x="354788" y="4317224"/>
            <a:ext cx="288032" cy="288032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9025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make the encryption program in GUI with </a:t>
            </a:r>
            <a:r>
              <a:rPr lang="en-US" altLang="zh-CN" dirty="0" err="1" smtClean="0"/>
              <a:t>gtk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Today’s task </a:t>
            </a:r>
            <a:endParaRPr 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 FILE I/O </a:t>
            </a:r>
          </a:p>
          <a:p>
            <a:r>
              <a:rPr lang="en-US" altLang="zh-CN" dirty="0" smtClean="0"/>
              <a:t>Command line arguments</a:t>
            </a:r>
          </a:p>
          <a:p>
            <a:r>
              <a:rPr lang="en-US" altLang="zh-CN" dirty="0" smtClean="0"/>
              <a:t>Make a simple encryption/decryption program 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I/O ---Open a file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7858" y="1782581"/>
            <a:ext cx="5782716" cy="8309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file4read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 smtClean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test.txt"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22282A"/>
                </a:highlight>
              </a:rPr>
              <a:t>r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</a:p>
          <a:p>
            <a:r>
              <a:rPr lang="en-US" altLang="zh-CN" dirty="0" smtClean="0">
                <a:solidFill>
                  <a:srgbClr val="F3F2F5"/>
                </a:solidFill>
                <a:highlight>
                  <a:srgbClr val="22282A"/>
                </a:highlight>
              </a:rPr>
              <a:t>FILE</a:t>
            </a:r>
            <a:r>
              <a:rPr lang="en-US" altLang="zh-CN" dirty="0" smtClean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file4write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	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fopen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out.txt"</a:t>
            </a:r>
            <a:r>
              <a:rPr lang="en-US" altLang="zh-CN" dirty="0" err="1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 err="1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22282A"/>
                </a:highlight>
              </a:rPr>
              <a:t>w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06157" y="3068960"/>
            <a:ext cx="6976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  - </a:t>
            </a:r>
            <a:r>
              <a:rPr lang="en-US" altLang="zh-CN" dirty="0"/>
              <a:t>open for reading</a:t>
            </a:r>
          </a:p>
          <a:p>
            <a:r>
              <a:rPr lang="en-US" altLang="zh-CN" dirty="0"/>
              <a:t>w </a:t>
            </a:r>
            <a:r>
              <a:rPr lang="en-US" altLang="zh-CN" dirty="0" smtClean="0"/>
              <a:t> - </a:t>
            </a:r>
            <a:r>
              <a:rPr lang="en-US" altLang="zh-CN" dirty="0"/>
              <a:t>open for writing (file need not exist)</a:t>
            </a:r>
          </a:p>
          <a:p>
            <a:r>
              <a:rPr lang="en-US" altLang="zh-CN" dirty="0"/>
              <a:t>a  </a:t>
            </a:r>
            <a:r>
              <a:rPr lang="en-US" altLang="zh-CN" dirty="0" smtClean="0"/>
              <a:t>- </a:t>
            </a:r>
            <a:r>
              <a:rPr lang="en-US" altLang="zh-CN" dirty="0"/>
              <a:t>open for appending (file need not exist)</a:t>
            </a:r>
          </a:p>
          <a:p>
            <a:r>
              <a:rPr lang="en-US" altLang="zh-CN" dirty="0"/>
              <a:t>r+ - open for reading and writing, start at beginning</a:t>
            </a:r>
          </a:p>
          <a:p>
            <a:r>
              <a:rPr lang="en-US" altLang="zh-CN" dirty="0"/>
              <a:t>w+ - open for reading and writing (overwrite file)</a:t>
            </a:r>
          </a:p>
          <a:p>
            <a:r>
              <a:rPr lang="en-US" altLang="zh-CN" dirty="0"/>
              <a:t>a+ - open for reading and writing (append if file exists)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77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I/O ---Read a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fscanf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read a string from file</a:t>
            </a:r>
          </a:p>
          <a:p>
            <a:pPr lvl="1"/>
            <a:r>
              <a:rPr lang="en-US" altLang="zh-CN" dirty="0" smtClean="0"/>
              <a:t>similar to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fgetc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read </a:t>
            </a:r>
            <a:r>
              <a:rPr lang="en-US" altLang="zh-CN" dirty="0" smtClean="0"/>
              <a:t>a character one by one in the file</a:t>
            </a:r>
          </a:p>
          <a:p>
            <a:pPr lvl="1"/>
            <a:r>
              <a:rPr lang="en-US" altLang="zh-CN" dirty="0"/>
              <a:t>return an </a:t>
            </a:r>
            <a:r>
              <a:rPr lang="en-US" altLang="zh-CN" dirty="0" smtClean="0"/>
              <a:t>int in range of 0~255</a:t>
            </a:r>
          </a:p>
          <a:p>
            <a:pPr lvl="1"/>
            <a:r>
              <a:rPr lang="en-US" altLang="zh-CN" dirty="0"/>
              <a:t>when </a:t>
            </a:r>
            <a:r>
              <a:rPr lang="en-US" altLang="zh-CN" dirty="0" smtClean="0"/>
              <a:t>at the end of the file, return EOF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82644" y="3907409"/>
            <a:ext cx="2515176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=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fgetc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file4read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70476" y="2342938"/>
            <a:ext cx="503278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fscanf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file4read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EC7600"/>
                </a:solidFill>
                <a:highlight>
                  <a:srgbClr val="22282A"/>
                </a:highlight>
              </a:rPr>
              <a:t>"%s %d%s"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str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,&amp;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str2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3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I/O ---Write a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fprintf</a:t>
            </a:r>
            <a:endParaRPr lang="en-US" altLang="zh-CN" dirty="0" smtClean="0"/>
          </a:p>
          <a:p>
            <a:pPr lvl="1"/>
            <a:r>
              <a:rPr lang="en-US" altLang="zh-CN" dirty="0"/>
              <a:t>write </a:t>
            </a:r>
            <a:r>
              <a:rPr lang="en-US" altLang="zh-CN" dirty="0" smtClean="0"/>
              <a:t>a string to the file </a:t>
            </a:r>
          </a:p>
          <a:p>
            <a:pPr lvl="1"/>
            <a:r>
              <a:rPr lang="en-US" altLang="zh-CN" dirty="0"/>
              <a:t>similar </a:t>
            </a:r>
            <a:r>
              <a:rPr lang="en-US" altLang="zh-CN" dirty="0" smtClean="0"/>
              <a:t>to 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r>
              <a:rPr lang="en-US" altLang="zh-CN" dirty="0" err="1" smtClean="0"/>
              <a:t>fputc</a:t>
            </a:r>
            <a:endParaRPr lang="en-US" altLang="zh-CN" dirty="0" smtClean="0"/>
          </a:p>
          <a:p>
            <a:pPr lvl="1"/>
            <a:r>
              <a:rPr lang="en-US" altLang="zh-CN" dirty="0"/>
              <a:t>write </a:t>
            </a:r>
            <a:r>
              <a:rPr lang="en-US" altLang="zh-CN" dirty="0" smtClean="0"/>
              <a:t>a character to the file</a:t>
            </a:r>
          </a:p>
          <a:p>
            <a:pPr lvl="1"/>
            <a:r>
              <a:rPr lang="en-US" altLang="zh-CN" dirty="0" smtClean="0"/>
              <a:t>x1 should be in range 0~255</a:t>
            </a:r>
          </a:p>
        </p:txBody>
      </p:sp>
      <p:sp>
        <p:nvSpPr>
          <p:cNvPr id="4" name="矩形 3"/>
          <p:cNvSpPr/>
          <p:nvPr/>
        </p:nvSpPr>
        <p:spPr>
          <a:xfrm>
            <a:off x="7102524" y="3702100"/>
            <a:ext cx="2660600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fputc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x1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file4write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3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File I/O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8883" y="2132856"/>
            <a:ext cx="9700065" cy="19389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cs typeface="Courier New" panose="02070309020205020404" pitchFamily="49" charset="0"/>
              </a:rPr>
              <a:t>size_t fread(void *ptr, size_t size_of_elements, size_t number_of_elements, FILE *a_file); </a:t>
            </a:r>
            <a:endParaRPr lang="en-US" altLang="zh-CN" b="1" dirty="0"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cs typeface="Courier New" panose="02070309020205020404" pitchFamily="49" charset="0"/>
              </a:rPr>
              <a:t>size_t fwrite(const void *ptr, size_t size_of_elements, size_t number_of_elements, FILE *a_file);</a:t>
            </a:r>
            <a:r>
              <a:rPr lang="zh-CN" altLang="zh-CN" b="1" dirty="0"/>
              <a:t> </a:t>
            </a:r>
            <a:endParaRPr lang="zh-CN" altLang="zh-CN" sz="5400" b="1" dirty="0"/>
          </a:p>
        </p:txBody>
      </p:sp>
    </p:spTree>
    <p:extLst>
      <p:ext uri="{BB962C8B-B14F-4D97-AF65-F5344CB8AC3E}">
        <p14:creationId xmlns:p14="http://schemas.microsoft.com/office/powerpoint/2010/main" val="400008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a file (plaintext), read content one by one</a:t>
            </a:r>
          </a:p>
          <a:p>
            <a:r>
              <a:rPr lang="en-US" altLang="zh-CN" dirty="0"/>
              <a:t>Encrypt </a:t>
            </a:r>
            <a:r>
              <a:rPr lang="en-US" altLang="zh-CN" dirty="0" smtClean="0"/>
              <a:t>the content</a:t>
            </a:r>
          </a:p>
          <a:p>
            <a:r>
              <a:rPr lang="en-US" altLang="zh-CN" dirty="0" smtClean="0"/>
              <a:t>Write in another </a:t>
            </a:r>
            <a:r>
              <a:rPr lang="en-US" altLang="zh-CN" dirty="0"/>
              <a:t>file (</a:t>
            </a:r>
            <a:r>
              <a:rPr lang="en-US" altLang="zh-CN" dirty="0" err="1"/>
              <a:t>ciphertext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80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encrypt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Shift letters</a:t>
            </a:r>
          </a:p>
          <a:p>
            <a:r>
              <a:rPr lang="en-US" altLang="zh-CN" dirty="0" smtClean="0"/>
              <a:t>e.g.</a:t>
            </a:r>
          </a:p>
          <a:p>
            <a:pPr lvl="1"/>
            <a:r>
              <a:rPr lang="en-US" altLang="zh-CN" dirty="0" smtClean="0"/>
              <a:t>key: T(19)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HELLO----------</a:t>
            </a:r>
            <a:r>
              <a:rPr lang="en-US" altLang="zh-CN" dirty="0" smtClean="0">
                <a:sym typeface="Wingdings" panose="05000000000000000000" pitchFamily="2" charset="2"/>
              </a:rPr>
              <a:t>AXEEH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377886" lvl="1" indent="0">
              <a:buNone/>
            </a:pPr>
            <a:endParaRPr lang="en-US" altLang="zh-CN" dirty="0"/>
          </a:p>
          <a:p>
            <a:pPr marL="377886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64594"/>
              </p:ext>
            </p:extLst>
          </p:nvPr>
        </p:nvGraphicFramePr>
        <p:xfrm>
          <a:off x="3358108" y="2276872"/>
          <a:ext cx="864097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  <a:gridCol w="332345"/>
              </a:tblGrid>
              <a:tr h="3960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10697"/>
              </p:ext>
            </p:extLst>
          </p:nvPr>
        </p:nvGraphicFramePr>
        <p:xfrm>
          <a:off x="1485900" y="4005064"/>
          <a:ext cx="85689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Plaintext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Ciphertext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H(7)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A((7+19)-26=0)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X(4+19=23)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E(11+19-26=4)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E(11+19-26=4)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O(14)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H(14+19-26=7)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92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Line Argument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039" y="2780928"/>
            <a:ext cx="10360501" cy="4462272"/>
          </a:xfrm>
        </p:spPr>
        <p:txBody>
          <a:bodyPr/>
          <a:lstStyle/>
          <a:p>
            <a:r>
              <a:rPr lang="en-US" altLang="zh-CN" dirty="0" err="1" smtClean="0"/>
              <a:t>argc</a:t>
            </a:r>
            <a:r>
              <a:rPr lang="en-US" altLang="zh-CN" dirty="0" smtClean="0"/>
              <a:t>: the </a:t>
            </a:r>
            <a:r>
              <a:rPr lang="en-US" altLang="zh-CN" dirty="0" smtClean="0">
                <a:solidFill>
                  <a:srgbClr val="FF0000"/>
                </a:solidFill>
              </a:rPr>
              <a:t>arg</a:t>
            </a:r>
            <a:r>
              <a:rPr lang="en-US" altLang="zh-CN" dirty="0" smtClean="0"/>
              <a:t>ument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ount</a:t>
            </a:r>
          </a:p>
          <a:p>
            <a:r>
              <a:rPr lang="en-US" altLang="zh-CN" dirty="0" err="1" smtClean="0"/>
              <a:t>argv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a list of the </a:t>
            </a:r>
            <a:r>
              <a:rPr lang="en-US" altLang="zh-CN" dirty="0" smtClean="0">
                <a:solidFill>
                  <a:srgbClr val="FF0000"/>
                </a:solidFill>
              </a:rPr>
              <a:t>arg</a:t>
            </a:r>
            <a:r>
              <a:rPr lang="en-US" altLang="zh-CN" dirty="0" smtClean="0"/>
              <a:t>ument 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/>
              <a:t>ariables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1884" y="2060848"/>
            <a:ext cx="395973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F3F2F5"/>
                </a:solidFill>
                <a:highlight>
                  <a:srgbClr val="22282A"/>
                </a:highlight>
              </a:rPr>
              <a:t>main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(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int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argc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,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93C763"/>
                </a:solidFill>
                <a:highlight>
                  <a:srgbClr val="22282A"/>
                </a:highlight>
              </a:rPr>
              <a:t>char</a:t>
            </a:r>
            <a:r>
              <a:rPr lang="en-US" altLang="zh-CN" dirty="0">
                <a:solidFill>
                  <a:srgbClr val="F1F2F3"/>
                </a:solidFill>
                <a:highlight>
                  <a:srgbClr val="22282A"/>
                </a:highlight>
              </a:rPr>
              <a:t> 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*</a:t>
            </a:r>
            <a:r>
              <a:rPr lang="en-US" altLang="zh-CN" dirty="0" err="1">
                <a:solidFill>
                  <a:srgbClr val="F3F2F5"/>
                </a:solidFill>
                <a:highlight>
                  <a:srgbClr val="22282A"/>
                </a:highlight>
              </a:rPr>
              <a:t>argv</a:t>
            </a:r>
            <a:r>
              <a:rPr lang="en-US" altLang="zh-CN" dirty="0">
                <a:solidFill>
                  <a:srgbClr val="E8E2B7"/>
                </a:solidFill>
                <a:highlight>
                  <a:srgbClr val="22282A"/>
                </a:highlight>
              </a:rPr>
              <a:t>[])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9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三回线演示文稿（宽屏）</Template>
  <TotalTime>0</TotalTime>
  <Words>517</Words>
  <Application>Microsoft Office PowerPoint</Application>
  <PresentationFormat>自定义</PresentationFormat>
  <Paragraphs>140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Arial</vt:lpstr>
      <vt:lpstr>Calibri</vt:lpstr>
      <vt:lpstr>Courier New</vt:lpstr>
      <vt:lpstr>Wingdings</vt:lpstr>
      <vt:lpstr>Tech_16x9</vt:lpstr>
      <vt:lpstr>C Programming Language </vt:lpstr>
      <vt:lpstr>Today’s task </vt:lpstr>
      <vt:lpstr>File I/O ---Open a file</vt:lpstr>
      <vt:lpstr>File I/O ---Read a file</vt:lpstr>
      <vt:lpstr>File I/O ---Write a file</vt:lpstr>
      <vt:lpstr>Binary File I/O</vt:lpstr>
      <vt:lpstr>Task</vt:lpstr>
      <vt:lpstr>How to encrypt</vt:lpstr>
      <vt:lpstr>Command Line Argument</vt:lpstr>
      <vt:lpstr>Specify the plaintext file and output file</vt:lpstr>
      <vt:lpstr>Homework</vt:lpstr>
      <vt:lpstr>Next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2014-12-05T07:03:44Z</dcterms:created>
  <dcterms:modified xsi:type="dcterms:W3CDTF">2014-12-31T05:35:08Z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