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57" r:id="rId3"/>
    <p:sldId id="268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C1557FB-D012-41A5-B147-2DDF91450D07}">
          <p14:sldIdLst>
            <p14:sldId id="257"/>
            <p14:sldId id="268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5179" autoAdjust="0"/>
  </p:normalViewPr>
  <p:slideViewPr>
    <p:cSldViewPr>
      <p:cViewPr varScale="1">
        <p:scale>
          <a:sx n="101" d="100"/>
          <a:sy n="101" d="100"/>
        </p:scale>
        <p:origin x="150" y="276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E5B4EDC-59C0-49C7-8ADA-5A781B329E02}" type="datetimeFigureOut">
              <a:rPr lang="en-US" altLang="zh-CN"/>
              <a:t>12/29/2014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9429053-DC2A-4342-ADD4-2FD729D91E2C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2D8D46A-B586-417D-BFBD-8C8FE0AAF762}" type="datetimeFigureOut">
              <a:t>2014/12/29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3EBA5BD7-F043-4D1B-AA17-CD412FC534DE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线连接线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线连接线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线连接线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线条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  <p:sp>
          <p:nvSpPr>
            <p:cNvPr id="10" name="任意多边形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  <p:sp>
          <p:nvSpPr>
            <p:cNvPr id="11" name="任意多边形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800" cap="all" spc="200" baseline="0">
                <a:solidFill>
                  <a:schemeClr val="accent1"/>
                </a:solidFill>
              </a:defRPr>
            </a:lvl1pPr>
            <a:lvl2pPr marL="60949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2014/12/29</a:t>
            </a:fld>
            <a:endParaRPr lang="zh-CN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lang="zh-CN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线连接线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线连接线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线连接线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b="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 baseline="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b="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 baseline="0"/>
            </a:lvl6pPr>
            <a:lvl7pPr latinLnBrk="0">
              <a:defRPr lang="zh-CN" sz="2000" baseline="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2014/12/29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2014/12/29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2014/12/29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latinLnBrk="0">
              <a:buNone/>
              <a:defRPr lang="zh-CN" sz="2800"/>
            </a:lvl1pPr>
            <a:lvl2pPr marL="609493" indent="0" latinLnBrk="0">
              <a:buNone/>
              <a:defRPr lang="zh-CN" sz="3700"/>
            </a:lvl2pPr>
            <a:lvl3pPr marL="1218987" indent="0" latinLnBrk="0">
              <a:buNone/>
              <a:defRPr lang="zh-CN" sz="3200"/>
            </a:lvl3pPr>
            <a:lvl4pPr marL="1828480" indent="0" latinLnBrk="0">
              <a:buNone/>
              <a:defRPr lang="zh-CN" sz="2700"/>
            </a:lvl4pPr>
            <a:lvl5pPr marL="2437973" indent="0" latinLnBrk="0">
              <a:buNone/>
              <a:defRPr lang="zh-CN" sz="2700"/>
            </a:lvl5pPr>
            <a:lvl6pPr marL="3047467" indent="0" latinLnBrk="0">
              <a:buNone/>
              <a:defRPr lang="zh-CN" sz="2700"/>
            </a:lvl6pPr>
            <a:lvl7pPr marL="3656960" indent="0" latinLnBrk="0">
              <a:buNone/>
              <a:defRPr lang="zh-CN" sz="2700"/>
            </a:lvl7pPr>
            <a:lvl8pPr marL="4266453" indent="0" latinLnBrk="0">
              <a:buNone/>
              <a:defRPr lang="zh-CN" sz="2700"/>
            </a:lvl8pPr>
            <a:lvl9pPr marL="4875947" indent="0" latinLnBrk="0">
              <a:buNone/>
              <a:defRPr lang="zh-CN" sz="27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线条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0DFD029-FB74-4578-B929-F66AA97659CA}" type="datetimeFigureOut">
              <a:rPr lang="en-US" altLang="zh-CN" smtClean="0"/>
              <a:pPr/>
              <a:t>12/29/2014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lang="zh-CN"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Vigen%C3%A8re_cipher" TargetMode="External"/><Relationship Id="rId2" Type="http://schemas.openxmlformats.org/officeDocument/2006/relationships/hyperlink" Target="http://en.wikipedia.org/wiki/Caesar_ciph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077748" cy="2000251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 Programming Language </a:t>
            </a:r>
            <a:endParaRPr lang="zh-CN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January 2, 2015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make the encryption program in GUI with </a:t>
            </a:r>
            <a:r>
              <a:rPr lang="en-US" altLang="zh-CN" dirty="0" err="1" smtClean="0"/>
              <a:t>gtk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1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Today’s task </a:t>
            </a:r>
            <a:endParaRPr 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 FILE I/O </a:t>
            </a:r>
            <a:endParaRPr lang="en-US" altLang="zh-CN" dirty="0" smtClean="0"/>
          </a:p>
          <a:p>
            <a:r>
              <a:rPr lang="en-US" altLang="zh-CN" dirty="0" smtClean="0"/>
              <a:t>Command line arguments</a:t>
            </a:r>
          </a:p>
          <a:p>
            <a:r>
              <a:rPr lang="en-US" altLang="zh-CN" dirty="0" smtClean="0"/>
              <a:t>Make a simple encryption/decryption program 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I/O ---Open a file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37858" y="1782581"/>
            <a:ext cx="5782716" cy="8309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3F2F5"/>
                </a:solidFill>
                <a:highlight>
                  <a:srgbClr val="22282A"/>
                </a:highlight>
              </a:rPr>
              <a:t>FILE</a:t>
            </a:r>
            <a:r>
              <a:rPr lang="en-US" altLang="zh-CN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*</a:t>
            </a:r>
            <a:r>
              <a:rPr lang="en-US" altLang="zh-CN" dirty="0" smtClean="0">
                <a:solidFill>
                  <a:srgbClr val="F3F2F5"/>
                </a:solidFill>
                <a:highlight>
                  <a:srgbClr val="22282A"/>
                </a:highlight>
              </a:rPr>
              <a:t>file4read</a:t>
            </a:r>
            <a:r>
              <a:rPr lang="en-US" altLang="zh-CN" dirty="0" smtClean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 smtClean="0">
                <a:solidFill>
                  <a:srgbClr val="E8E2B7"/>
                </a:solidFill>
                <a:highlight>
                  <a:srgbClr val="22282A"/>
                </a:highlight>
              </a:rPr>
              <a:t>=</a:t>
            </a:r>
            <a:r>
              <a:rPr lang="en-US" altLang="zh-CN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fopen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>
                <a:solidFill>
                  <a:srgbClr val="EC7600"/>
                </a:solidFill>
                <a:highlight>
                  <a:srgbClr val="22282A"/>
                </a:highlight>
              </a:rPr>
              <a:t>"</a:t>
            </a:r>
            <a:r>
              <a:rPr lang="en-US" altLang="zh-CN" dirty="0" err="1">
                <a:solidFill>
                  <a:srgbClr val="EC7600"/>
                </a:solidFill>
                <a:highlight>
                  <a:srgbClr val="22282A"/>
                </a:highlight>
              </a:rPr>
              <a:t>test.txt"</a:t>
            </a:r>
            <a:r>
              <a:rPr lang="en-US" altLang="zh-CN" dirty="0" err="1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 err="1">
                <a:solidFill>
                  <a:srgbClr val="EC7600"/>
                </a:solidFill>
                <a:highlight>
                  <a:srgbClr val="22282A"/>
                </a:highlight>
              </a:rPr>
              <a:t>"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22282A"/>
                </a:highlight>
              </a:rPr>
              <a:t>r</a:t>
            </a:r>
            <a:r>
              <a:rPr lang="en-US" altLang="zh-CN" dirty="0">
                <a:solidFill>
                  <a:srgbClr val="EC7600"/>
                </a:solidFill>
                <a:highlight>
                  <a:srgbClr val="22282A"/>
                </a:highlight>
              </a:rPr>
              <a:t>"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);</a:t>
            </a:r>
          </a:p>
          <a:p>
            <a:r>
              <a:rPr lang="en-US" altLang="zh-CN" dirty="0" smtClean="0">
                <a:solidFill>
                  <a:srgbClr val="F3F2F5"/>
                </a:solidFill>
                <a:highlight>
                  <a:srgbClr val="22282A"/>
                </a:highlight>
              </a:rPr>
              <a:t>FILE</a:t>
            </a:r>
            <a:r>
              <a:rPr lang="en-US" altLang="zh-CN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*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file4write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=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fopen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>
                <a:solidFill>
                  <a:srgbClr val="EC7600"/>
                </a:solidFill>
                <a:highlight>
                  <a:srgbClr val="22282A"/>
                </a:highlight>
              </a:rPr>
              <a:t>"</a:t>
            </a:r>
            <a:r>
              <a:rPr lang="en-US" altLang="zh-CN" dirty="0" err="1">
                <a:solidFill>
                  <a:srgbClr val="EC7600"/>
                </a:solidFill>
                <a:highlight>
                  <a:srgbClr val="22282A"/>
                </a:highlight>
              </a:rPr>
              <a:t>out.txt"</a:t>
            </a:r>
            <a:r>
              <a:rPr lang="en-US" altLang="zh-CN" dirty="0" err="1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 err="1">
                <a:solidFill>
                  <a:srgbClr val="EC7600"/>
                </a:solidFill>
                <a:highlight>
                  <a:srgbClr val="22282A"/>
                </a:highlight>
              </a:rPr>
              <a:t>"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22282A"/>
                </a:highlight>
              </a:rPr>
              <a:t>w</a:t>
            </a:r>
            <a:r>
              <a:rPr lang="en-US" altLang="zh-CN" dirty="0">
                <a:solidFill>
                  <a:srgbClr val="EC7600"/>
                </a:solidFill>
                <a:highlight>
                  <a:srgbClr val="22282A"/>
                </a:highlight>
              </a:rPr>
              <a:t>"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);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06157" y="3068960"/>
            <a:ext cx="69764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  - </a:t>
            </a:r>
            <a:r>
              <a:rPr lang="en-US" altLang="zh-CN" dirty="0"/>
              <a:t>open for reading</a:t>
            </a:r>
          </a:p>
          <a:p>
            <a:r>
              <a:rPr lang="en-US" altLang="zh-CN" dirty="0"/>
              <a:t>w </a:t>
            </a:r>
            <a:r>
              <a:rPr lang="en-US" altLang="zh-CN" dirty="0" smtClean="0"/>
              <a:t> - </a:t>
            </a:r>
            <a:r>
              <a:rPr lang="en-US" altLang="zh-CN" dirty="0"/>
              <a:t>open for writing (file need not exist)</a:t>
            </a:r>
          </a:p>
          <a:p>
            <a:r>
              <a:rPr lang="en-US" altLang="zh-CN" dirty="0"/>
              <a:t>a  </a:t>
            </a:r>
            <a:r>
              <a:rPr lang="en-US" altLang="zh-CN" dirty="0" smtClean="0"/>
              <a:t>- </a:t>
            </a:r>
            <a:r>
              <a:rPr lang="en-US" altLang="zh-CN" dirty="0"/>
              <a:t>open for appending (file need not exist)</a:t>
            </a:r>
          </a:p>
          <a:p>
            <a:r>
              <a:rPr lang="en-US" altLang="zh-CN" dirty="0"/>
              <a:t>r+ - open for reading and writing, start at beginning</a:t>
            </a:r>
          </a:p>
          <a:p>
            <a:r>
              <a:rPr lang="en-US" altLang="zh-CN" dirty="0"/>
              <a:t>w+ - open for reading and writing (overwrite file)</a:t>
            </a:r>
          </a:p>
          <a:p>
            <a:r>
              <a:rPr lang="en-US" altLang="zh-CN" dirty="0"/>
              <a:t>a+ - open for reading and writing (append if file exists)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771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I/O ---Read a 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fscanf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read a string from file</a:t>
            </a:r>
          </a:p>
          <a:p>
            <a:pPr lvl="1"/>
            <a:r>
              <a:rPr lang="en-US" altLang="zh-CN" dirty="0" smtClean="0"/>
              <a:t>similar to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fgetc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/>
              <a:t>read </a:t>
            </a:r>
            <a:r>
              <a:rPr lang="en-US" altLang="zh-CN" dirty="0" smtClean="0"/>
              <a:t>a character one by one in the file</a:t>
            </a:r>
          </a:p>
          <a:p>
            <a:pPr lvl="1"/>
            <a:r>
              <a:rPr lang="en-US" altLang="zh-CN" dirty="0"/>
              <a:t>return an </a:t>
            </a:r>
            <a:r>
              <a:rPr lang="en-US" altLang="zh-CN" dirty="0" smtClean="0"/>
              <a:t>int in range of 0~255</a:t>
            </a:r>
          </a:p>
          <a:p>
            <a:pPr lvl="1"/>
            <a:r>
              <a:rPr lang="en-US" altLang="zh-CN" dirty="0"/>
              <a:t>when </a:t>
            </a:r>
            <a:r>
              <a:rPr lang="en-US" altLang="zh-CN" dirty="0" smtClean="0"/>
              <a:t>at the end of the file, return EOF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82644" y="3907409"/>
            <a:ext cx="2515176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x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=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fgetc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file4read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70476" y="2342938"/>
            <a:ext cx="5032788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fscanf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file4read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>
                <a:solidFill>
                  <a:srgbClr val="EC7600"/>
                </a:solidFill>
                <a:highlight>
                  <a:srgbClr val="22282A"/>
                </a:highlight>
              </a:rPr>
              <a:t>"%s %d%s"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str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,&amp;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x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str2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381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I/O ---Write a 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fprintf</a:t>
            </a:r>
            <a:endParaRPr lang="en-US" altLang="zh-CN" dirty="0" smtClean="0"/>
          </a:p>
          <a:p>
            <a:pPr lvl="1"/>
            <a:r>
              <a:rPr lang="en-US" altLang="zh-CN" dirty="0"/>
              <a:t>write </a:t>
            </a:r>
            <a:r>
              <a:rPr lang="en-US" altLang="zh-CN" dirty="0" smtClean="0"/>
              <a:t>a string to the file </a:t>
            </a:r>
          </a:p>
          <a:p>
            <a:pPr lvl="1"/>
            <a:r>
              <a:rPr lang="en-US" altLang="zh-CN" dirty="0"/>
              <a:t>similar </a:t>
            </a:r>
            <a:r>
              <a:rPr lang="en-US" altLang="zh-CN" dirty="0" smtClean="0"/>
              <a:t>to </a:t>
            </a:r>
            <a:r>
              <a:rPr lang="en-US" altLang="zh-CN" dirty="0" err="1" smtClean="0"/>
              <a:t>printf</a:t>
            </a:r>
            <a:endParaRPr lang="en-US" altLang="zh-CN" dirty="0" smtClean="0"/>
          </a:p>
          <a:p>
            <a:r>
              <a:rPr lang="en-US" altLang="zh-CN" dirty="0" err="1" smtClean="0"/>
              <a:t>fputc</a:t>
            </a:r>
            <a:endParaRPr lang="en-US" altLang="zh-CN" dirty="0" smtClean="0"/>
          </a:p>
          <a:p>
            <a:pPr lvl="1"/>
            <a:r>
              <a:rPr lang="en-US" altLang="zh-CN" dirty="0"/>
              <a:t>write </a:t>
            </a:r>
            <a:r>
              <a:rPr lang="en-US" altLang="zh-CN" dirty="0" smtClean="0"/>
              <a:t>a character to the file</a:t>
            </a:r>
          </a:p>
          <a:p>
            <a:pPr lvl="1"/>
            <a:r>
              <a:rPr lang="en-US" altLang="zh-CN" dirty="0" smtClean="0"/>
              <a:t>x1 should be in range 0~255</a:t>
            </a:r>
          </a:p>
        </p:txBody>
      </p:sp>
      <p:sp>
        <p:nvSpPr>
          <p:cNvPr id="4" name="矩形 3"/>
          <p:cNvSpPr/>
          <p:nvPr/>
        </p:nvSpPr>
        <p:spPr>
          <a:xfrm>
            <a:off x="7102524" y="3702100"/>
            <a:ext cx="2660600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fputc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x1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file4write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381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Open a file (plaintext), read content one by one</a:t>
            </a:r>
          </a:p>
          <a:p>
            <a:r>
              <a:rPr lang="en-US" altLang="zh-CN" dirty="0"/>
              <a:t>Encrypt </a:t>
            </a:r>
            <a:r>
              <a:rPr lang="en-US" altLang="zh-CN" dirty="0" smtClean="0"/>
              <a:t>the content</a:t>
            </a:r>
          </a:p>
          <a:p>
            <a:r>
              <a:rPr lang="en-US" altLang="zh-CN" dirty="0" smtClean="0"/>
              <a:t>Write in another </a:t>
            </a:r>
            <a:r>
              <a:rPr lang="en-US" altLang="zh-CN" dirty="0"/>
              <a:t>file (</a:t>
            </a:r>
            <a:r>
              <a:rPr lang="en-US" altLang="zh-CN" dirty="0" err="1"/>
              <a:t>ciphertext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808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Command Line Argument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039" y="2780928"/>
            <a:ext cx="10360501" cy="4462272"/>
          </a:xfrm>
        </p:spPr>
        <p:txBody>
          <a:bodyPr/>
          <a:lstStyle/>
          <a:p>
            <a:r>
              <a:rPr lang="en-US" altLang="zh-CN" dirty="0" err="1" smtClean="0"/>
              <a:t>argc</a:t>
            </a:r>
            <a:r>
              <a:rPr lang="en-US" altLang="zh-CN" dirty="0" smtClean="0"/>
              <a:t>: the </a:t>
            </a:r>
            <a:r>
              <a:rPr lang="en-US" altLang="zh-CN" dirty="0" smtClean="0">
                <a:solidFill>
                  <a:srgbClr val="FF0000"/>
                </a:solidFill>
              </a:rPr>
              <a:t>arg</a:t>
            </a:r>
            <a:r>
              <a:rPr lang="en-US" altLang="zh-CN" dirty="0" smtClean="0"/>
              <a:t>ument 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ount</a:t>
            </a:r>
          </a:p>
          <a:p>
            <a:r>
              <a:rPr lang="en-US" altLang="zh-CN" dirty="0" err="1" smtClean="0"/>
              <a:t>argv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en-US" altLang="zh-CN" dirty="0" smtClean="0"/>
              <a:t>a list of the </a:t>
            </a:r>
            <a:r>
              <a:rPr lang="en-US" altLang="zh-CN" dirty="0" smtClean="0">
                <a:solidFill>
                  <a:srgbClr val="FF0000"/>
                </a:solidFill>
              </a:rPr>
              <a:t>arg</a:t>
            </a:r>
            <a:r>
              <a:rPr lang="en-US" altLang="zh-CN" dirty="0" smtClean="0"/>
              <a:t>ument </a:t>
            </a:r>
            <a:r>
              <a:rPr lang="en-US" altLang="zh-CN" dirty="0" smtClean="0">
                <a:solidFill>
                  <a:srgbClr val="FF0000"/>
                </a:solidFill>
              </a:rPr>
              <a:t>v</a:t>
            </a:r>
            <a:r>
              <a:rPr lang="en-US" altLang="zh-CN" dirty="0" smtClean="0"/>
              <a:t>ariables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41884" y="2060848"/>
            <a:ext cx="3959738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main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argc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char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*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argv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[])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900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Specify the plaintext file and output file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41884" y="1595021"/>
            <a:ext cx="8447012" cy="52629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main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argc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char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*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argv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[])</a:t>
            </a:r>
          </a:p>
          <a:p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{</a:t>
            </a:r>
          </a:p>
          <a:p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if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argc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!=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FFCD22"/>
                </a:solidFill>
                <a:highlight>
                  <a:srgbClr val="22282A"/>
                </a:highlight>
              </a:rPr>
              <a:t>3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)</a:t>
            </a:r>
          </a:p>
          <a:p>
            <a:r>
              <a:rPr lang="zh-CN" altLang="en-US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{</a:t>
            </a:r>
          </a:p>
          <a:p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	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printf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>
                <a:solidFill>
                  <a:srgbClr val="EC7600"/>
                </a:solidFill>
                <a:highlight>
                  <a:srgbClr val="22282A"/>
                </a:highlight>
              </a:rPr>
              <a:t>"usage: %s plaintext </a:t>
            </a:r>
            <a:r>
              <a:rPr lang="en-US" altLang="zh-CN" dirty="0" err="1">
                <a:solidFill>
                  <a:srgbClr val="EC7600"/>
                </a:solidFill>
                <a:highlight>
                  <a:srgbClr val="22282A"/>
                </a:highlight>
              </a:rPr>
              <a:t>outfile</a:t>
            </a:r>
            <a:r>
              <a:rPr lang="en-US" altLang="zh-CN" dirty="0">
                <a:solidFill>
                  <a:srgbClr val="EC7600"/>
                </a:solidFill>
                <a:highlight>
                  <a:srgbClr val="22282A"/>
                </a:highlight>
              </a:rPr>
              <a:t>"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argv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[</a:t>
            </a:r>
            <a:r>
              <a:rPr lang="en-US" altLang="zh-CN" dirty="0">
                <a:solidFill>
                  <a:srgbClr val="FFCD22"/>
                </a:solidFill>
                <a:highlight>
                  <a:srgbClr val="22282A"/>
                </a:highlight>
              </a:rPr>
              <a:t>0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]);</a:t>
            </a:r>
          </a:p>
          <a:p>
            <a:r>
              <a:rPr lang="zh-CN" altLang="en-US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}</a:t>
            </a:r>
          </a:p>
          <a:p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else</a:t>
            </a:r>
          </a:p>
          <a:p>
            <a:r>
              <a:rPr lang="zh-CN" altLang="en-US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{</a:t>
            </a:r>
          </a:p>
          <a:p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	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FILE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*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plaintext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 smtClean="0">
                <a:solidFill>
                  <a:srgbClr val="E8E2B7"/>
                </a:solidFill>
                <a:highlight>
                  <a:srgbClr val="22282A"/>
                </a:highlight>
              </a:rPr>
              <a:t>=</a:t>
            </a:r>
            <a:r>
              <a:rPr lang="en-US" altLang="zh-CN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fopen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argv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[</a:t>
            </a:r>
            <a:r>
              <a:rPr lang="en-US" altLang="zh-CN" dirty="0">
                <a:solidFill>
                  <a:srgbClr val="FFCD22"/>
                </a:solidFill>
                <a:highlight>
                  <a:srgbClr val="22282A"/>
                </a:highlight>
              </a:rPr>
              <a:t>1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],</a:t>
            </a:r>
            <a:r>
              <a:rPr lang="en-US" altLang="zh-CN" dirty="0">
                <a:solidFill>
                  <a:srgbClr val="EC7600"/>
                </a:solidFill>
                <a:highlight>
                  <a:srgbClr val="22282A"/>
                </a:highlight>
              </a:rPr>
              <a:t>"r"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);</a:t>
            </a:r>
          </a:p>
          <a:p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	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FILE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*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ciphertext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=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fopen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argv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[</a:t>
            </a:r>
            <a:r>
              <a:rPr lang="en-US" altLang="zh-CN" dirty="0">
                <a:solidFill>
                  <a:srgbClr val="FFCD22"/>
                </a:solidFill>
                <a:highlight>
                  <a:srgbClr val="22282A"/>
                </a:highlight>
              </a:rPr>
              <a:t>2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],</a:t>
            </a:r>
            <a:r>
              <a:rPr lang="en-US" altLang="zh-CN" dirty="0">
                <a:solidFill>
                  <a:srgbClr val="EC7600"/>
                </a:solidFill>
                <a:highlight>
                  <a:srgbClr val="22282A"/>
                </a:highlight>
              </a:rPr>
              <a:t>"w</a:t>
            </a:r>
            <a:r>
              <a:rPr lang="en-US" altLang="zh-CN" dirty="0" smtClean="0">
                <a:solidFill>
                  <a:srgbClr val="EC7600"/>
                </a:solidFill>
                <a:highlight>
                  <a:srgbClr val="22282A"/>
                </a:highlight>
              </a:rPr>
              <a:t>"</a:t>
            </a:r>
            <a:r>
              <a:rPr lang="en-US" altLang="zh-CN" dirty="0" smtClean="0">
                <a:solidFill>
                  <a:srgbClr val="E8E2B7"/>
                </a:solidFill>
                <a:highlight>
                  <a:srgbClr val="22282A"/>
                </a:highlight>
              </a:rPr>
              <a:t>);</a:t>
            </a:r>
          </a:p>
          <a:p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 smtClean="0">
                <a:solidFill>
                  <a:srgbClr val="E8E2B7"/>
                </a:solidFill>
                <a:highlight>
                  <a:srgbClr val="22282A"/>
                </a:highlight>
              </a:rPr>
              <a:t>	…</a:t>
            </a:r>
          </a:p>
          <a:p>
            <a:r>
              <a:rPr lang="en-US" altLang="zh-CN" dirty="0" smtClean="0">
                <a:solidFill>
                  <a:srgbClr val="E8E2B7"/>
                </a:solidFill>
                <a:highlight>
                  <a:srgbClr val="22282A"/>
                </a:highlight>
              </a:rPr>
              <a:t>	}</a:t>
            </a:r>
          </a:p>
          <a:p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 smtClean="0">
                <a:solidFill>
                  <a:srgbClr val="E8E2B7"/>
                </a:solidFill>
                <a:highlight>
                  <a:srgbClr val="22282A"/>
                </a:highlight>
              </a:rPr>
              <a:t>return 0;</a:t>
            </a:r>
          </a:p>
          <a:p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70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We’ve already make a program to encrypt message, make another program to decrypt the code text to plaintext , also the program should support command line argument </a:t>
            </a:r>
          </a:p>
          <a:p>
            <a:r>
              <a:rPr lang="en-US" altLang="zh-CN" dirty="0"/>
              <a:t>The </a:t>
            </a:r>
            <a:r>
              <a:rPr lang="en-US" altLang="zh-CN" dirty="0" smtClean="0"/>
              <a:t>encryption method we just used is called </a:t>
            </a:r>
            <a:r>
              <a:rPr lang="en-US" altLang="zh-CN" dirty="0"/>
              <a:t>Caesar cipher(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en.wikipedia.org/wiki/Caesar_cipher</a:t>
            </a:r>
            <a:r>
              <a:rPr lang="en-US" altLang="zh-CN" dirty="0" smtClean="0"/>
              <a:t>), it is old and easy to hack. </a:t>
            </a:r>
            <a:r>
              <a:rPr lang="en-US" altLang="zh-CN" dirty="0"/>
              <a:t>Think </a:t>
            </a:r>
            <a:r>
              <a:rPr lang="en-US" altLang="zh-CN" dirty="0" smtClean="0"/>
              <a:t>about it, how to hack Caesar cipher? 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aesar cipher is not safe, but another cipher called </a:t>
            </a:r>
            <a:r>
              <a:rPr lang="en-US" altLang="zh-CN" dirty="0" err="1"/>
              <a:t>Vigenère</a:t>
            </a:r>
            <a:r>
              <a:rPr lang="en-US" altLang="zh-CN" dirty="0"/>
              <a:t> </a:t>
            </a:r>
            <a:r>
              <a:rPr lang="en-US" altLang="zh-CN" dirty="0"/>
              <a:t>cipher(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en.wikipedia.org/wiki/Vigen%C3%A8re_cipher</a:t>
            </a:r>
            <a:r>
              <a:rPr lang="en-US" altLang="zh-CN" dirty="0" smtClean="0"/>
              <a:t>) is more complex and hard to hack. If you are interested, program it.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五角星 3"/>
          <p:cNvSpPr/>
          <p:nvPr/>
        </p:nvSpPr>
        <p:spPr>
          <a:xfrm>
            <a:off x="1197868" y="1772816"/>
            <a:ext cx="288032" cy="288032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5" name="五角星 4"/>
          <p:cNvSpPr/>
          <p:nvPr/>
        </p:nvSpPr>
        <p:spPr>
          <a:xfrm>
            <a:off x="1269876" y="2996952"/>
            <a:ext cx="288032" cy="288032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6" name="五角星 5"/>
          <p:cNvSpPr/>
          <p:nvPr/>
        </p:nvSpPr>
        <p:spPr>
          <a:xfrm>
            <a:off x="888821" y="3000400"/>
            <a:ext cx="288032" cy="288032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7" name="五角星 6"/>
          <p:cNvSpPr/>
          <p:nvPr/>
        </p:nvSpPr>
        <p:spPr>
          <a:xfrm>
            <a:off x="1210374" y="4317224"/>
            <a:ext cx="288032" cy="288032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" name="五角星 7"/>
          <p:cNvSpPr/>
          <p:nvPr/>
        </p:nvSpPr>
        <p:spPr>
          <a:xfrm>
            <a:off x="782581" y="4320927"/>
            <a:ext cx="288032" cy="288032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" name="五角星 8"/>
          <p:cNvSpPr/>
          <p:nvPr/>
        </p:nvSpPr>
        <p:spPr>
          <a:xfrm>
            <a:off x="354788" y="4317224"/>
            <a:ext cx="288032" cy="288032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990256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85D49CD-E250-49F2-832A-47F73F5814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三回线演示文稿（宽屏）</Template>
  <TotalTime>0</TotalTime>
  <Words>348</Words>
  <Application>Microsoft Office PowerPoint</Application>
  <PresentationFormat>自定义</PresentationFormat>
  <Paragraphs>63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 Unicode MS</vt:lpstr>
      <vt:lpstr>宋体</vt:lpstr>
      <vt:lpstr>微软雅黑</vt:lpstr>
      <vt:lpstr>Arial</vt:lpstr>
      <vt:lpstr>Calibri</vt:lpstr>
      <vt:lpstr>Tech_16x9</vt:lpstr>
      <vt:lpstr>C Programming Language </vt:lpstr>
      <vt:lpstr>Today’s task </vt:lpstr>
      <vt:lpstr>File I/O ---Open a file</vt:lpstr>
      <vt:lpstr>File I/O ---Read a file</vt:lpstr>
      <vt:lpstr>File I/O ---Write a file</vt:lpstr>
      <vt:lpstr>Task</vt:lpstr>
      <vt:lpstr>Command Line Argument</vt:lpstr>
      <vt:lpstr>Specify the plaintext file and output file</vt:lpstr>
      <vt:lpstr>Homework</vt:lpstr>
      <vt:lpstr>Next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2014-12-05T07:03:44Z</dcterms:created>
  <dcterms:modified xsi:type="dcterms:W3CDTF">2014-12-29T09:07:05Z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