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8" r:id="rId4"/>
    <p:sldId id="302" r:id="rId5"/>
    <p:sldId id="303" r:id="rId6"/>
    <p:sldId id="304" r:id="rId7"/>
    <p:sldId id="305" r:id="rId8"/>
    <p:sldId id="306" r:id="rId9"/>
    <p:sldId id="308" r:id="rId10"/>
    <p:sldId id="307" r:id="rId11"/>
    <p:sldId id="300" r:id="rId12"/>
    <p:sldId id="30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1557FB-D012-41A5-B147-2DDF91450D07}">
          <p14:sldIdLst>
            <p14:sldId id="257"/>
            <p14:sldId id="268"/>
            <p14:sldId id="302"/>
            <p14:sldId id="303"/>
            <p14:sldId id="304"/>
            <p14:sldId id="305"/>
            <p14:sldId id="306"/>
            <p14:sldId id="308"/>
            <p14:sldId id="307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5179" autoAdjust="0"/>
  </p:normalViewPr>
  <p:slideViewPr>
    <p:cSldViewPr>
      <p:cViewPr varScale="1">
        <p:scale>
          <a:sx n="86" d="100"/>
          <a:sy n="86" d="100"/>
        </p:scale>
        <p:origin x="120" y="258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1/23/2015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2015/1/23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1/23/2015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gen%C3%A8re_cipher" TargetMode="External"/><Relationship Id="rId2" Type="http://schemas.openxmlformats.org/officeDocument/2006/relationships/hyperlink" Target="http://en.wikipedia.org/wiki/Caesar_ciph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077748" cy="200025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 Programming Language </a:t>
            </a:r>
            <a:endParaRPr lang="zh-CN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January 2, 2015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We’ve already make a program to encrypt message, make another program to decrypt the code text to plaintext , also the program should support command line argument 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encryption method we just used is called </a:t>
            </a:r>
            <a:r>
              <a:rPr lang="en-US" altLang="zh-CN" dirty="0"/>
              <a:t>Caesar cipher(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en.wikipedia.org/wiki/Caesar_cipher</a:t>
            </a:r>
            <a:r>
              <a:rPr lang="en-US" altLang="zh-CN" dirty="0" smtClean="0"/>
              <a:t>), it is old and easy to hack. </a:t>
            </a:r>
            <a:r>
              <a:rPr lang="en-US" altLang="zh-CN" dirty="0"/>
              <a:t>Think </a:t>
            </a:r>
            <a:r>
              <a:rPr lang="en-US" altLang="zh-CN" dirty="0" smtClean="0"/>
              <a:t>about it, how to hack Caesar cipher? 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aesar cipher is not safe, but another cipher called </a:t>
            </a:r>
            <a:r>
              <a:rPr lang="en-US" altLang="zh-CN" dirty="0" err="1"/>
              <a:t>Vigenère</a:t>
            </a:r>
            <a:r>
              <a:rPr lang="en-US" altLang="zh-CN" dirty="0"/>
              <a:t> cipher(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en.wikipedia.org/wiki/Vigen%C3%A8re_cipher</a:t>
            </a:r>
            <a:r>
              <a:rPr lang="en-US" altLang="zh-CN" dirty="0" smtClean="0"/>
              <a:t>) based on Caesar cipher is more complex and hard to hack. If you are interested, program it.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五角星 3"/>
          <p:cNvSpPr/>
          <p:nvPr/>
        </p:nvSpPr>
        <p:spPr>
          <a:xfrm>
            <a:off x="1197868" y="1772816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" name="五角星 4"/>
          <p:cNvSpPr/>
          <p:nvPr/>
        </p:nvSpPr>
        <p:spPr>
          <a:xfrm>
            <a:off x="1269876" y="2996952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五角星 5"/>
          <p:cNvSpPr/>
          <p:nvPr/>
        </p:nvSpPr>
        <p:spPr>
          <a:xfrm>
            <a:off x="888821" y="3000400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7" name="五角星 6"/>
          <p:cNvSpPr/>
          <p:nvPr/>
        </p:nvSpPr>
        <p:spPr>
          <a:xfrm>
            <a:off x="1210374" y="4317224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五角星 7"/>
          <p:cNvSpPr/>
          <p:nvPr/>
        </p:nvSpPr>
        <p:spPr>
          <a:xfrm>
            <a:off x="782581" y="4320927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五角星 8"/>
          <p:cNvSpPr/>
          <p:nvPr/>
        </p:nvSpPr>
        <p:spPr>
          <a:xfrm>
            <a:off x="354788" y="4317224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9025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make the encryption program in GUI with </a:t>
            </a:r>
            <a:r>
              <a:rPr lang="en-US" altLang="zh-CN" dirty="0" err="1" smtClean="0"/>
              <a:t>gtk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Today’s task </a:t>
            </a:r>
            <a:endParaRPr 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Link list</a:t>
            </a:r>
          </a:p>
          <a:p>
            <a:r>
              <a:rPr lang="en-US" altLang="zh-CN" dirty="0" smtClean="0"/>
              <a:t>Recursion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insert an element in an array?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95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list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78855"/>
              </p:ext>
            </p:extLst>
          </p:nvPr>
        </p:nvGraphicFramePr>
        <p:xfrm>
          <a:off x="2634803" y="2152495"/>
          <a:ext cx="667541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427"/>
                <a:gridCol w="834427"/>
                <a:gridCol w="834427"/>
                <a:gridCol w="834427"/>
                <a:gridCol w="834427"/>
                <a:gridCol w="834427"/>
                <a:gridCol w="834427"/>
                <a:gridCol w="83442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8619" y="206084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Array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362995" y="2599494"/>
            <a:ext cx="338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Continuous memory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78619" y="3717032"/>
            <a:ext cx="1115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Link list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27878"/>
              </p:ext>
            </p:extLst>
          </p:nvPr>
        </p:nvGraphicFramePr>
        <p:xfrm>
          <a:off x="2562795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40732"/>
              </p:ext>
            </p:extLst>
          </p:nvPr>
        </p:nvGraphicFramePr>
        <p:xfrm>
          <a:off x="3934172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18657"/>
              </p:ext>
            </p:extLst>
          </p:nvPr>
        </p:nvGraphicFramePr>
        <p:xfrm>
          <a:off x="5443115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18097"/>
              </p:ext>
            </p:extLst>
          </p:nvPr>
        </p:nvGraphicFramePr>
        <p:xfrm>
          <a:off x="6888485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55366"/>
              </p:ext>
            </p:extLst>
          </p:nvPr>
        </p:nvGraphicFramePr>
        <p:xfrm>
          <a:off x="8323435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29573"/>
              </p:ext>
            </p:extLst>
          </p:nvPr>
        </p:nvGraphicFramePr>
        <p:xfrm>
          <a:off x="9691587" y="3717032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endCxn id="10" idx="1"/>
          </p:cNvCxnSpPr>
          <p:nvPr/>
        </p:nvCxnSpPr>
        <p:spPr>
          <a:xfrm flipV="1">
            <a:off x="3282875" y="3945632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1" idx="1"/>
          </p:cNvCxnSpPr>
          <p:nvPr/>
        </p:nvCxnSpPr>
        <p:spPr>
          <a:xfrm flipV="1">
            <a:off x="4651027" y="3945632"/>
            <a:ext cx="792088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1"/>
          </p:cNvCxnSpPr>
          <p:nvPr/>
        </p:nvCxnSpPr>
        <p:spPr>
          <a:xfrm>
            <a:off x="6193456" y="3945632"/>
            <a:ext cx="6950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1"/>
          </p:cNvCxnSpPr>
          <p:nvPr/>
        </p:nvCxnSpPr>
        <p:spPr>
          <a:xfrm>
            <a:off x="7641164" y="3945632"/>
            <a:ext cx="682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9076114" y="3943400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0411667" y="3941168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027423" y="370026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78619" y="4896162"/>
            <a:ext cx="1345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value</a:t>
            </a:r>
          </a:p>
          <a:p>
            <a:r>
              <a:rPr lang="en-US" altLang="zh-CN" dirty="0" smtClean="0"/>
              <a:t>A pointer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343113" y="4245331"/>
            <a:ext cx="439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non Continuous </a:t>
            </a:r>
            <a:r>
              <a:rPr lang="en-US" altLang="zh-CN" sz="2800" dirty="0"/>
              <a:t>memory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65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list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30115" y="1700808"/>
            <a:ext cx="6015429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typedef </a:t>
            </a:r>
            <a:r>
              <a:rPr lang="zh-CN" altLang="en-US" dirty="0">
                <a:solidFill>
                  <a:schemeClr val="accent5"/>
                </a:solidFill>
              </a:rPr>
              <a:t>struct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B0F0"/>
                </a:solidFill>
              </a:rPr>
              <a:t>Node</a:t>
            </a:r>
            <a:r>
              <a:rPr lang="zh-CN" altLang="en-US" dirty="0"/>
              <a:t> {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>
                <a:solidFill>
                  <a:srgbClr val="00B0F0"/>
                </a:solidFill>
              </a:rPr>
              <a:t>int</a:t>
            </a:r>
            <a:r>
              <a:rPr lang="zh-CN" altLang="en-US" dirty="0" smtClean="0"/>
              <a:t> </a:t>
            </a:r>
            <a:r>
              <a:rPr lang="zh-CN" altLang="en-US" dirty="0"/>
              <a:t>x;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>
                <a:solidFill>
                  <a:schemeClr val="accent5"/>
                </a:solidFill>
              </a:rPr>
              <a:t>struct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00B0F0"/>
                </a:solidFill>
              </a:rPr>
              <a:t>Node</a:t>
            </a:r>
            <a:r>
              <a:rPr lang="zh-CN" altLang="en-US" dirty="0"/>
              <a:t> *next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}</a:t>
            </a:r>
            <a:r>
              <a:rPr lang="zh-CN" altLang="en-US" dirty="0"/>
              <a:t>Node;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1884" y="213285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Define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308720" y="4005064"/>
            <a:ext cx="17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Traverse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352720" y="3666509"/>
            <a:ext cx="6092825" cy="23083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Node</a:t>
            </a:r>
            <a:r>
              <a:rPr lang="zh-CN" altLang="en-US" dirty="0"/>
              <a:t> *conductor = 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;   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zh-CN" altLang="en-US" dirty="0"/>
              <a:t>(conductor)    </a:t>
            </a:r>
            <a:endParaRPr lang="en-US" altLang="zh-CN" dirty="0" smtClean="0"/>
          </a:p>
          <a:p>
            <a:r>
              <a:rPr lang="zh-CN" altLang="en-US" dirty="0" smtClean="0"/>
              <a:t>{  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printf</a:t>
            </a:r>
            <a:r>
              <a:rPr lang="zh-CN" altLang="en-US" dirty="0"/>
              <a:t>("%d\n",head-&gt;x);   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conductor </a:t>
            </a:r>
            <a:r>
              <a:rPr lang="zh-CN" altLang="en-US" dirty="0"/>
              <a:t>= conductor-&gt;next;    </a:t>
            </a:r>
            <a:endParaRPr lang="en-US" altLang="zh-CN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9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Remove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71124"/>
              </p:ext>
            </p:extLst>
          </p:nvPr>
        </p:nvGraphicFramePr>
        <p:xfrm>
          <a:off x="3642915" y="1701797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01395"/>
              </p:ext>
            </p:extLst>
          </p:nvPr>
        </p:nvGraphicFramePr>
        <p:xfrm>
          <a:off x="5014292" y="1701797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49785"/>
              </p:ext>
            </p:extLst>
          </p:nvPr>
        </p:nvGraphicFramePr>
        <p:xfrm>
          <a:off x="6523235" y="1701797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4362995" y="1930397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1"/>
          </p:cNvCxnSpPr>
          <p:nvPr/>
        </p:nvCxnSpPr>
        <p:spPr>
          <a:xfrm flipV="1">
            <a:off x="5731147" y="1930397"/>
            <a:ext cx="792088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24687"/>
              </p:ext>
            </p:extLst>
          </p:nvPr>
        </p:nvGraphicFramePr>
        <p:xfrm>
          <a:off x="5731147" y="2492896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>
            <a:endCxn id="9" idx="0"/>
          </p:cNvCxnSpPr>
          <p:nvPr/>
        </p:nvCxnSpPr>
        <p:spPr>
          <a:xfrm>
            <a:off x="5731147" y="2060848"/>
            <a:ext cx="428823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2"/>
          </p:cNvCxnSpPr>
          <p:nvPr/>
        </p:nvCxnSpPr>
        <p:spPr>
          <a:xfrm flipV="1">
            <a:off x="6463380" y="2158997"/>
            <a:ext cx="488678" cy="5499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03131"/>
              </p:ext>
            </p:extLst>
          </p:nvPr>
        </p:nvGraphicFramePr>
        <p:xfrm>
          <a:off x="3718148" y="458112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14229"/>
              </p:ext>
            </p:extLst>
          </p:nvPr>
        </p:nvGraphicFramePr>
        <p:xfrm>
          <a:off x="5089525" y="458112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30311"/>
              </p:ext>
            </p:extLst>
          </p:nvPr>
        </p:nvGraphicFramePr>
        <p:xfrm>
          <a:off x="6598468" y="458112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endCxn id="15" idx="1"/>
          </p:cNvCxnSpPr>
          <p:nvPr/>
        </p:nvCxnSpPr>
        <p:spPr>
          <a:xfrm flipV="1">
            <a:off x="4438228" y="4809728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6" idx="1"/>
          </p:cNvCxnSpPr>
          <p:nvPr/>
        </p:nvCxnSpPr>
        <p:spPr>
          <a:xfrm flipV="1">
            <a:off x="5806380" y="4809728"/>
            <a:ext cx="792088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>
            <a:off x="4438228" y="4829844"/>
            <a:ext cx="2589063" cy="228600"/>
          </a:xfrm>
          <a:prstGeom prst="curvedConnector4">
            <a:avLst>
              <a:gd name="adj1" fmla="val 8240"/>
              <a:gd name="adj2" fmla="val 3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十字形 23"/>
          <p:cNvSpPr/>
          <p:nvPr/>
        </p:nvSpPr>
        <p:spPr>
          <a:xfrm rot="18472015">
            <a:off x="5149874" y="4475820"/>
            <a:ext cx="745261" cy="708050"/>
          </a:xfrm>
          <a:prstGeom prst="plus">
            <a:avLst>
              <a:gd name="adj" fmla="val 449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十字形 24"/>
          <p:cNvSpPr/>
          <p:nvPr/>
        </p:nvSpPr>
        <p:spPr>
          <a:xfrm rot="18472015">
            <a:off x="5939192" y="1728125"/>
            <a:ext cx="464941" cy="425800"/>
          </a:xfrm>
          <a:prstGeom prst="plus">
            <a:avLst>
              <a:gd name="adj" fmla="val 449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04205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compute n! ?</a:t>
            </a:r>
          </a:p>
          <a:p>
            <a:r>
              <a:rPr lang="en-US" altLang="zh-CN" dirty="0" smtClean="0"/>
              <a:t>n! = n * (n-1) * (n-2) *…* 2 * 1</a:t>
            </a:r>
          </a:p>
          <a:p>
            <a:r>
              <a:rPr lang="en-US" altLang="zh-CN" dirty="0" smtClean="0"/>
              <a:t>n! = n * (n-1)!</a:t>
            </a:r>
          </a:p>
          <a:p>
            <a:r>
              <a:rPr lang="en-US" altLang="zh-CN" dirty="0" smtClean="0"/>
              <a:t>(n-1)! = (n-1) * (n-2)!</a:t>
            </a:r>
          </a:p>
          <a:p>
            <a:endParaRPr lang="en-US" altLang="zh-CN" dirty="0"/>
          </a:p>
          <a:p>
            <a:r>
              <a:rPr lang="en-US" altLang="zh-CN" dirty="0" smtClean="0"/>
              <a:t>Recursion is a function that will call itself to finish the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5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recursion to sum all values in a linked list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54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Recursion or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Both work</a:t>
            </a:r>
          </a:p>
          <a:p>
            <a:r>
              <a:rPr lang="en-US" altLang="zh-CN" dirty="0" smtClean="0"/>
              <a:t>Recursion usually makes code clean and simple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23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273</Words>
  <Application>Microsoft Office PowerPoint</Application>
  <PresentationFormat>自定义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 Unicode MS</vt:lpstr>
      <vt:lpstr>宋体</vt:lpstr>
      <vt:lpstr>微软雅黑</vt:lpstr>
      <vt:lpstr>Arial</vt:lpstr>
      <vt:lpstr>Calibri</vt:lpstr>
      <vt:lpstr>Tech_16x9</vt:lpstr>
      <vt:lpstr>C Programming Language </vt:lpstr>
      <vt:lpstr>Today’s task </vt:lpstr>
      <vt:lpstr>Question</vt:lpstr>
      <vt:lpstr>Link list</vt:lpstr>
      <vt:lpstr>Link list</vt:lpstr>
      <vt:lpstr>Link list</vt:lpstr>
      <vt:lpstr>Recursion</vt:lpstr>
      <vt:lpstr>Recursion</vt:lpstr>
      <vt:lpstr>Recursion or Loop</vt:lpstr>
      <vt:lpstr>Homework</vt:lpstr>
      <vt:lpstr>Next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2014-12-05T07:03:44Z</dcterms:created>
  <dcterms:modified xsi:type="dcterms:W3CDTF">2015-01-23T14:58:10Z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